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1.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97"/>
  </p:notesMasterIdLst>
  <p:handoutMasterIdLst>
    <p:handoutMasterId r:id="rId98"/>
  </p:handoutMasterIdLst>
  <p:sldIdLst>
    <p:sldId id="432" r:id="rId2"/>
    <p:sldId id="545" r:id="rId3"/>
    <p:sldId id="552" r:id="rId4"/>
    <p:sldId id="543" r:id="rId5"/>
    <p:sldId id="434" r:id="rId6"/>
    <p:sldId id="435" r:id="rId7"/>
    <p:sldId id="491" r:id="rId8"/>
    <p:sldId id="570" r:id="rId9"/>
    <p:sldId id="493" r:id="rId10"/>
    <p:sldId id="614" r:id="rId11"/>
    <p:sldId id="494" r:id="rId12"/>
    <p:sldId id="571" r:id="rId13"/>
    <p:sldId id="605" r:id="rId14"/>
    <p:sldId id="573" r:id="rId15"/>
    <p:sldId id="496" r:id="rId16"/>
    <p:sldId id="497" r:id="rId17"/>
    <p:sldId id="576" r:id="rId18"/>
    <p:sldId id="498" r:id="rId19"/>
    <p:sldId id="499" r:id="rId20"/>
    <p:sldId id="577" r:id="rId21"/>
    <p:sldId id="567" r:id="rId22"/>
    <p:sldId id="500" r:id="rId23"/>
    <p:sldId id="613" r:id="rId24"/>
    <p:sldId id="501" r:id="rId25"/>
    <p:sldId id="572" r:id="rId26"/>
    <p:sldId id="606" r:id="rId27"/>
    <p:sldId id="574" r:id="rId28"/>
    <p:sldId id="548" r:id="rId29"/>
    <p:sldId id="504" r:id="rId30"/>
    <p:sldId id="575" r:id="rId31"/>
    <p:sldId id="505" r:id="rId32"/>
    <p:sldId id="506" r:id="rId33"/>
    <p:sldId id="578" r:id="rId34"/>
    <p:sldId id="507" r:id="rId35"/>
    <p:sldId id="508" r:id="rId36"/>
    <p:sldId id="603" r:id="rId37"/>
    <p:sldId id="604" r:id="rId38"/>
    <p:sldId id="440" r:id="rId39"/>
    <p:sldId id="582" r:id="rId40"/>
    <p:sldId id="583" r:id="rId41"/>
    <p:sldId id="588" r:id="rId42"/>
    <p:sldId id="589" r:id="rId43"/>
    <p:sldId id="441" r:id="rId44"/>
    <p:sldId id="450" r:id="rId45"/>
    <p:sldId id="471" r:id="rId46"/>
    <p:sldId id="449" r:id="rId47"/>
    <p:sldId id="462" r:id="rId48"/>
    <p:sldId id="518" r:id="rId49"/>
    <p:sldId id="555" r:id="rId50"/>
    <p:sldId id="452" r:id="rId51"/>
    <p:sldId id="474" r:id="rId52"/>
    <p:sldId id="453" r:id="rId53"/>
    <p:sldId id="454" r:id="rId54"/>
    <p:sldId id="443" r:id="rId55"/>
    <p:sldId id="524" r:id="rId56"/>
    <p:sldId id="591" r:id="rId57"/>
    <p:sldId id="594" r:id="rId58"/>
    <p:sldId id="466" r:id="rId59"/>
    <p:sldId id="523" r:id="rId60"/>
    <p:sldId id="468" r:id="rId61"/>
    <p:sldId id="546" r:id="rId62"/>
    <p:sldId id="597" r:id="rId63"/>
    <p:sldId id="525" r:id="rId64"/>
    <p:sldId id="526" r:id="rId65"/>
    <p:sldId id="442" r:id="rId66"/>
    <p:sldId id="557" r:id="rId67"/>
    <p:sldId id="528" r:id="rId68"/>
    <p:sldId id="514" r:id="rId69"/>
    <p:sldId id="515" r:id="rId70"/>
    <p:sldId id="581" r:id="rId71"/>
    <p:sldId id="550" r:id="rId72"/>
    <p:sldId id="559" r:id="rId73"/>
    <p:sldId id="489" r:id="rId74"/>
    <p:sldId id="516" r:id="rId75"/>
    <p:sldId id="480" r:id="rId76"/>
    <p:sldId id="481" r:id="rId77"/>
    <p:sldId id="566" r:id="rId78"/>
    <p:sldId id="482" r:id="rId79"/>
    <p:sldId id="483" r:id="rId80"/>
    <p:sldId id="469" r:id="rId81"/>
    <p:sldId id="519" r:id="rId82"/>
    <p:sldId id="542" r:id="rId83"/>
    <p:sldId id="568" r:id="rId84"/>
    <p:sldId id="592" r:id="rId85"/>
    <p:sldId id="593" r:id="rId86"/>
    <p:sldId id="600" r:id="rId87"/>
    <p:sldId id="616" r:id="rId88"/>
    <p:sldId id="447" r:id="rId89"/>
    <p:sldId id="470" r:id="rId90"/>
    <p:sldId id="532" r:id="rId91"/>
    <p:sldId id="609" r:id="rId92"/>
    <p:sldId id="607" r:id="rId93"/>
    <p:sldId id="556" r:id="rId94"/>
    <p:sldId id="265" r:id="rId95"/>
    <p:sldId id="517" r:id="rId9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D6696A-67A6-4089-B0CD-811FAC77F969}">
          <p14:sldIdLst>
            <p14:sldId id="432"/>
            <p14:sldId id="545"/>
            <p14:sldId id="552"/>
            <p14:sldId id="543"/>
            <p14:sldId id="434"/>
          </p14:sldIdLst>
        </p14:section>
        <p14:section name="SAP Icons &amp; Logos" id="{B81CAE0A-0770-450C-8C6D-1DEFE8A9FF16}">
          <p14:sldIdLst>
            <p14:sldId id="435"/>
            <p14:sldId id="491"/>
            <p14:sldId id="570"/>
            <p14:sldId id="493"/>
            <p14:sldId id="614"/>
            <p14:sldId id="494"/>
            <p14:sldId id="571"/>
            <p14:sldId id="605"/>
            <p14:sldId id="573"/>
            <p14:sldId id="496"/>
            <p14:sldId id="497"/>
            <p14:sldId id="576"/>
            <p14:sldId id="498"/>
            <p14:sldId id="499"/>
            <p14:sldId id="577"/>
            <p14:sldId id="567"/>
            <p14:sldId id="500"/>
            <p14:sldId id="613"/>
            <p14:sldId id="501"/>
            <p14:sldId id="572"/>
            <p14:sldId id="606"/>
            <p14:sldId id="574"/>
            <p14:sldId id="548"/>
            <p14:sldId id="504"/>
            <p14:sldId id="575"/>
            <p14:sldId id="505"/>
            <p14:sldId id="506"/>
            <p14:sldId id="578"/>
            <p14:sldId id="507"/>
            <p14:sldId id="508"/>
            <p14:sldId id="603"/>
            <p14:sldId id="604"/>
          </p14:sldIdLst>
        </p14:section>
        <p14:section name="3rd Party Icons &amp; Logos" id="{EDAA7EAD-DA75-4F9B-B49A-FBEEA1D82C5C}">
          <p14:sldIdLst>
            <p14:sldId id="440"/>
            <p14:sldId id="582"/>
            <p14:sldId id="583"/>
            <p14:sldId id="588"/>
            <p14:sldId id="589"/>
          </p14:sldIdLst>
        </p14:section>
        <p14:section name="Slide Deck Elements" id="{815728D8-FF9D-4841-A1C1-396C2648DEBD}">
          <p14:sldIdLst>
            <p14:sldId id="441"/>
            <p14:sldId id="450"/>
            <p14:sldId id="471"/>
            <p14:sldId id="449"/>
            <p14:sldId id="462"/>
            <p14:sldId id="518"/>
            <p14:sldId id="555"/>
            <p14:sldId id="452"/>
            <p14:sldId id="474"/>
            <p14:sldId id="453"/>
            <p14:sldId id="454"/>
          </p14:sldIdLst>
        </p14:section>
        <p14:section name="Design Guidelines" id="{6D644F3D-9468-4558-B633-C8984A1813E3}">
          <p14:sldIdLst>
            <p14:sldId id="443"/>
            <p14:sldId id="524"/>
            <p14:sldId id="591"/>
            <p14:sldId id="594"/>
            <p14:sldId id="466"/>
            <p14:sldId id="523"/>
            <p14:sldId id="468"/>
            <p14:sldId id="546"/>
            <p14:sldId id="597"/>
            <p14:sldId id="525"/>
            <p14:sldId id="526"/>
          </p14:sldIdLst>
        </p14:section>
        <p14:section name="Examples" id="{EB505886-BA25-4B17-9A49-6C2B80604038}">
          <p14:sldIdLst>
            <p14:sldId id="442"/>
            <p14:sldId id="557"/>
            <p14:sldId id="528"/>
            <p14:sldId id="514"/>
            <p14:sldId id="515"/>
            <p14:sldId id="581"/>
            <p14:sldId id="550"/>
            <p14:sldId id="559"/>
            <p14:sldId id="489"/>
            <p14:sldId id="516"/>
            <p14:sldId id="480"/>
            <p14:sldId id="481"/>
            <p14:sldId id="566"/>
            <p14:sldId id="482"/>
            <p14:sldId id="483"/>
            <p14:sldId id="469"/>
            <p14:sldId id="519"/>
            <p14:sldId id="542"/>
            <p14:sldId id="568"/>
            <p14:sldId id="592"/>
            <p14:sldId id="593"/>
            <p14:sldId id="600"/>
            <p14:sldId id="616"/>
          </p14:sldIdLst>
        </p14:section>
        <p14:section name="Resources" id="{D6A3ADC2-FF88-4746-A7B1-31B36F9B90F5}">
          <p14:sldIdLst>
            <p14:sldId id="447"/>
            <p14:sldId id="470"/>
            <p14:sldId id="532"/>
            <p14:sldId id="609"/>
            <p14:sldId id="607"/>
            <p14:sldId id="556"/>
            <p14:sldId id="265"/>
            <p14:sldId id="517"/>
          </p14:sldIdLst>
        </p14:section>
      </p14:sectionLst>
    </p:ext>
    <p:ext uri="{EFAFB233-063F-42B5-8137-9DF3F51BA10A}">
      <p15:sldGuideLst xmlns:p15="http://schemas.microsoft.com/office/powerpoint/2012/main">
        <p15:guide id="1" pos="3841" userDrawn="1">
          <p15:clr>
            <a:srgbClr val="A4A3A4"/>
          </p15:clr>
        </p15:guide>
        <p15:guide id="2" orient="horz" pos="1026" userDrawn="1">
          <p15:clr>
            <a:srgbClr val="A4A3A4"/>
          </p15:clr>
        </p15:guide>
        <p15:guide id="3" orient="horz" pos="1979" userDrawn="1">
          <p15:clr>
            <a:srgbClr val="A4A3A4"/>
          </p15:clr>
        </p15:guide>
        <p15:guide id="4" pos="303" userDrawn="1">
          <p15:clr>
            <a:srgbClr val="A4A3A4"/>
          </p15:clr>
        </p15:guide>
        <p15:guide id="5" pos="7334" userDrawn="1">
          <p15:clr>
            <a:srgbClr val="A4A3A4"/>
          </p15:clr>
        </p15:guide>
        <p15:guide id="7" orient="horz" pos="3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B7D2B"/>
    <a:srgbClr val="0092D1"/>
    <a:srgbClr val="AB218E"/>
    <a:srgbClr val="5A7A94"/>
    <a:srgbClr val="EFF4F9"/>
    <a:srgbClr val="1983D0"/>
    <a:srgbClr val="1A9898"/>
    <a:srgbClr val="2D88BD"/>
    <a:srgbClr val="BB0000"/>
    <a:srgbClr val="427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B0725-4467-4D26-A34D-71E0EB0CB92D}" v="16" dt="2019-07-08T07:46:42.25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08" autoAdjust="0"/>
    <p:restoredTop sz="96607" autoAdjust="0"/>
  </p:normalViewPr>
  <p:slideViewPr>
    <p:cSldViewPr showGuides="1">
      <p:cViewPr>
        <p:scale>
          <a:sx n="66" d="100"/>
          <a:sy n="66" d="100"/>
        </p:scale>
        <p:origin x="2011" y="1099"/>
      </p:cViewPr>
      <p:guideLst>
        <p:guide pos="3841"/>
        <p:guide orient="horz" pos="1026"/>
        <p:guide orient="horz" pos="1979"/>
        <p:guide pos="303"/>
        <p:guide pos="7334"/>
        <p:guide orient="horz" pos="300"/>
      </p:guideLst>
    </p:cSldViewPr>
  </p:slideViewPr>
  <p:outlineViewPr>
    <p:cViewPr>
      <p:scale>
        <a:sx n="33" d="100"/>
        <a:sy n="33" d="100"/>
      </p:scale>
      <p:origin x="0" y="-6394"/>
    </p:cViewPr>
  </p:outlineViewPr>
  <p:notesTextViewPr>
    <p:cViewPr>
      <p:scale>
        <a:sx n="3" d="2"/>
        <a:sy n="3" d="2"/>
      </p:scale>
      <p:origin x="0" y="0"/>
    </p:cViewPr>
  </p:notesTextViewPr>
  <p:sorterViewPr>
    <p:cViewPr>
      <p:scale>
        <a:sx n="200" d="100"/>
        <a:sy n="200" d="100"/>
      </p:scale>
      <p:origin x="0" y="-994"/>
    </p:cViewPr>
  </p:sorterViewPr>
  <p:notesViewPr>
    <p:cSldViewPr showGuides="1">
      <p:cViewPr varScale="1">
        <p:scale>
          <a:sx n="92" d="100"/>
          <a:sy n="92" d="100"/>
        </p:scale>
        <p:origin x="4042"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z, Bertram" userId="3039dad9-60b3-4ae8-94f8-728c1bcc00a2" providerId="ADAL" clId="{FDBB0725-4467-4D26-A34D-71E0EB0CB92D}"/>
    <pc:docChg chg="undo custSel modSld">
      <pc:chgData name="Ganz, Bertram" userId="3039dad9-60b3-4ae8-94f8-728c1bcc00a2" providerId="ADAL" clId="{FDBB0725-4467-4D26-A34D-71E0EB0CB92D}" dt="2019-07-08T07:46:42.254" v="15" actId="478"/>
      <pc:docMkLst>
        <pc:docMk/>
      </pc:docMkLst>
      <pc:sldChg chg="addSp delSp modSp">
        <pc:chgData name="Ganz, Bertram" userId="3039dad9-60b3-4ae8-94f8-728c1bcc00a2" providerId="ADAL" clId="{FDBB0725-4467-4D26-A34D-71E0EB0CB92D}" dt="2019-07-08T07:46:42.254" v="15" actId="478"/>
        <pc:sldMkLst>
          <pc:docMk/>
          <pc:sldMk cId="2013278578" sldId="605"/>
        </pc:sldMkLst>
        <pc:picChg chg="del mod">
          <ac:chgData name="Ganz, Bertram" userId="3039dad9-60b3-4ae8-94f8-728c1bcc00a2" providerId="ADAL" clId="{FDBB0725-4467-4D26-A34D-71E0EB0CB92D}" dt="2019-07-08T07:46:42.254" v="15" actId="478"/>
          <ac:picMkLst>
            <pc:docMk/>
            <pc:sldMk cId="2013278578" sldId="605"/>
            <ac:picMk id="2" creationId="{00000000-0000-0000-0000-000000000000}"/>
          </ac:picMkLst>
        </pc:picChg>
        <pc:inkChg chg="add del">
          <ac:chgData name="Ganz, Bertram" userId="3039dad9-60b3-4ae8-94f8-728c1bcc00a2" providerId="ADAL" clId="{FDBB0725-4467-4D26-A34D-71E0EB0CB92D}" dt="2019-07-08T07:45:12.871" v="6"/>
          <ac:inkMkLst>
            <pc:docMk/>
            <pc:sldMk cId="2013278578" sldId="605"/>
            <ac:inkMk id="16" creationId="{BE195C87-756A-4902-8ECB-32CE5049B177}"/>
          </ac:inkMkLst>
        </pc:inkChg>
        <pc:inkChg chg="add del">
          <ac:chgData name="Ganz, Bertram" userId="3039dad9-60b3-4ae8-94f8-728c1bcc00a2" providerId="ADAL" clId="{FDBB0725-4467-4D26-A34D-71E0EB0CB92D}" dt="2019-07-08T07:45:12.423" v="5"/>
          <ac:inkMkLst>
            <pc:docMk/>
            <pc:sldMk cId="2013278578" sldId="605"/>
            <ac:inkMk id="26" creationId="{1267A5CE-842F-463F-9471-93996C3B9A06}"/>
          </ac:inkMkLst>
        </pc:inkChg>
        <pc:inkChg chg="add">
          <ac:chgData name="Ganz, Bertram" userId="3039dad9-60b3-4ae8-94f8-728c1bcc00a2" providerId="ADAL" clId="{FDBB0725-4467-4D26-A34D-71E0EB0CB92D}" dt="2019-07-08T07:45:11.281" v="4"/>
          <ac:inkMkLst>
            <pc:docMk/>
            <pc:sldMk cId="2013278578" sldId="605"/>
            <ac:inkMk id="29" creationId="{B351CF95-430A-409E-A7F7-C81876D1C0AD}"/>
          </ac:inkMkLst>
        </pc:inkChg>
      </pc:sldChg>
      <pc:sldChg chg="modSp">
        <pc:chgData name="Ganz, Bertram" userId="3039dad9-60b3-4ae8-94f8-728c1bcc00a2" providerId="ADAL" clId="{FDBB0725-4467-4D26-A34D-71E0EB0CB92D}" dt="2019-07-05T14:36:08.325" v="1" actId="20577"/>
        <pc:sldMkLst>
          <pc:docMk/>
          <pc:sldMk cId="900029581" sldId="609"/>
        </pc:sldMkLst>
        <pc:spChg chg="mod">
          <ac:chgData name="Ganz, Bertram" userId="3039dad9-60b3-4ae8-94f8-728c1bcc00a2" providerId="ADAL" clId="{FDBB0725-4467-4D26-A34D-71E0EB0CB92D}" dt="2019-07-05T14:36:08.325" v="1" actId="20577"/>
          <ac:spMkLst>
            <pc:docMk/>
            <pc:sldMk cId="900029581" sldId="609"/>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3-12T15:48:51.950"/>
    </inkml:context>
    <inkml:brush xml:id="br0">
      <inkml:brushProperty name="width" value="0.02857" units="cm"/>
      <inkml:brushProperty name="height" value="0.02857" units="cm"/>
    </inkml:brush>
  </inkml:definitions>
  <inkml:trace contextRef="#ctx0" brushRef="#br0">14506 7925 4738,'0'0'1105,"-15"-19"-49,15 12-736,0 7-160,0 0-64,0-11-48,0 11-80,0 0-16,0 0-48,0 0-128,0 0-288,0 0-544,-11 0-801,1 0-1841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Tree>
    <p:extLst>
      <p:ext uri="{BB962C8B-B14F-4D97-AF65-F5344CB8AC3E}">
        <p14:creationId xmlns:p14="http://schemas.microsoft.com/office/powerpoint/2010/main" val="949238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10</a:t>
            </a:fld>
            <a:endParaRPr lang="en-US" dirty="0"/>
          </a:p>
        </p:txBody>
      </p:sp>
    </p:spTree>
    <p:extLst>
      <p:ext uri="{BB962C8B-B14F-4D97-AF65-F5344CB8AC3E}">
        <p14:creationId xmlns:p14="http://schemas.microsoft.com/office/powerpoint/2010/main" val="100497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732379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2702056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160095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418089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510943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2084421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Tree>
    <p:extLst>
      <p:ext uri="{BB962C8B-B14F-4D97-AF65-F5344CB8AC3E}">
        <p14:creationId xmlns:p14="http://schemas.microsoft.com/office/powerpoint/2010/main" val="1128076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104848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Tree>
    <p:extLst>
      <p:ext uri="{BB962C8B-B14F-4D97-AF65-F5344CB8AC3E}">
        <p14:creationId xmlns:p14="http://schemas.microsoft.com/office/powerpoint/2010/main" val="3619736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7907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Tree>
    <p:extLst>
      <p:ext uri="{BB962C8B-B14F-4D97-AF65-F5344CB8AC3E}">
        <p14:creationId xmlns:p14="http://schemas.microsoft.com/office/powerpoint/2010/main" val="109022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Tree>
    <p:extLst>
      <p:ext uri="{BB962C8B-B14F-4D97-AF65-F5344CB8AC3E}">
        <p14:creationId xmlns:p14="http://schemas.microsoft.com/office/powerpoint/2010/main" val="929888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Tree>
    <p:extLst>
      <p:ext uri="{BB962C8B-B14F-4D97-AF65-F5344CB8AC3E}">
        <p14:creationId xmlns:p14="http://schemas.microsoft.com/office/powerpoint/2010/main" val="318909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2153728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3675332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1696679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4021599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3775505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3107048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114780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1148297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Tree>
    <p:extLst>
      <p:ext uri="{BB962C8B-B14F-4D97-AF65-F5344CB8AC3E}">
        <p14:creationId xmlns:p14="http://schemas.microsoft.com/office/powerpoint/2010/main" val="2941475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31</a:t>
            </a:fld>
            <a:endParaRPr lang="en-US" dirty="0"/>
          </a:p>
        </p:txBody>
      </p:sp>
    </p:spTree>
    <p:extLst>
      <p:ext uri="{BB962C8B-B14F-4D97-AF65-F5344CB8AC3E}">
        <p14:creationId xmlns:p14="http://schemas.microsoft.com/office/powerpoint/2010/main" val="1839395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316423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3014912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3412561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Tree>
    <p:extLst>
      <p:ext uri="{BB962C8B-B14F-4D97-AF65-F5344CB8AC3E}">
        <p14:creationId xmlns:p14="http://schemas.microsoft.com/office/powerpoint/2010/main" val="618996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Tree>
    <p:extLst>
      <p:ext uri="{BB962C8B-B14F-4D97-AF65-F5344CB8AC3E}">
        <p14:creationId xmlns:p14="http://schemas.microsoft.com/office/powerpoint/2010/main" val="132409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Tree>
    <p:extLst>
      <p:ext uri="{BB962C8B-B14F-4D97-AF65-F5344CB8AC3E}">
        <p14:creationId xmlns:p14="http://schemas.microsoft.com/office/powerpoint/2010/main" val="269880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dirty="0"/>
          </a:p>
        </p:txBody>
      </p:sp>
    </p:spTree>
    <p:extLst>
      <p:ext uri="{BB962C8B-B14F-4D97-AF65-F5344CB8AC3E}">
        <p14:creationId xmlns:p14="http://schemas.microsoft.com/office/powerpoint/2010/main" val="3934725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dirty="0"/>
          </a:p>
        </p:txBody>
      </p:sp>
    </p:spTree>
    <p:extLst>
      <p:ext uri="{BB962C8B-B14F-4D97-AF65-F5344CB8AC3E}">
        <p14:creationId xmlns:p14="http://schemas.microsoft.com/office/powerpoint/2010/main" val="1608964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98555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dirty="0"/>
          </a:p>
        </p:txBody>
      </p:sp>
    </p:spTree>
    <p:extLst>
      <p:ext uri="{BB962C8B-B14F-4D97-AF65-F5344CB8AC3E}">
        <p14:creationId xmlns:p14="http://schemas.microsoft.com/office/powerpoint/2010/main" val="14583635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41</a:t>
            </a:fld>
            <a:endParaRPr lang="en-US" dirty="0"/>
          </a:p>
        </p:txBody>
      </p:sp>
    </p:spTree>
    <p:extLst>
      <p:ext uri="{BB962C8B-B14F-4D97-AF65-F5344CB8AC3E}">
        <p14:creationId xmlns:p14="http://schemas.microsoft.com/office/powerpoint/2010/main" val="1285338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a:p>
            <a:r>
              <a:rPr lang="en-US" dirty="0"/>
              <a:t>Microsoft Azure &gt; Direct contact (Team Microsoft Azure Business Cloud &amp; Enterprise Group)</a:t>
            </a:r>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dirty="0"/>
          </a:p>
        </p:txBody>
      </p:sp>
    </p:spTree>
    <p:extLst>
      <p:ext uri="{BB962C8B-B14F-4D97-AF65-F5344CB8AC3E}">
        <p14:creationId xmlns:p14="http://schemas.microsoft.com/office/powerpoint/2010/main" val="3627767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43</a:t>
            </a:fld>
            <a:endParaRPr lang="en-US" dirty="0"/>
          </a:p>
        </p:txBody>
      </p:sp>
    </p:spTree>
    <p:extLst>
      <p:ext uri="{BB962C8B-B14F-4D97-AF65-F5344CB8AC3E}">
        <p14:creationId xmlns:p14="http://schemas.microsoft.com/office/powerpoint/2010/main" val="5872925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3314768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Tree>
    <p:extLst>
      <p:ext uri="{BB962C8B-B14F-4D97-AF65-F5344CB8AC3E}">
        <p14:creationId xmlns:p14="http://schemas.microsoft.com/office/powerpoint/2010/main" val="1838122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Tree>
    <p:extLst>
      <p:ext uri="{BB962C8B-B14F-4D97-AF65-F5344CB8AC3E}">
        <p14:creationId xmlns:p14="http://schemas.microsoft.com/office/powerpoint/2010/main" val="29650247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Tree>
    <p:extLst>
      <p:ext uri="{BB962C8B-B14F-4D97-AF65-F5344CB8AC3E}">
        <p14:creationId xmlns:p14="http://schemas.microsoft.com/office/powerpoint/2010/main" val="27545819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48</a:t>
            </a:fld>
            <a:endParaRPr lang="en-US" dirty="0"/>
          </a:p>
        </p:txBody>
      </p:sp>
    </p:spTree>
    <p:extLst>
      <p:ext uri="{BB962C8B-B14F-4D97-AF65-F5344CB8AC3E}">
        <p14:creationId xmlns:p14="http://schemas.microsoft.com/office/powerpoint/2010/main" val="1883027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49</a:t>
            </a:fld>
            <a:endParaRPr lang="en-US" dirty="0"/>
          </a:p>
        </p:txBody>
      </p:sp>
    </p:spTree>
    <p:extLst>
      <p:ext uri="{BB962C8B-B14F-4D97-AF65-F5344CB8AC3E}">
        <p14:creationId xmlns:p14="http://schemas.microsoft.com/office/powerpoint/2010/main" val="19442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419515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50</a:t>
            </a:fld>
            <a:endParaRPr lang="en-US" dirty="0"/>
          </a:p>
        </p:txBody>
      </p:sp>
    </p:spTree>
    <p:extLst>
      <p:ext uri="{BB962C8B-B14F-4D97-AF65-F5344CB8AC3E}">
        <p14:creationId xmlns:p14="http://schemas.microsoft.com/office/powerpoint/2010/main" val="3288638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51</a:t>
            </a:fld>
            <a:endParaRPr lang="en-US" dirty="0"/>
          </a:p>
        </p:txBody>
      </p:sp>
    </p:spTree>
    <p:extLst>
      <p:ext uri="{BB962C8B-B14F-4D97-AF65-F5344CB8AC3E}">
        <p14:creationId xmlns:p14="http://schemas.microsoft.com/office/powerpoint/2010/main" val="1795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52</a:t>
            </a:fld>
            <a:endParaRPr lang="en-US" dirty="0"/>
          </a:p>
        </p:txBody>
      </p:sp>
    </p:spTree>
    <p:extLst>
      <p:ext uri="{BB962C8B-B14F-4D97-AF65-F5344CB8AC3E}">
        <p14:creationId xmlns:p14="http://schemas.microsoft.com/office/powerpoint/2010/main" val="4110810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53</a:t>
            </a:fld>
            <a:endParaRPr lang="en-US" dirty="0"/>
          </a:p>
        </p:txBody>
      </p:sp>
    </p:spTree>
    <p:extLst>
      <p:ext uri="{BB962C8B-B14F-4D97-AF65-F5344CB8AC3E}">
        <p14:creationId xmlns:p14="http://schemas.microsoft.com/office/powerpoint/2010/main" val="2105168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54</a:t>
            </a:fld>
            <a:endParaRPr lang="en-US" dirty="0"/>
          </a:p>
        </p:txBody>
      </p:sp>
    </p:spTree>
    <p:extLst>
      <p:ext uri="{BB962C8B-B14F-4D97-AF65-F5344CB8AC3E}">
        <p14:creationId xmlns:p14="http://schemas.microsoft.com/office/powerpoint/2010/main" val="931619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000000"/>
                </a:solidFill>
                <a:latin typeface="Arial" panose="020B0604020202020204" pitchFamily="34" charset="0"/>
              </a:rPr>
              <a:t>Agents </a:t>
            </a:r>
            <a:r>
              <a:rPr lang="en-US" sz="1400" dirty="0">
                <a:solidFill>
                  <a:srgbClr val="000000"/>
                </a:solidFill>
                <a:latin typeface="Arial" panose="020B0604020202020204" pitchFamily="34" charset="0"/>
              </a:rPr>
              <a:t>perform operations; they read and write data and communicate with other agents. (Question: </a:t>
            </a:r>
            <a:r>
              <a:rPr lang="en-US" sz="1400" i="1" dirty="0">
                <a:solidFill>
                  <a:srgbClr val="000000"/>
                </a:solidFill>
                <a:latin typeface="Arial" panose="020B0604020202020204" pitchFamily="34" charset="0"/>
              </a:rPr>
              <a:t>Who does something?</a:t>
            </a:r>
            <a:r>
              <a:rPr lang="en-US" sz="1400" dirty="0">
                <a:solidFill>
                  <a:srgbClr val="000000"/>
                </a:solidFill>
                <a:latin typeface="Arial" panose="020B0604020202020204" pitchFamily="34" charset="0"/>
              </a:rPr>
              <a:t>) </a:t>
            </a:r>
          </a:p>
          <a:p>
            <a:r>
              <a:rPr lang="en-US" sz="1400" b="1" dirty="0">
                <a:solidFill>
                  <a:srgbClr val="000000"/>
                </a:solidFill>
                <a:latin typeface="Arial" panose="020B0604020202020204" pitchFamily="34" charset="0"/>
              </a:rPr>
              <a:t>Storages </a:t>
            </a:r>
            <a:r>
              <a:rPr lang="en-US" sz="1400" dirty="0">
                <a:solidFill>
                  <a:srgbClr val="000000"/>
                </a:solidFill>
                <a:latin typeface="Arial" panose="020B0604020202020204" pitchFamily="34" charset="0"/>
              </a:rPr>
              <a:t>are passive; they only hold data that is accessed by agents. The arrows indicate direction of data flow. (Q: </a:t>
            </a:r>
            <a:r>
              <a:rPr lang="en-US" sz="1400" i="1" dirty="0">
                <a:solidFill>
                  <a:srgbClr val="000000"/>
                </a:solidFill>
                <a:latin typeface="Arial" panose="020B0604020202020204" pitchFamily="34" charset="0"/>
              </a:rPr>
              <a:t>Where is the data?) </a:t>
            </a:r>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Channels </a:t>
            </a:r>
            <a:r>
              <a:rPr lang="en-US" sz="1400" dirty="0">
                <a:solidFill>
                  <a:srgbClr val="000000"/>
                </a:solidFill>
                <a:latin typeface="Arial" panose="020B0604020202020204" pitchFamily="34" charset="0"/>
              </a:rPr>
              <a:t>are used by agents to communicate with each other. Arrows indicate the direction of data flow, the “R” indicates who initiates the request and then waits for the response. (Q: </a:t>
            </a:r>
            <a:r>
              <a:rPr lang="en-US" sz="1400" i="1" dirty="0">
                <a:solidFill>
                  <a:srgbClr val="000000"/>
                </a:solidFill>
                <a:latin typeface="Arial" panose="020B0604020202020204" pitchFamily="34" charset="0"/>
              </a:rPr>
              <a:t>Which agents communicate? What data and which requests do they exchange?</a:t>
            </a:r>
            <a:r>
              <a:rPr lang="en-US" sz="1400" dirty="0">
                <a:solidFill>
                  <a:srgbClr val="000000"/>
                </a:solidFill>
                <a:latin typeface="Arial" panose="020B0604020202020204" pitchFamily="34" charset="0"/>
              </a:rPr>
              <a:t>) </a:t>
            </a:r>
          </a:p>
          <a:p>
            <a:r>
              <a:rPr lang="en-US" sz="1400" dirty="0">
                <a:solidFill>
                  <a:srgbClr val="000000"/>
                </a:solidFill>
                <a:latin typeface="Arial" panose="020B0604020202020204" pitchFamily="34" charset="0"/>
              </a:rPr>
              <a:t>Block diagrams show a snapshot view of a system on instance level; to indicate multiple agents or storages, use three dots or stack the nodes.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55</a:t>
            </a:fld>
            <a:endParaRPr lang="en-US" dirty="0"/>
          </a:p>
        </p:txBody>
      </p:sp>
    </p:spTree>
    <p:extLst>
      <p:ext uri="{BB962C8B-B14F-4D97-AF65-F5344CB8AC3E}">
        <p14:creationId xmlns:p14="http://schemas.microsoft.com/office/powerpoint/2010/main" val="1980510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56</a:t>
            </a:fld>
            <a:endParaRPr lang="en-US" dirty="0"/>
          </a:p>
        </p:txBody>
      </p:sp>
    </p:spTree>
    <p:extLst>
      <p:ext uri="{BB962C8B-B14F-4D97-AF65-F5344CB8AC3E}">
        <p14:creationId xmlns:p14="http://schemas.microsoft.com/office/powerpoint/2010/main" val="1552272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57</a:t>
            </a:fld>
            <a:endParaRPr lang="en-US" dirty="0"/>
          </a:p>
        </p:txBody>
      </p:sp>
    </p:spTree>
    <p:extLst>
      <p:ext uri="{BB962C8B-B14F-4D97-AF65-F5344CB8AC3E}">
        <p14:creationId xmlns:p14="http://schemas.microsoft.com/office/powerpoint/2010/main" val="9621700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58</a:t>
            </a:fld>
            <a:endParaRPr lang="en-US" dirty="0"/>
          </a:p>
        </p:txBody>
      </p:sp>
    </p:spTree>
    <p:extLst>
      <p:ext uri="{BB962C8B-B14F-4D97-AF65-F5344CB8AC3E}">
        <p14:creationId xmlns:p14="http://schemas.microsoft.com/office/powerpoint/2010/main" val="7087409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59</a:t>
            </a:fld>
            <a:endParaRPr lang="en-US" dirty="0"/>
          </a:p>
        </p:txBody>
      </p:sp>
    </p:spTree>
    <p:extLst>
      <p:ext uri="{BB962C8B-B14F-4D97-AF65-F5344CB8AC3E}">
        <p14:creationId xmlns:p14="http://schemas.microsoft.com/office/powerpoint/2010/main" val="247882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2013783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60</a:t>
            </a:fld>
            <a:endParaRPr lang="en-US" dirty="0"/>
          </a:p>
        </p:txBody>
      </p:sp>
    </p:spTree>
    <p:extLst>
      <p:ext uri="{BB962C8B-B14F-4D97-AF65-F5344CB8AC3E}">
        <p14:creationId xmlns:p14="http://schemas.microsoft.com/office/powerpoint/2010/main" val="29837633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61</a:t>
            </a:fld>
            <a:endParaRPr lang="en-US" dirty="0"/>
          </a:p>
        </p:txBody>
      </p:sp>
    </p:spTree>
    <p:extLst>
      <p:ext uri="{BB962C8B-B14F-4D97-AF65-F5344CB8AC3E}">
        <p14:creationId xmlns:p14="http://schemas.microsoft.com/office/powerpoint/2010/main" val="2401824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62</a:t>
            </a:fld>
            <a:endParaRPr lang="en-US" dirty="0"/>
          </a:p>
        </p:txBody>
      </p:sp>
    </p:spTree>
    <p:extLst>
      <p:ext uri="{BB962C8B-B14F-4D97-AF65-F5344CB8AC3E}">
        <p14:creationId xmlns:p14="http://schemas.microsoft.com/office/powerpoint/2010/main" val="1520344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63</a:t>
            </a:fld>
            <a:endParaRPr lang="en-US" dirty="0"/>
          </a:p>
        </p:txBody>
      </p:sp>
    </p:spTree>
    <p:extLst>
      <p:ext uri="{BB962C8B-B14F-4D97-AF65-F5344CB8AC3E}">
        <p14:creationId xmlns:p14="http://schemas.microsoft.com/office/powerpoint/2010/main" val="9773346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64</a:t>
            </a:fld>
            <a:endParaRPr lang="en-US" dirty="0"/>
          </a:p>
        </p:txBody>
      </p:sp>
    </p:spTree>
    <p:extLst>
      <p:ext uri="{BB962C8B-B14F-4D97-AF65-F5344CB8AC3E}">
        <p14:creationId xmlns:p14="http://schemas.microsoft.com/office/powerpoint/2010/main" val="3772115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65</a:t>
            </a:fld>
            <a:endParaRPr lang="en-US" dirty="0"/>
          </a:p>
        </p:txBody>
      </p:sp>
    </p:spTree>
    <p:extLst>
      <p:ext uri="{BB962C8B-B14F-4D97-AF65-F5344CB8AC3E}">
        <p14:creationId xmlns:p14="http://schemas.microsoft.com/office/powerpoint/2010/main" val="39710697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4764" lvl="1" indent="-285750">
              <a:spcAft>
                <a:spcPts val="300"/>
              </a:spcAft>
            </a:pPr>
            <a:r>
              <a:rPr lang="en-US" dirty="0"/>
              <a:t>Enable modern and intuitive user experience for SAP users</a:t>
            </a:r>
          </a:p>
          <a:p>
            <a:pPr marL="404764" lvl="1" indent="-285750">
              <a:spcAft>
                <a:spcPts val="300"/>
              </a:spcAft>
            </a:pPr>
            <a:r>
              <a:rPr lang="en-US" dirty="0"/>
              <a:t>Quickly deploy packaged content for SAP S/4HANA and Business Suite</a:t>
            </a:r>
          </a:p>
          <a:p>
            <a:pPr marL="404764" lvl="1" indent="-285750">
              <a:spcAft>
                <a:spcPts val="300"/>
              </a:spcAft>
            </a:pPr>
            <a:r>
              <a:rPr lang="en-US" dirty="0"/>
              <a:t>Design, develop, extend and mobilize SAP Fiori apps in the cloud</a:t>
            </a:r>
          </a:p>
          <a:p>
            <a:pPr marL="404764" lvl="1" indent="-285750">
              <a:spcAft>
                <a:spcPts val="300"/>
              </a:spcAft>
            </a:pPr>
            <a:r>
              <a:rPr lang="en-US" dirty="0"/>
              <a:t>Extend apps using SAP Web IDE Fiori extension model</a:t>
            </a:r>
          </a:p>
          <a:p>
            <a:pPr marL="404764" lvl="1" indent="-285750">
              <a:spcAft>
                <a:spcPts val="300"/>
              </a:spcAft>
            </a:pPr>
            <a:r>
              <a:rPr lang="en-US" dirty="0"/>
              <a:t>Connect securely via internal or external access point</a:t>
            </a:r>
          </a:p>
          <a:p>
            <a:pPr marL="404764" lvl="1" indent="-285750">
              <a:spcAft>
                <a:spcPts val="300"/>
              </a:spcAft>
            </a:pPr>
            <a:r>
              <a:rPr lang="en-US" dirty="0"/>
              <a:t>Operations and updates by SAP</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66</a:t>
            </a:fld>
            <a:endParaRPr lang="en-US" dirty="0"/>
          </a:p>
        </p:txBody>
      </p:sp>
    </p:spTree>
    <p:extLst>
      <p:ext uri="{BB962C8B-B14F-4D97-AF65-F5344CB8AC3E}">
        <p14:creationId xmlns:p14="http://schemas.microsoft.com/office/powerpoint/2010/main" val="653363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67</a:t>
            </a:fld>
            <a:endParaRPr lang="en-US" dirty="0"/>
          </a:p>
        </p:txBody>
      </p:sp>
    </p:spTree>
    <p:extLst>
      <p:ext uri="{BB962C8B-B14F-4D97-AF65-F5344CB8AC3E}">
        <p14:creationId xmlns:p14="http://schemas.microsoft.com/office/powerpoint/2010/main" val="1409496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68</a:t>
            </a:fld>
            <a:endParaRPr lang="en-US" dirty="0"/>
          </a:p>
        </p:txBody>
      </p:sp>
    </p:spTree>
    <p:extLst>
      <p:ext uri="{BB962C8B-B14F-4D97-AF65-F5344CB8AC3E}">
        <p14:creationId xmlns:p14="http://schemas.microsoft.com/office/powerpoint/2010/main" val="301293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69</a:t>
            </a:fld>
            <a:endParaRPr lang="en-US" dirty="0"/>
          </a:p>
        </p:txBody>
      </p:sp>
    </p:spTree>
    <p:extLst>
      <p:ext uri="{BB962C8B-B14F-4D97-AF65-F5344CB8AC3E}">
        <p14:creationId xmlns:p14="http://schemas.microsoft.com/office/powerpoint/2010/main" val="82730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a:t>
            </a:fld>
            <a:endParaRPr lang="en-US" dirty="0"/>
          </a:p>
        </p:txBody>
      </p:sp>
    </p:spTree>
    <p:extLst>
      <p:ext uri="{BB962C8B-B14F-4D97-AF65-F5344CB8AC3E}">
        <p14:creationId xmlns:p14="http://schemas.microsoft.com/office/powerpoint/2010/main" val="20941210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70</a:t>
            </a:fld>
            <a:endParaRPr lang="en-US" dirty="0"/>
          </a:p>
        </p:txBody>
      </p:sp>
    </p:spTree>
    <p:extLst>
      <p:ext uri="{BB962C8B-B14F-4D97-AF65-F5344CB8AC3E}">
        <p14:creationId xmlns:p14="http://schemas.microsoft.com/office/powerpoint/2010/main" val="4047008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71</a:t>
            </a:fld>
            <a:endParaRPr lang="en-US" dirty="0"/>
          </a:p>
        </p:txBody>
      </p:sp>
    </p:spTree>
    <p:extLst>
      <p:ext uri="{BB962C8B-B14F-4D97-AF65-F5344CB8AC3E}">
        <p14:creationId xmlns:p14="http://schemas.microsoft.com/office/powerpoint/2010/main" val="7689864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72</a:t>
            </a:fld>
            <a:endParaRPr lang="en-US" dirty="0"/>
          </a:p>
        </p:txBody>
      </p:sp>
    </p:spTree>
    <p:extLst>
      <p:ext uri="{BB962C8B-B14F-4D97-AF65-F5344CB8AC3E}">
        <p14:creationId xmlns:p14="http://schemas.microsoft.com/office/powerpoint/2010/main" val="34594380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73</a:t>
            </a:fld>
            <a:endParaRPr lang="en-US" dirty="0"/>
          </a:p>
        </p:txBody>
      </p:sp>
    </p:spTree>
    <p:extLst>
      <p:ext uri="{BB962C8B-B14F-4D97-AF65-F5344CB8AC3E}">
        <p14:creationId xmlns:p14="http://schemas.microsoft.com/office/powerpoint/2010/main" val="41720058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74</a:t>
            </a:fld>
            <a:endParaRPr lang="en-US" dirty="0"/>
          </a:p>
        </p:txBody>
      </p:sp>
    </p:spTree>
    <p:extLst>
      <p:ext uri="{BB962C8B-B14F-4D97-AF65-F5344CB8AC3E}">
        <p14:creationId xmlns:p14="http://schemas.microsoft.com/office/powerpoint/2010/main" val="4071199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75</a:t>
            </a:fld>
            <a:endParaRPr lang="en-US" dirty="0"/>
          </a:p>
        </p:txBody>
      </p:sp>
    </p:spTree>
    <p:extLst>
      <p:ext uri="{BB962C8B-B14F-4D97-AF65-F5344CB8AC3E}">
        <p14:creationId xmlns:p14="http://schemas.microsoft.com/office/powerpoint/2010/main" val="42791979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76</a:t>
            </a:fld>
            <a:endParaRPr lang="en-US" dirty="0"/>
          </a:p>
        </p:txBody>
      </p:sp>
    </p:spTree>
    <p:extLst>
      <p:ext uri="{BB962C8B-B14F-4D97-AF65-F5344CB8AC3E}">
        <p14:creationId xmlns:p14="http://schemas.microsoft.com/office/powerpoint/2010/main" val="1513541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77</a:t>
            </a:fld>
            <a:endParaRPr lang="en-US" dirty="0"/>
          </a:p>
        </p:txBody>
      </p:sp>
    </p:spTree>
    <p:extLst>
      <p:ext uri="{BB962C8B-B14F-4D97-AF65-F5344CB8AC3E}">
        <p14:creationId xmlns:p14="http://schemas.microsoft.com/office/powerpoint/2010/main" val="1573871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78</a:t>
            </a:fld>
            <a:endParaRPr lang="en-US" dirty="0"/>
          </a:p>
        </p:txBody>
      </p:sp>
    </p:spTree>
    <p:extLst>
      <p:ext uri="{BB962C8B-B14F-4D97-AF65-F5344CB8AC3E}">
        <p14:creationId xmlns:p14="http://schemas.microsoft.com/office/powerpoint/2010/main" val="41210396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79</a:t>
            </a:fld>
            <a:endParaRPr lang="en-US" dirty="0"/>
          </a:p>
        </p:txBody>
      </p:sp>
    </p:spTree>
    <p:extLst>
      <p:ext uri="{BB962C8B-B14F-4D97-AF65-F5344CB8AC3E}">
        <p14:creationId xmlns:p14="http://schemas.microsoft.com/office/powerpoint/2010/main" val="7726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1842846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80</a:t>
            </a:fld>
            <a:endParaRPr lang="en-US" dirty="0"/>
          </a:p>
        </p:txBody>
      </p:sp>
    </p:spTree>
    <p:extLst>
      <p:ext uri="{BB962C8B-B14F-4D97-AF65-F5344CB8AC3E}">
        <p14:creationId xmlns:p14="http://schemas.microsoft.com/office/powerpoint/2010/main" val="11613459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81</a:t>
            </a:fld>
            <a:endParaRPr lang="en-US" dirty="0"/>
          </a:p>
        </p:txBody>
      </p:sp>
    </p:spTree>
    <p:extLst>
      <p:ext uri="{BB962C8B-B14F-4D97-AF65-F5344CB8AC3E}">
        <p14:creationId xmlns:p14="http://schemas.microsoft.com/office/powerpoint/2010/main" val="24599038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82</a:t>
            </a:fld>
            <a:endParaRPr lang="en-US" dirty="0"/>
          </a:p>
        </p:txBody>
      </p:sp>
    </p:spTree>
    <p:extLst>
      <p:ext uri="{BB962C8B-B14F-4D97-AF65-F5344CB8AC3E}">
        <p14:creationId xmlns:p14="http://schemas.microsoft.com/office/powerpoint/2010/main" val="1219494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83</a:t>
            </a:fld>
            <a:endParaRPr lang="en-US" dirty="0"/>
          </a:p>
        </p:txBody>
      </p:sp>
    </p:spTree>
    <p:extLst>
      <p:ext uri="{BB962C8B-B14F-4D97-AF65-F5344CB8AC3E}">
        <p14:creationId xmlns:p14="http://schemas.microsoft.com/office/powerpoint/2010/main" val="20221469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84</a:t>
            </a:fld>
            <a:endParaRPr lang="en-US" dirty="0"/>
          </a:p>
        </p:txBody>
      </p:sp>
    </p:spTree>
    <p:extLst>
      <p:ext uri="{BB962C8B-B14F-4D97-AF65-F5344CB8AC3E}">
        <p14:creationId xmlns:p14="http://schemas.microsoft.com/office/powerpoint/2010/main" val="8961281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85</a:t>
            </a:fld>
            <a:endParaRPr lang="en-US" dirty="0"/>
          </a:p>
        </p:txBody>
      </p:sp>
    </p:spTree>
    <p:extLst>
      <p:ext uri="{BB962C8B-B14F-4D97-AF65-F5344CB8AC3E}">
        <p14:creationId xmlns:p14="http://schemas.microsoft.com/office/powerpoint/2010/main" val="2180628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86</a:t>
            </a:fld>
            <a:endParaRPr lang="en-US" dirty="0"/>
          </a:p>
        </p:txBody>
      </p:sp>
    </p:spTree>
    <p:extLst>
      <p:ext uri="{BB962C8B-B14F-4D97-AF65-F5344CB8AC3E}">
        <p14:creationId xmlns:p14="http://schemas.microsoft.com/office/powerpoint/2010/main" val="42606944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87</a:t>
            </a:fld>
            <a:endParaRPr lang="en-US" dirty="0"/>
          </a:p>
        </p:txBody>
      </p:sp>
    </p:spTree>
    <p:extLst>
      <p:ext uri="{BB962C8B-B14F-4D97-AF65-F5344CB8AC3E}">
        <p14:creationId xmlns:p14="http://schemas.microsoft.com/office/powerpoint/2010/main" val="28851232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88</a:t>
            </a:fld>
            <a:endParaRPr lang="en-US" dirty="0"/>
          </a:p>
        </p:txBody>
      </p:sp>
    </p:spTree>
    <p:extLst>
      <p:ext uri="{BB962C8B-B14F-4D97-AF65-F5344CB8AC3E}">
        <p14:creationId xmlns:p14="http://schemas.microsoft.com/office/powerpoint/2010/main" val="2905038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89</a:t>
            </a:fld>
            <a:endParaRPr lang="en-US" dirty="0"/>
          </a:p>
        </p:txBody>
      </p:sp>
    </p:spTree>
    <p:extLst>
      <p:ext uri="{BB962C8B-B14F-4D97-AF65-F5344CB8AC3E}">
        <p14:creationId xmlns:p14="http://schemas.microsoft.com/office/powerpoint/2010/main" val="571281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a:t>
            </a:fld>
            <a:endParaRPr lang="en-US" dirty="0"/>
          </a:p>
        </p:txBody>
      </p:sp>
    </p:spTree>
    <p:extLst>
      <p:ext uri="{BB962C8B-B14F-4D97-AF65-F5344CB8AC3E}">
        <p14:creationId xmlns:p14="http://schemas.microsoft.com/office/powerpoint/2010/main" val="8213353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90</a:t>
            </a:fld>
            <a:endParaRPr lang="en-US" dirty="0"/>
          </a:p>
        </p:txBody>
      </p:sp>
    </p:spTree>
    <p:extLst>
      <p:ext uri="{BB962C8B-B14F-4D97-AF65-F5344CB8AC3E}">
        <p14:creationId xmlns:p14="http://schemas.microsoft.com/office/powerpoint/2010/main" val="7476938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534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92</a:t>
            </a:fld>
            <a:endParaRPr lang="en-US" dirty="0"/>
          </a:p>
        </p:txBody>
      </p:sp>
    </p:spTree>
    <p:extLst>
      <p:ext uri="{BB962C8B-B14F-4D97-AF65-F5344CB8AC3E}">
        <p14:creationId xmlns:p14="http://schemas.microsoft.com/office/powerpoint/2010/main" val="24950937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93</a:t>
            </a:fld>
            <a:endParaRPr lang="en-US" dirty="0"/>
          </a:p>
        </p:txBody>
      </p:sp>
    </p:spTree>
    <p:extLst>
      <p:ext uri="{BB962C8B-B14F-4D97-AF65-F5344CB8AC3E}">
        <p14:creationId xmlns:p14="http://schemas.microsoft.com/office/powerpoint/2010/main" val="41385622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94</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5442643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95</a:t>
            </a:fld>
            <a:endParaRPr lang="en-US"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4150287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 or illustration scene art</a:t>
            </a:r>
          </a:p>
        </p:txBody>
      </p:sp>
      <p:grpSp>
        <p:nvGrpSpPr>
          <p:cNvPr id="2" name="Group 1"/>
          <p:cNvGrpSpPr/>
          <p:nvPr userDrawn="1"/>
        </p:nvGrpSpPr>
        <p:grpSpPr>
          <a:xfrm>
            <a:off x="9171173" y="0"/>
            <a:ext cx="3024002" cy="3430006"/>
            <a:chOff x="9171173" y="0"/>
            <a:chExt cx="3024002" cy="3430006"/>
          </a:xfrm>
        </p:grpSpPr>
        <p:sp>
          <p:nvSpPr>
            <p:cNvPr id="17" name="Rectangle 16"/>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999" y="1620000"/>
            <a:ext cx="11186477"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12732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2477"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6362477" y="4770000"/>
            <a:ext cx="5328000" cy="1080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6362477" y="1620000"/>
            <a:ext cx="5328000" cy="2631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504941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8299277"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8299277"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4401639" y="4354921"/>
            <a:ext cx="3391200" cy="1495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4401639" y="1620000"/>
            <a:ext cx="3391200" cy="2232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727667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
        <p:nvSpPr>
          <p:cNvPr id="3" name="Text placeholder - column 2"/>
          <p:cNvSpPr>
            <a:spLocks noGrp="1"/>
          </p:cNvSpPr>
          <p:nvPr>
            <p:ph type="body" sz="quarter" idx="10" hasCustomPrompt="1"/>
          </p:nvPr>
        </p:nvSpPr>
        <p:spPr>
          <a:xfrm>
            <a:off x="504000" y="3878220"/>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7" name="Text placeholder - column 2"/>
          <p:cNvSpPr>
            <a:spLocks noGrp="1"/>
          </p:cNvSpPr>
          <p:nvPr>
            <p:ph type="body" sz="quarter" idx="13" hasCustomPrompt="1"/>
          </p:nvPr>
        </p:nvSpPr>
        <p:spPr>
          <a:xfrm>
            <a:off x="9274877"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9" name="Text placeholder - column 2"/>
          <p:cNvSpPr>
            <a:spLocks noGrp="1"/>
          </p:cNvSpPr>
          <p:nvPr>
            <p:ph type="body" sz="quarter" idx="15" hasCustomPrompt="1"/>
          </p:nvPr>
        </p:nvSpPr>
        <p:spPr>
          <a:xfrm>
            <a:off x="3427626"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13" name="Text placeholder - column 2"/>
          <p:cNvSpPr>
            <a:spLocks noGrp="1"/>
          </p:cNvSpPr>
          <p:nvPr>
            <p:ph type="body" sz="quarter" idx="17" hasCustomPrompt="1"/>
          </p:nvPr>
        </p:nvSpPr>
        <p:spPr>
          <a:xfrm>
            <a:off x="6351252" y="3878221"/>
            <a:ext cx="2415600" cy="1971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solidFill>
            <a:schemeClr val="tx2">
              <a:alpha val="70000"/>
            </a:schemeClr>
          </a:solid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2680594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solidFill>
                  <a:schemeClr val="tx1"/>
                </a:solidFill>
              </a:defRPr>
            </a:lvl1pPr>
            <a:lvl2pPr marL="395921" indent="0">
              <a:buNone/>
              <a:defRPr sz="1200">
                <a:solidFill>
                  <a:schemeClr val="tx1"/>
                </a:solidFill>
              </a:defRPr>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1"/>
          <p:cNvSpPr>
            <a:spLocks noGrp="1"/>
          </p:cNvSpPr>
          <p:nvPr>
            <p:ph type="title" hasCustomPrompt="1"/>
          </p:nvPr>
        </p:nvSpPr>
        <p:spPr/>
        <p:txBody>
          <a:bodyPr/>
          <a:lstStyle>
            <a:lvl1pPr>
              <a:defRPr>
                <a:solidFill>
                  <a:schemeClr val="tx1"/>
                </a:solidFill>
              </a:defRPr>
            </a:lvl1pPr>
          </a:lstStyle>
          <a:p>
            <a:r>
              <a:rPr lang="en-US" noProof="0" dirty="0"/>
              <a:t>Insert page title (sentence case)</a:t>
            </a:r>
            <a:endParaRPr lang="en-US" dirty="0"/>
          </a:p>
        </p:txBody>
      </p:sp>
    </p:spTree>
    <p:extLst>
      <p:ext uri="{BB962C8B-B14F-4D97-AF65-F5344CB8AC3E}">
        <p14:creationId xmlns:p14="http://schemas.microsoft.com/office/powerpoint/2010/main" val="932785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709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with image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6111175" y="252000"/>
            <a:ext cx="6084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
        <p:nvSpPr>
          <p:cNvPr id="7" name="Text Placeholder 6"/>
          <p:cNvSpPr>
            <a:spLocks noGrp="1"/>
          </p:cNvSpPr>
          <p:nvPr>
            <p:ph type="body" sz="quarter" idx="11" hasCustomPrompt="1"/>
          </p:nvPr>
        </p:nvSpPr>
        <p:spPr bwMode="gray">
          <a:xfrm>
            <a:off x="503999" y="1620000"/>
            <a:ext cx="5112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scene art">
    <p:bg>
      <p:bgRef idx="1001">
        <a:schemeClr val="bg1"/>
      </p:bgRef>
    </p:bg>
    <p:spTree>
      <p:nvGrpSpPr>
        <p:cNvPr id="1" name=""/>
        <p:cNvGrpSpPr/>
        <p:nvPr/>
      </p:nvGrpSpPr>
      <p:grpSpPr>
        <a:xfrm>
          <a:off x="0" y="0"/>
          <a:ext cx="0" cy="0"/>
          <a:chOff x="0" y="0"/>
          <a:chExt cx="0" cy="0"/>
        </a:xfrm>
      </p:grpSpPr>
      <p:sp>
        <p:nvSpPr>
          <p:cNvPr id="5" name="Cover Image Placeholder"/>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title image or illustration scene art</a:t>
            </a:r>
          </a:p>
        </p:txBody>
      </p:sp>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19" name="Speaker"/>
          <p:cNvSpPr>
            <a:spLocks noGrp="1"/>
          </p:cNvSpPr>
          <p:nvPr userDrawn="1">
            <p:ph type="subTitle" idx="1" hasCustomPrompt="1"/>
          </p:nvPr>
        </p:nvSpPr>
        <p:spPr bwMode="gray">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20" name="Presentation Title"/>
          <p:cNvSpPr>
            <a:spLocks noGrp="1"/>
          </p:cNvSpPr>
          <p:nvPr userDrawn="1">
            <p:ph type="body" sz="quarter" idx="14" hasCustomPrompt="1"/>
          </p:nvPr>
        </p:nvSpPr>
        <p:spPr>
          <a:xfrm>
            <a:off x="288000" y="4024430"/>
            <a:ext cx="10899174" cy="997196"/>
          </a:xfrm>
        </p:spPr>
        <p:txBody>
          <a:bodyPr wrap="square">
            <a:spAutoFit/>
          </a:bodyPr>
          <a:lstStyle>
            <a:lvl1pPr>
              <a:lnSpc>
                <a:spcPct val="90000"/>
              </a:lnSpc>
              <a:spcBef>
                <a:spcPts val="0"/>
              </a:spcBef>
              <a:defRPr sz="3600" b="1" baseline="0"/>
            </a:lvl1pPr>
          </a:lstStyle>
          <a:p>
            <a:pPr lvl="0"/>
            <a:r>
              <a:rPr lang="en-US" dirty="0"/>
              <a:t>Presentation Title </a:t>
            </a:r>
            <a:br>
              <a:rPr lang="en-US" dirty="0"/>
            </a:br>
            <a:r>
              <a:rPr lang="en-US" dirty="0"/>
              <a:t>Goes Here and Here.</a:t>
            </a:r>
          </a:p>
        </p:txBody>
      </p:sp>
      <p:pic>
        <p:nvPicPr>
          <p:cNvPr id="23"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63501978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190104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p>
        </p:txBody>
      </p:sp>
    </p:spTree>
    <p:extLst>
      <p:ext uri="{BB962C8B-B14F-4D97-AF65-F5344CB8AC3E}">
        <p14:creationId xmlns:p14="http://schemas.microsoft.com/office/powerpoint/2010/main" val="4139791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bwMode="gray">
          <a:xfrm>
            <a:off x="6362477" y="1601628"/>
            <a:ext cx="5328000" cy="4230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p>
        </p:txBody>
      </p:sp>
      <p:sp>
        <p:nvSpPr>
          <p:cNvPr id="4" name="Text Placeholder 3"/>
          <p:cNvSpPr>
            <a:spLocks noGrp="1"/>
          </p:cNvSpPr>
          <p:nvPr>
            <p:ph type="body" sz="quarter" idx="10" hasCustomPrompt="1"/>
          </p:nvPr>
        </p:nvSpPr>
        <p:spPr>
          <a:xfrm>
            <a:off x="504000" y="1620000"/>
            <a:ext cx="5328000"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2"/>
          <p:cNvSpPr>
            <a:spLocks noGrp="1"/>
          </p:cNvSpPr>
          <p:nvPr>
            <p:ph idx="1" hasCustomPrompt="1"/>
          </p:nvPr>
        </p:nvSpPr>
        <p:spPr>
          <a:xfrm>
            <a:off x="504000" y="1620000"/>
            <a:ext cx="11185200" cy="4230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1"/>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
        <p:nvSpPr>
          <p:cNvPr id="7" name="Rectangle 6"/>
          <p:cNvSpPr/>
          <p:nvPr userDrawn="1"/>
        </p:nvSpPr>
        <p:spPr bwMode="gray">
          <a:xfrm>
            <a:off x="236220" y="1142735"/>
            <a:ext cx="11795760" cy="220929"/>
          </a:xfrm>
          <a:prstGeom prst="rect">
            <a:avLst/>
          </a:prstGeom>
          <a:solidFill>
            <a:schemeClr val="bg1"/>
          </a:solidFill>
          <a:ln w="6350" algn="ctr">
            <a:noFill/>
            <a:miter lim="800000"/>
            <a:headEnd/>
            <a:tailEnd/>
          </a:ln>
        </p:spPr>
        <p:txBody>
          <a:bodyPr lIns="89979" tIns="71983" rIns="89979" bIns="71983"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37924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328000"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328000" cy="923116"/>
          </a:xfrm>
        </p:spPr>
        <p:txBody>
          <a:bodyPr anchor="t" anchorCtr="0">
            <a:noAutofit/>
          </a:bodyPr>
          <a:lstStyle>
            <a:lvl1pPr>
              <a:defRPr sz="5500">
                <a:solidFill>
                  <a:schemeClr val="accent1"/>
                </a:solidFill>
                <a:latin typeface="+mj-lt"/>
              </a:defRPr>
            </a:lvl1pPr>
          </a:lstStyle>
          <a:p>
            <a:r>
              <a:rPr lang="en-US" dirty="0"/>
              <a:t>Thank you.</a:t>
            </a:r>
          </a:p>
        </p:txBody>
      </p:sp>
      <p:pic>
        <p:nvPicPr>
          <p:cNvPr id="11"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TextBox 3"/>
          <p:cNvSpPr txBox="1"/>
          <p:nvPr/>
        </p:nvSpPr>
        <p:spPr bwMode="gray">
          <a:xfrm>
            <a:off x="503999" y="1620000"/>
            <a:ext cx="11185200" cy="3153980"/>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5" name="TextBox 4"/>
          <p:cNvSpPr txBox="1"/>
          <p:nvPr userDrawn="1"/>
        </p:nvSpPr>
        <p:spPr bwMode="gray">
          <a:xfrm>
            <a:off x="504000" y="719834"/>
            <a:ext cx="9540674"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2019 SAP SE or an SAP affiliate company. All rights reserved.</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pyright german">
    <p:spTree>
      <p:nvGrpSpPr>
        <p:cNvPr id="1" name=""/>
        <p:cNvGrpSpPr/>
        <p:nvPr/>
      </p:nvGrpSpPr>
      <p:grpSpPr>
        <a:xfrm>
          <a:off x="0" y="0"/>
          <a:ext cx="0" cy="0"/>
          <a:chOff x="0" y="0"/>
          <a:chExt cx="0" cy="0"/>
        </a:xfrm>
      </p:grpSpPr>
      <p:sp>
        <p:nvSpPr>
          <p:cNvPr id="4" name="TextBox 3"/>
          <p:cNvSpPr txBox="1"/>
          <p:nvPr userDrawn="1"/>
        </p:nvSpPr>
        <p:spPr bwMode="gray">
          <a:xfrm>
            <a:off x="504000" y="1620000"/>
            <a:ext cx="11185200" cy="3830931"/>
          </a:xfrm>
          <a:prstGeom prst="rect">
            <a:avLst/>
          </a:prstGeom>
          <a:noFill/>
        </p:spPr>
        <p:txBody>
          <a:bodyPr wrap="square" lIns="0" tIns="0" rIns="0" bIns="0" rtlCol="0">
            <a:spAutoFit/>
          </a:bodyPr>
          <a:lstStyle/>
          <a:p>
            <a:pPr>
              <a:spcBef>
                <a:spcPts val="1200"/>
              </a:spcBef>
            </a:pPr>
            <a:r>
              <a:rPr lang="en-US" sz="1100" kern="1200" noProof="0" dirty="0">
                <a:solidFill>
                  <a:schemeClr val="tx1"/>
                </a:solidFill>
                <a:effectLst/>
                <a:latin typeface="Arial"/>
                <a:ea typeface="+mn-ea"/>
                <a:cs typeface="+mn-cs"/>
              </a:rPr>
              <a:t>Weitergabe und Vervielfältigung dieser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Teilen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daraus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welchem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Zweck</a:t>
            </a:r>
            <a:r>
              <a:rPr lang="en-US" sz="1100" kern="1200" noProof="0" dirty="0">
                <a:solidFill>
                  <a:schemeClr val="tx1"/>
                </a:solidFill>
                <a:effectLst/>
                <a:latin typeface="Arial"/>
                <a:ea typeface="+mn-ea"/>
                <a:cs typeface="+mn-cs"/>
              </a:rPr>
              <a:t> und in </a:t>
            </a:r>
            <a:r>
              <a:rPr lang="en-US" sz="1100" kern="1200" noProof="0" dirty="0" err="1">
                <a:solidFill>
                  <a:schemeClr val="tx1"/>
                </a:solidFill>
                <a:effectLst/>
                <a:latin typeface="Arial"/>
                <a:ea typeface="+mn-ea"/>
                <a:cs typeface="+mn-cs"/>
              </a:rPr>
              <a:t>welcher</a:t>
            </a:r>
            <a:r>
              <a:rPr lang="en-US" sz="1100" kern="1200" noProof="0" dirty="0">
                <a:solidFill>
                  <a:schemeClr val="tx1"/>
                </a:solidFill>
                <a:effectLst/>
                <a:latin typeface="Arial"/>
                <a:ea typeface="+mn-ea"/>
                <a:cs typeface="+mn-cs"/>
              </a:rPr>
              <a:t> Form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immer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ausdrückliche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schriftliche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Genehmigung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gestattet</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vorherige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Ankündigung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von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Vertriebsfirmen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angebotenen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Softwarekomponenten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Softwarehersteller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länderspezifische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aufweisen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Die </a:t>
            </a:r>
            <a:r>
              <a:rPr lang="en-US" sz="1100" kern="1200" noProof="0" dirty="0" err="1">
                <a:solidFill>
                  <a:schemeClr val="tx1"/>
                </a:solidFill>
                <a:effectLst/>
                <a:latin typeface="Arial"/>
                <a:ea typeface="+mn-ea"/>
                <a:cs typeface="+mn-cs"/>
              </a:rPr>
              <a:t>vorliegenden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bereitgestellt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ausschließlich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Informationszwecken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keinerlei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Haftung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Gewährleistung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Fehler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Unvollständigkeiten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steht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lediglich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für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nach</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Maßgabe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a:t>
            </a:r>
            <a:r>
              <a:rPr lang="en-US" sz="1100" kern="1200" noProof="0" dirty="0">
                <a:solidFill>
                  <a:schemeClr val="tx1"/>
                </a:solidFill>
                <a:effectLst/>
                <a:latin typeface="Arial"/>
                <a:ea typeface="+mn-ea"/>
                <a:cs typeface="+mn-cs"/>
              </a:rPr>
              <a:t>, die in der </a:t>
            </a:r>
            <a:r>
              <a:rPr lang="en-US" sz="1100" kern="1200" noProof="0" dirty="0" err="1">
                <a:solidFill>
                  <a:schemeClr val="tx1"/>
                </a:solidFill>
                <a:effectLst/>
                <a:latin typeface="Arial"/>
                <a:ea typeface="+mn-ea"/>
                <a:cs typeface="+mn-cs"/>
              </a:rPr>
              <a:t>Vereinbarung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ausdrücklich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geregelt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ist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Garantie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interpretieren</a:t>
            </a:r>
            <a:r>
              <a:rPr lang="en-US" sz="1100" kern="1200" noProof="0" dirty="0">
                <a:solidFill>
                  <a:schemeClr val="tx1"/>
                </a:solidFill>
                <a:effectLst/>
                <a:latin typeface="Arial"/>
                <a:ea typeface="+mn-ea"/>
                <a:cs typeface="+mn-cs"/>
              </a:rPr>
              <a:t>. </a:t>
            </a:r>
          </a:p>
          <a:p>
            <a:pPr>
              <a:spcBef>
                <a:spcPts val="1200"/>
              </a:spcBef>
            </a:pPr>
            <a:r>
              <a:rPr lang="en-US" sz="1100" kern="1200" noProof="0" dirty="0" err="1">
                <a:solidFill>
                  <a:schemeClr val="tx1"/>
                </a:solidFill>
                <a:effectLst/>
                <a:latin typeface="Arial"/>
                <a:ea typeface="+mn-ea"/>
                <a:cs typeface="+mn-cs"/>
              </a:rPr>
              <a:t>Insbesondere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die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keiner</a:t>
            </a:r>
            <a:r>
              <a:rPr lang="en-US" sz="1100" kern="1200" noProof="0" dirty="0">
                <a:solidFill>
                  <a:schemeClr val="tx1"/>
                </a:solidFill>
                <a:effectLst/>
                <a:latin typeface="Arial"/>
                <a:ea typeface="+mn-ea"/>
                <a:cs typeface="+mn-cs"/>
              </a:rPr>
              <a:t> Weise </a:t>
            </a:r>
            <a:r>
              <a:rPr lang="en-US" sz="1100" kern="1200" noProof="0" dirty="0" err="1">
                <a:solidFill>
                  <a:schemeClr val="tx1"/>
                </a:solidFill>
                <a:effectLst/>
                <a:latin typeface="Arial"/>
                <a:ea typeface="+mn-ea"/>
                <a:cs typeface="+mn-cs"/>
              </a:rPr>
              <a:t>verpflichtet</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dargestellte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Geschäftsabläufe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verfolgen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hierin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wiedergegebene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entwickeln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veröffentlichen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zugehörige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Präsentation</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Strategie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etwaige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künftige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Entwicklungen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Plattformen</a:t>
            </a:r>
            <a:r>
              <a:rPr lang="en-US" sz="1100" kern="1200" noProof="0" dirty="0">
                <a:solidFill>
                  <a:schemeClr val="tx1"/>
                </a:solidFill>
                <a:effectLst/>
                <a:latin typeface="Arial"/>
                <a:ea typeface="+mn-ea"/>
                <a:cs typeface="+mn-cs"/>
              </a:rPr>
              <a:t>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von der SAP SE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ihren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jederzeit</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ohne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Angabe</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Gründen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unangekündigt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geändert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werden</a:t>
            </a:r>
            <a:r>
              <a:rPr lang="en-US" sz="1100" kern="1200" noProof="0" dirty="0">
                <a:solidFill>
                  <a:schemeClr val="tx1"/>
                </a:solidFill>
                <a:effectLst/>
                <a:latin typeface="Arial"/>
                <a:ea typeface="+mn-ea"/>
                <a:cs typeface="+mn-cs"/>
              </a:rPr>
              <a:t>. Die in </a:t>
            </a:r>
            <a:r>
              <a:rPr lang="en-US" sz="1100" kern="1200" noProof="0" dirty="0" err="1">
                <a:solidFill>
                  <a:schemeClr val="tx1"/>
                </a:solidFill>
                <a:effectLst/>
                <a:latin typeface="Arial"/>
                <a:ea typeface="+mn-ea"/>
                <a:cs typeface="+mn-cs"/>
              </a:rPr>
              <a:t>dieser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Publikation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enthaltenen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stellen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Zusage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Versprechen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keine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rechtliche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Verpflichtung</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Lieferung</a:t>
            </a:r>
            <a:r>
              <a:rPr lang="en-US" sz="1100" kern="1200" noProof="0" dirty="0">
                <a:solidFill>
                  <a:schemeClr val="tx1"/>
                </a:solidFill>
                <a:effectLst/>
                <a:latin typeface="Arial"/>
                <a:ea typeface="+mn-ea"/>
                <a:cs typeface="+mn-cs"/>
              </a:rPr>
              <a:t> von Material, Code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Funktionen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dar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Sämtliche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unterliegen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unterschiedlichen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Risiken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Unsicherheiten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durch</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tatsächlichen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Ergebnisse</a:t>
            </a:r>
            <a:r>
              <a:rPr lang="en-US" sz="1100" kern="1200" noProof="0" dirty="0">
                <a:solidFill>
                  <a:schemeClr val="tx1"/>
                </a:solidFill>
                <a:effectLst/>
                <a:latin typeface="Arial"/>
                <a:ea typeface="+mn-ea"/>
                <a:cs typeface="+mn-cs"/>
              </a:rPr>
              <a:t> von den </a:t>
            </a:r>
            <a:r>
              <a:rPr lang="en-US" sz="1100" kern="1200" noProof="0" dirty="0" err="1">
                <a:solidFill>
                  <a:schemeClr val="tx1"/>
                </a:solidFill>
                <a:effectLst/>
                <a:latin typeface="Arial"/>
                <a:ea typeface="+mn-ea"/>
                <a:cs typeface="+mn-cs"/>
              </a:rPr>
              <a:t>Erwartungen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abweichen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können</a:t>
            </a:r>
            <a:r>
              <a:rPr lang="en-US" sz="1100" kern="1200" noProof="0" dirty="0">
                <a:solidFill>
                  <a:schemeClr val="tx1"/>
                </a:solidFill>
                <a:effectLst/>
                <a:latin typeface="Arial"/>
                <a:ea typeface="+mn-ea"/>
                <a:cs typeface="+mn-cs"/>
              </a:rPr>
              <a:t>. Dem </a:t>
            </a:r>
            <a:r>
              <a:rPr lang="en-US" sz="1100" kern="1200" noProof="0" dirty="0" err="1">
                <a:solidFill>
                  <a:schemeClr val="tx1"/>
                </a:solidFill>
                <a:effectLst/>
                <a:latin typeface="Arial"/>
                <a:ea typeface="+mn-ea"/>
                <a:cs typeface="+mn-cs"/>
              </a:rPr>
              <a:t>Leser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wird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empfohlen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diesen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vorausschauenden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Aussagen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kein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übertriebenes</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Vertrauen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schenken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sich</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bei</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Kaufentscheidungen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nicht</a:t>
            </a:r>
            <a:r>
              <a:rPr lang="en-US" sz="1100" kern="1200" noProof="0" dirty="0">
                <a:solidFill>
                  <a:schemeClr val="tx1"/>
                </a:solidFill>
                <a:effectLst/>
                <a:latin typeface="Arial"/>
                <a:ea typeface="+mn-ea"/>
                <a:cs typeface="+mn-cs"/>
              </a:rPr>
              <a:t> auf </a:t>
            </a:r>
            <a:r>
              <a:rPr lang="en-US" sz="1100" kern="1200" noProof="0" dirty="0" err="1">
                <a:solidFill>
                  <a:schemeClr val="tx1"/>
                </a:solidFill>
                <a:effectLst/>
                <a:latin typeface="Arial"/>
                <a:ea typeface="+mn-ea"/>
                <a:cs typeface="+mn-cs"/>
              </a:rPr>
              <a:t>sie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stützen</a:t>
            </a:r>
            <a:r>
              <a:rPr lang="en-US" sz="1100" kern="1200" noProof="0" dirty="0">
                <a:solidFill>
                  <a:schemeClr val="tx1"/>
                </a:solidFill>
                <a:effectLst/>
                <a:latin typeface="Arial"/>
                <a:ea typeface="+mn-ea"/>
                <a:cs typeface="+mn-cs"/>
              </a:rPr>
              <a:t>.</a:t>
            </a:r>
          </a:p>
          <a:p>
            <a:pPr>
              <a:spcBef>
                <a:spcPts val="1200"/>
              </a:spcBef>
            </a:pPr>
            <a:r>
              <a:rPr lang="en-US" sz="1100" kern="1200" noProof="0" dirty="0">
                <a:solidFill>
                  <a:schemeClr val="tx1"/>
                </a:solidFill>
                <a:effectLst/>
                <a:latin typeface="Arial"/>
                <a:ea typeface="+mn-ea"/>
                <a:cs typeface="+mn-cs"/>
              </a:rPr>
              <a:t>SAP und </a:t>
            </a:r>
            <a:r>
              <a:rPr lang="en-US" sz="1100" kern="1200" noProof="0" dirty="0" err="1">
                <a:solidFill>
                  <a:schemeClr val="tx1"/>
                </a:solidFill>
                <a:effectLst/>
                <a:latin typeface="Arial"/>
                <a:ea typeface="+mn-ea"/>
                <a:cs typeface="+mn-cs"/>
              </a:rPr>
              <a:t>andere</a:t>
            </a:r>
            <a:r>
              <a:rPr lang="en-US" sz="1100" kern="1200" noProof="0" dirty="0">
                <a:solidFill>
                  <a:schemeClr val="tx1"/>
                </a:solidFill>
                <a:effectLst/>
                <a:latin typeface="Arial"/>
                <a:ea typeface="+mn-ea"/>
                <a:cs typeface="+mn-cs"/>
              </a:rPr>
              <a:t> in </a:t>
            </a:r>
            <a:r>
              <a:rPr lang="en-US" sz="1100" kern="1200" noProof="0" dirty="0" err="1">
                <a:solidFill>
                  <a:schemeClr val="tx1"/>
                </a:solidFill>
                <a:effectLst/>
                <a:latin typeface="Arial"/>
                <a:ea typeface="+mn-ea"/>
                <a:cs typeface="+mn-cs"/>
              </a:rPr>
              <a:t>diesem</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Dokument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erwähnte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Produkte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von SAP </a:t>
            </a:r>
            <a:r>
              <a:rPr lang="en-US" sz="1100" kern="1200" noProof="0" dirty="0" err="1">
                <a:solidFill>
                  <a:schemeClr val="tx1"/>
                </a:solidFill>
                <a:effectLst/>
                <a:latin typeface="Arial"/>
                <a:ea typeface="+mn-ea"/>
                <a:cs typeface="+mn-cs"/>
              </a:rPr>
              <a:t>sowie</a:t>
            </a:r>
            <a:r>
              <a:rPr lang="en-US" sz="1100" kern="1200" noProof="0" dirty="0">
                <a:solidFill>
                  <a:schemeClr val="tx1"/>
                </a:solidFill>
                <a:effectLst/>
                <a:latin typeface="Arial"/>
                <a:ea typeface="+mn-ea"/>
                <a:cs typeface="+mn-cs"/>
              </a:rPr>
              <a:t> die </a:t>
            </a:r>
            <a:r>
              <a:rPr lang="en-US" sz="1100" kern="1200" noProof="0" dirty="0" err="1">
                <a:solidFill>
                  <a:schemeClr val="tx1"/>
                </a:solidFill>
                <a:effectLst/>
                <a:latin typeface="Arial"/>
                <a:ea typeface="+mn-ea"/>
                <a:cs typeface="+mn-cs"/>
              </a:rPr>
              <a:t>dazugehörigen</a:t>
            </a:r>
            <a:r>
              <a:rPr lang="en-US" sz="1100" kern="1200" noProof="0" dirty="0">
                <a:solidFill>
                  <a:schemeClr val="tx1"/>
                </a:solidFill>
                <a:effectLst/>
                <a:latin typeface="Arial"/>
                <a:ea typeface="+mn-ea"/>
                <a:cs typeface="+mn-cs"/>
              </a:rPr>
              <a:t> Logos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eingetragene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SAP SE </a:t>
            </a:r>
            <a:br>
              <a:rPr lang="en-US" sz="1100" kern="1200" noProof="0" dirty="0">
                <a:solidFill>
                  <a:schemeClr val="tx1"/>
                </a:solidFill>
                <a:effectLst/>
                <a:latin typeface="Arial"/>
                <a:ea typeface="+mn-ea"/>
                <a:cs typeface="+mn-cs"/>
              </a:rPr>
            </a:br>
            <a:r>
              <a:rPr lang="en-US" sz="1100" kern="1200" noProof="0" dirty="0">
                <a:solidFill>
                  <a:schemeClr val="tx1"/>
                </a:solidFill>
                <a:effectLst/>
                <a:latin typeface="Arial"/>
                <a:ea typeface="+mn-ea"/>
                <a:cs typeface="+mn-cs"/>
              </a:rPr>
              <a:t>(</a:t>
            </a:r>
            <a:r>
              <a:rPr lang="en-US" sz="1100" kern="1200" noProof="0" dirty="0" err="1">
                <a:solidFill>
                  <a:schemeClr val="tx1"/>
                </a:solidFill>
                <a:effectLst/>
                <a:latin typeface="Arial"/>
                <a:ea typeface="+mn-ea"/>
                <a:cs typeface="+mn-cs"/>
              </a:rPr>
              <a:t>oder</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einem</a:t>
            </a:r>
            <a:r>
              <a:rPr lang="en-US" sz="1100" kern="1200" noProof="0" dirty="0">
                <a:solidFill>
                  <a:schemeClr val="tx1"/>
                </a:solidFill>
                <a:effectLst/>
                <a:latin typeface="Arial"/>
                <a:ea typeface="+mn-ea"/>
                <a:cs typeface="+mn-cs"/>
              </a:rPr>
              <a:t> SAP-</a:t>
            </a:r>
            <a:r>
              <a:rPr lang="en-US" sz="1100" kern="1200" noProof="0" dirty="0" err="1">
                <a:solidFill>
                  <a:schemeClr val="tx1"/>
                </a:solidFill>
                <a:effectLst/>
                <a:latin typeface="Arial"/>
                <a:ea typeface="+mn-ea"/>
                <a:cs typeface="+mn-cs"/>
              </a:rPr>
              <a:t>Konzernunternehmen</a:t>
            </a:r>
            <a:r>
              <a:rPr lang="en-US" sz="1100" kern="1200" noProof="0" dirty="0">
                <a:solidFill>
                  <a:schemeClr val="tx1"/>
                </a:solidFill>
                <a:effectLst/>
                <a:latin typeface="Arial"/>
                <a:ea typeface="+mn-ea"/>
                <a:cs typeface="+mn-cs"/>
              </a:rPr>
              <a:t>) in Deutschland und </a:t>
            </a:r>
            <a:r>
              <a:rPr lang="en-US" sz="1100" kern="1200" noProof="0" dirty="0" err="1">
                <a:solidFill>
                  <a:schemeClr val="tx1"/>
                </a:solidFill>
                <a:effectLst/>
                <a:latin typeface="Arial"/>
                <a:ea typeface="+mn-ea"/>
                <a:cs typeface="+mn-cs"/>
              </a:rPr>
              <a:t>verschiedenen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Ländern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weltweit</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Alle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anderen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Namen</a:t>
            </a:r>
            <a:r>
              <a:rPr lang="en-US" sz="1100" kern="1200" noProof="0" dirty="0">
                <a:solidFill>
                  <a:schemeClr val="tx1"/>
                </a:solidFill>
                <a:effectLst/>
                <a:latin typeface="Arial"/>
                <a:ea typeface="+mn-ea"/>
                <a:cs typeface="+mn-cs"/>
              </a:rPr>
              <a:t> von </a:t>
            </a:r>
            <a:r>
              <a:rPr lang="en-US" sz="1100" kern="1200" noProof="0" dirty="0" err="1">
                <a:solidFill>
                  <a:schemeClr val="tx1"/>
                </a:solidFill>
                <a:effectLst/>
                <a:latin typeface="Arial"/>
                <a:ea typeface="+mn-ea"/>
                <a:cs typeface="+mn-cs"/>
              </a:rPr>
              <a:t>Produkten</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Dienstleistungen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sind</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Marken</a:t>
            </a:r>
            <a:r>
              <a:rPr lang="en-US" sz="1100" kern="1200" noProof="0" dirty="0">
                <a:solidFill>
                  <a:schemeClr val="tx1"/>
                </a:solidFill>
                <a:effectLst/>
                <a:latin typeface="Arial"/>
                <a:ea typeface="+mn-ea"/>
                <a:cs typeface="+mn-cs"/>
              </a:rPr>
              <a:t> der </a:t>
            </a:r>
            <a:r>
              <a:rPr lang="en-US" sz="1100" kern="1200" noProof="0" dirty="0" err="1">
                <a:solidFill>
                  <a:schemeClr val="tx1"/>
                </a:solidFill>
                <a:effectLst/>
                <a:latin typeface="Arial"/>
                <a:ea typeface="+mn-ea"/>
                <a:cs typeface="+mn-cs"/>
              </a:rPr>
              <a:t>jeweiligen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Firmen</a:t>
            </a:r>
            <a:r>
              <a:rPr lang="en-US" sz="1100" kern="1200" noProof="0" dirty="0">
                <a:solidFill>
                  <a:schemeClr val="tx1"/>
                </a:solidFill>
                <a:effectLst/>
                <a:latin typeface="Arial"/>
                <a:ea typeface="+mn-ea"/>
                <a:cs typeface="+mn-cs"/>
              </a:rPr>
              <a:t>. </a:t>
            </a:r>
            <a:br>
              <a:rPr lang="en-US" sz="1100" kern="1200" noProof="0" dirty="0">
                <a:solidFill>
                  <a:schemeClr val="tx1"/>
                </a:solidFill>
                <a:effectLst/>
                <a:latin typeface="Arial"/>
                <a:ea typeface="+mn-ea"/>
                <a:cs typeface="+mn-cs"/>
              </a:rPr>
            </a:br>
            <a:r>
              <a:rPr lang="en-US" sz="1100" kern="1200" noProof="0" dirty="0" err="1">
                <a:solidFill>
                  <a:schemeClr val="tx1"/>
                </a:solidFill>
                <a:effectLst/>
                <a:latin typeface="Arial"/>
                <a:ea typeface="+mn-ea"/>
                <a:cs typeface="+mn-cs"/>
              </a:rPr>
              <a:t>Zusätzliche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Informationen</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zur</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Marke</a:t>
            </a:r>
            <a:r>
              <a:rPr lang="en-US" sz="1100" kern="1200" noProof="0" dirty="0">
                <a:solidFill>
                  <a:schemeClr val="tx1"/>
                </a:solidFill>
                <a:effectLst/>
                <a:latin typeface="Arial"/>
                <a:ea typeface="+mn-ea"/>
                <a:cs typeface="+mn-cs"/>
              </a:rPr>
              <a:t> und </a:t>
            </a:r>
            <a:r>
              <a:rPr lang="en-US" sz="1100" kern="1200" noProof="0" dirty="0" err="1">
                <a:solidFill>
                  <a:schemeClr val="tx1"/>
                </a:solidFill>
                <a:effectLst/>
                <a:latin typeface="Arial"/>
                <a:ea typeface="+mn-ea"/>
                <a:cs typeface="+mn-cs"/>
              </a:rPr>
              <a:t>Vermerke</a:t>
            </a:r>
            <a:r>
              <a:rPr lang="en-US" sz="1100" kern="1200" noProof="0" dirty="0">
                <a:solidFill>
                  <a:schemeClr val="tx1"/>
                </a:solidFill>
                <a:effectLst/>
                <a:latin typeface="Arial"/>
                <a:ea typeface="+mn-ea"/>
                <a:cs typeface="+mn-cs"/>
              </a:rPr>
              <a:t> </a:t>
            </a:r>
            <a:r>
              <a:rPr lang="en-US" sz="1100" kern="1200" noProof="0" dirty="0" err="1">
                <a:solidFill>
                  <a:schemeClr val="tx1"/>
                </a:solidFill>
                <a:effectLst/>
                <a:latin typeface="Arial"/>
                <a:ea typeface="+mn-ea"/>
                <a:cs typeface="+mn-cs"/>
              </a:rPr>
              <a:t>finden</a:t>
            </a:r>
            <a:r>
              <a:rPr lang="en-US" sz="1100" kern="1200" noProof="0" dirty="0">
                <a:solidFill>
                  <a:schemeClr val="tx1"/>
                </a:solidFill>
                <a:effectLst/>
                <a:latin typeface="Arial"/>
                <a:ea typeface="+mn-ea"/>
                <a:cs typeface="+mn-cs"/>
              </a:rPr>
              <a:t> Sie auf der </a:t>
            </a:r>
            <a:r>
              <a:rPr lang="en-US" sz="1100" kern="1200" noProof="0" dirty="0" err="1">
                <a:solidFill>
                  <a:schemeClr val="tx1"/>
                </a:solidFill>
                <a:effectLst/>
                <a:latin typeface="Arial"/>
                <a:ea typeface="+mn-ea"/>
                <a:cs typeface="+mn-cs"/>
              </a:rPr>
              <a:t>Seite</a:t>
            </a:r>
            <a:r>
              <a:rPr lang="en-US" sz="1100" kern="1200" noProof="0" dirty="0">
                <a:solidFill>
                  <a:schemeClr val="tx1"/>
                </a:solidFill>
                <a:effectLst/>
                <a:latin typeface="Arial"/>
                <a:ea typeface="+mn-ea"/>
                <a:cs typeface="+mn-cs"/>
              </a:rPr>
              <a:t> </a:t>
            </a:r>
            <a:r>
              <a:rPr lang="en-US" sz="1100" kern="1200" noProof="0" dirty="0">
                <a:solidFill>
                  <a:schemeClr val="tx1"/>
                </a:solidFill>
                <a:effectLst/>
                <a:latin typeface="Arial"/>
                <a:ea typeface="+mn-ea"/>
                <a:cs typeface="+mn-cs"/>
                <a:hlinkClick r:id="rId2"/>
              </a:rPr>
              <a:t>http://www.sap.com/corporate-de/legal/copyright/index.epx</a:t>
            </a:r>
            <a:endParaRPr lang="en-US" sz="1100" kern="1200" noProof="0" dirty="0">
              <a:solidFill>
                <a:schemeClr val="tx1"/>
              </a:solidFill>
              <a:effectLst/>
              <a:latin typeface="Arial"/>
              <a:ea typeface="+mn-ea"/>
              <a:cs typeface="+mn-cs"/>
            </a:endParaRPr>
          </a:p>
        </p:txBody>
      </p:sp>
      <p:sp>
        <p:nvSpPr>
          <p:cNvPr id="5" name="TextBox 4"/>
          <p:cNvSpPr txBox="1"/>
          <p:nvPr userDrawn="1"/>
        </p:nvSpPr>
        <p:spPr bwMode="gray">
          <a:xfrm>
            <a:off x="504000" y="719834"/>
            <a:ext cx="11185200" cy="369246"/>
          </a:xfrm>
          <a:prstGeom prst="rect">
            <a:avLst/>
          </a:prstGeom>
        </p:spPr>
        <p:txBody>
          <a:bodyPr vert="horz" wrap="square" lIns="0" tIns="0" rIns="0" bIns="0" rtlCol="0" anchor="t" anchorCtr="0">
            <a:spAutoFit/>
          </a:bodyPr>
          <a:lstStyle>
            <a:lvl1pPr>
              <a:spcBef>
                <a:spcPct val="0"/>
              </a:spcBef>
              <a:buNone/>
              <a:defRPr sz="2400" b="1" baseline="0">
                <a:latin typeface="+mj-lt"/>
                <a:ea typeface="+mj-ea"/>
                <a:cs typeface="+mj-cs"/>
              </a:defRPr>
            </a:lvl1pPr>
          </a:lstStyle>
          <a:p>
            <a:pPr lvl="0"/>
            <a:r>
              <a:rPr lang="en-US" sz="2400" b="0" noProof="0" dirty="0"/>
              <a:t>© 2019 SAP SE </a:t>
            </a:r>
            <a:r>
              <a:rPr lang="en-US" sz="2400" b="0" noProof="0" dirty="0" err="1"/>
              <a:t>oder</a:t>
            </a:r>
            <a:r>
              <a:rPr lang="en-US" sz="2400" b="0" noProof="0" dirty="0"/>
              <a:t> </a:t>
            </a:r>
            <a:r>
              <a:rPr lang="en-US" sz="2400" b="0" noProof="0" dirty="0" err="1"/>
              <a:t>ein</a:t>
            </a:r>
            <a:r>
              <a:rPr lang="en-US" sz="2400" b="0" noProof="0" dirty="0"/>
              <a:t> SAP-</a:t>
            </a:r>
            <a:r>
              <a:rPr lang="en-US" sz="2400" b="0" noProof="0" dirty="0" err="1"/>
              <a:t>Konzernunternehmen</a:t>
            </a:r>
            <a:r>
              <a:rPr lang="en-US" sz="2400" b="0" noProof="0" dirty="0"/>
              <a:t>. </a:t>
            </a:r>
            <a:r>
              <a:rPr lang="en-US" sz="2400" b="0" noProof="0" dirty="0" err="1"/>
              <a:t>Alle</a:t>
            </a:r>
            <a:r>
              <a:rPr lang="en-US" sz="2400" b="0" noProof="0" dirty="0"/>
              <a:t> </a:t>
            </a:r>
            <a:r>
              <a:rPr lang="en-US" sz="2400" b="0" noProof="0" dirty="0" err="1"/>
              <a:t>Rechte</a:t>
            </a:r>
            <a:r>
              <a:rPr lang="en-US" sz="2400" b="0" noProof="0" dirty="0"/>
              <a:t> </a:t>
            </a:r>
            <a:r>
              <a:rPr lang="en-US" sz="2400" b="0" noProof="0" dirty="0" err="1"/>
              <a:t>vorbehalten</a:t>
            </a:r>
            <a:r>
              <a:rPr lang="en-US" sz="2400" b="0" noProof="0" dirty="0"/>
              <a:t>.</a:t>
            </a:r>
          </a:p>
        </p:txBody>
      </p:sp>
      <p:grpSp>
        <p:nvGrpSpPr>
          <p:cNvPr id="16" name="Group 15"/>
          <p:cNvGrpSpPr/>
          <p:nvPr userDrawn="1"/>
        </p:nvGrpSpPr>
        <p:grpSpPr>
          <a:xfrm>
            <a:off x="0" y="0"/>
            <a:ext cx="12196800" cy="251942"/>
            <a:chOff x="0" y="0"/>
            <a:chExt cx="12196800" cy="251942"/>
          </a:xfrm>
        </p:grpSpPr>
        <p:sp>
          <p:nvSpPr>
            <p:cNvPr id="17" name="Rectangle 16"/>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8" name="Secondary Motion Band"/>
            <p:cNvGrpSpPr/>
            <p:nvPr userDrawn="1"/>
          </p:nvGrpSpPr>
          <p:grpSpPr>
            <a:xfrm>
              <a:off x="10683752" y="0"/>
              <a:ext cx="1513048" cy="251942"/>
              <a:chOff x="10682127" y="0"/>
              <a:chExt cx="1513048" cy="252000"/>
            </a:xfrm>
          </p:grpSpPr>
          <p:sp>
            <p:nvSpPr>
              <p:cNvPr id="19" name="Rectangle 18"/>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1" name="Rectangle 2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oadmap_Legal_Disclaimer">
    <p:spTree>
      <p:nvGrpSpPr>
        <p:cNvPr id="1" name=""/>
        <p:cNvGrpSpPr/>
        <p:nvPr/>
      </p:nvGrpSpPr>
      <p:grpSpPr>
        <a:xfrm>
          <a:off x="0" y="0"/>
          <a:ext cx="0" cy="0"/>
          <a:chOff x="0" y="0"/>
          <a:chExt cx="0" cy="0"/>
        </a:xfrm>
      </p:grpSpPr>
      <p:sp>
        <p:nvSpPr>
          <p:cNvPr id="4" name="TextBox 3"/>
          <p:cNvSpPr txBox="1"/>
          <p:nvPr userDrawn="1"/>
        </p:nvSpPr>
        <p:spPr>
          <a:xfrm>
            <a:off x="504001" y="324000"/>
            <a:ext cx="11368958" cy="756000"/>
          </a:xfrm>
          <a:prstGeom prst="rect">
            <a:avLst/>
          </a:prstGeom>
        </p:spPr>
        <p:txBody>
          <a:bodyPr vert="horz" lIns="0" tIns="0" rIns="0" bIns="0" rtlCol="0" anchor="ctr" anchorCtr="0">
            <a:noAutofit/>
          </a:bodyPr>
          <a:lstStyle/>
          <a:p>
            <a:pPr algn="l" defTabSz="1248421" rtl="0" eaLnBrk="1" fontAlgn="base" latinLnBrk="0" hangingPunct="1">
              <a:spcBef>
                <a:spcPct val="0"/>
              </a:spcBef>
              <a:spcAft>
                <a:spcPct val="0"/>
              </a:spcAft>
              <a:buClr>
                <a:srgbClr val="F0AB00"/>
              </a:buClr>
              <a:buSzPct val="80000"/>
              <a:buNone/>
            </a:pPr>
            <a:r>
              <a:rPr lang="en-US" sz="2800" b="1" kern="1200" dirty="0">
                <a:solidFill>
                  <a:schemeClr val="tx1"/>
                </a:solidFill>
                <a:latin typeface="+mj-lt"/>
                <a:ea typeface="+mj-ea"/>
                <a:cs typeface="+mj-cs"/>
              </a:rPr>
              <a:t>Legal disclaimer</a:t>
            </a:r>
          </a:p>
        </p:txBody>
      </p:sp>
      <p:sp>
        <p:nvSpPr>
          <p:cNvPr id="5" name="TextBox 4"/>
          <p:cNvSpPr txBox="1"/>
          <p:nvPr userDrawn="1"/>
        </p:nvSpPr>
        <p:spPr>
          <a:xfrm>
            <a:off x="504001" y="1622518"/>
            <a:ext cx="11173649" cy="3693319"/>
          </a:xfrm>
          <a:prstGeom prst="rect">
            <a:avLst/>
          </a:prstGeom>
          <a:noFill/>
        </p:spPr>
        <p:txBody>
          <a:bodyPr wrap="square" lIns="0" tIns="0" rIns="0" bIns="0" rtlCol="0">
            <a:spAutoFit/>
          </a:bodyPr>
          <a:lstStyle/>
          <a:p>
            <a:pPr lvl="0"/>
            <a:r>
              <a:rPr lang="en-US" sz="1600" dirty="0"/>
              <a:t>The information in this presentation is confidential and proprietary to SAP and may not be disclosed without the permission of SAP. This presentation is not subject to your license agreement or any other service or subscription agreement with SAP. </a:t>
            </a:r>
            <a:br>
              <a:rPr lang="en-US" sz="1600" dirty="0"/>
            </a:br>
            <a:r>
              <a:rPr lang="en-US" sz="1600" dirty="0"/>
              <a:t>SAP has no obligation to pursue any course of business outlined in this document or any related presentation, or to develop or release any functionality mentioned therein. This document, or any related presentation, and SAP’s strategy and possible future developments, products, and platforms, directions, and functionality are all subject to change and may be changed </a:t>
            </a:r>
            <a:br>
              <a:rPr lang="en-US" sz="1600" dirty="0"/>
            </a:br>
            <a:r>
              <a:rPr lang="en-US" sz="1600" dirty="0"/>
              <a:t>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a:t>
            </a:r>
            <a:br>
              <a:rPr lang="en-US" sz="1600" dirty="0"/>
            </a:br>
            <a:r>
              <a:rPr lang="en-US" sz="1600" dirty="0"/>
              <a:t>or noninfringement. This document is for informational purposes and may not be incorporated into a contract. SAP assumes no responsibility for errors or omissions in this document, except if such damages were caused by SAP’s willful misconduct or gross negligence.</a:t>
            </a:r>
            <a:br>
              <a:rPr lang="en-US" sz="1600" dirty="0"/>
            </a:br>
            <a:endParaRPr lang="en-US" sz="1600" dirty="0"/>
          </a:p>
          <a:p>
            <a:pPr lvl="0"/>
            <a:r>
              <a:rPr lang="en-US" sz="1600" dirty="0"/>
              <a:t>All forward-looking statements are subject to various risks and uncertainties that could cause actual results to differ materially from expectations. Readers are cautioned not to place undue reliance on these forward-looking statements, </a:t>
            </a:r>
            <a:br>
              <a:rPr lang="en-US" sz="1600" dirty="0"/>
            </a:br>
            <a:r>
              <a:rPr lang="en-US" sz="1600" dirty="0"/>
              <a:t>which speak only as of their dates, and they should not be relied upon in making purchasing decisions.</a:t>
            </a:r>
          </a:p>
        </p:txBody>
      </p:sp>
    </p:spTree>
    <p:extLst>
      <p:ext uri="{BB962C8B-B14F-4D97-AF65-F5344CB8AC3E}">
        <p14:creationId xmlns:p14="http://schemas.microsoft.com/office/powerpoint/2010/main" val="18285930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0" y="2706317"/>
            <a:ext cx="8595171"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grpSp>
        <p:nvGrpSpPr>
          <p:cNvPr id="2" name="Group 1"/>
          <p:cNvGrpSpPr/>
          <p:nvPr userDrawn="1"/>
        </p:nvGrpSpPr>
        <p:grpSpPr>
          <a:xfrm>
            <a:off x="9171173" y="0"/>
            <a:ext cx="3024002" cy="6858000"/>
            <a:chOff x="9171173" y="0"/>
            <a:chExt cx="3024002" cy="6855990"/>
          </a:xfrm>
        </p:grpSpPr>
        <p:sp>
          <p:nvSpPr>
            <p:cNvPr id="17" name="Rectangle 16"/>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Rectangle 17"/>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Rectangle 21"/>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pic>
        <p:nvPicPr>
          <p:cNvPr id="19"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dirty="0"/>
              <a:t>PUBLIC</a:t>
            </a:r>
          </a:p>
        </p:txBody>
      </p:sp>
      <p:sp>
        <p:nvSpPr>
          <p:cNvPr id="6" name="Speaker"/>
          <p:cNvSpPr>
            <a:spLocks noGrp="1"/>
          </p:cNvSpPr>
          <p:nvPr userDrawn="1">
            <p:ph type="subTitle" idx="1" hasCustomPrompt="1"/>
          </p:nvPr>
        </p:nvSpPr>
        <p:spPr bwMode="gray">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2017</a:t>
            </a:r>
          </a:p>
        </p:txBody>
      </p:sp>
      <p:sp>
        <p:nvSpPr>
          <p:cNvPr id="10" name="Presentation Title"/>
          <p:cNvSpPr>
            <a:spLocks noGrp="1"/>
          </p:cNvSpPr>
          <p:nvPr>
            <p:ph type="body" sz="quarter" idx="14" hasCustomPrompt="1"/>
          </p:nvPr>
        </p:nvSpPr>
        <p:spPr>
          <a:xfrm>
            <a:off x="288001" y="2706317"/>
            <a:ext cx="6373430" cy="997196"/>
          </a:xfrm>
        </p:spPr>
        <p:txBody>
          <a:bodyPr wrap="square">
            <a:noAutofit/>
          </a:bodyPr>
          <a:lstStyle>
            <a:lvl1pPr>
              <a:lnSpc>
                <a:spcPct val="90000"/>
              </a:lnSpc>
              <a:spcBef>
                <a:spcPts val="0"/>
              </a:spcBef>
              <a:defRPr sz="3600" b="1" baseline="0"/>
            </a:lvl1pPr>
          </a:lstStyle>
          <a:p>
            <a:pPr lvl="0"/>
            <a:r>
              <a:rPr lang="en-US" dirty="0"/>
              <a:t>Title Goes Here </a:t>
            </a:r>
            <a:br>
              <a:rPr lang="en-US" dirty="0"/>
            </a:br>
            <a:r>
              <a:rPr lang="en-US" dirty="0"/>
              <a:t>and Here and Here.</a:t>
            </a:r>
          </a:p>
        </p:txBody>
      </p:sp>
      <p:sp>
        <p:nvSpPr>
          <p:cNvPr id="7" name="Picture Placeholder 6"/>
          <p:cNvSpPr>
            <a:spLocks noGrp="1"/>
          </p:cNvSpPr>
          <p:nvPr>
            <p:ph type="pic" sz="quarter" idx="16" hasCustomPrompt="1"/>
          </p:nvPr>
        </p:nvSpPr>
        <p:spPr>
          <a:xfrm>
            <a:off x="6954855" y="963000"/>
            <a:ext cx="4932000" cy="4932000"/>
          </a:xfrm>
        </p:spPr>
        <p:txBody>
          <a:bodyPr/>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l" defTabSz="1088558" rtl="0" eaLnBrk="1" fontAlgn="auto" latinLnBrk="0" hangingPunct="1">
              <a:lnSpc>
                <a:spcPct val="100000"/>
              </a:lnSpc>
              <a:spcBef>
                <a:spcPts val="1800"/>
              </a:spcBef>
              <a:spcAft>
                <a:spcPts val="0"/>
              </a:spcAft>
              <a:buClr>
                <a:schemeClr val="accent1"/>
              </a:buClr>
              <a:buSzPct val="80000"/>
              <a:buFontTx/>
              <a:buNone/>
              <a:tabLst/>
              <a:defRPr/>
            </a:pPr>
            <a:r>
              <a:rPr lang="en-US" dirty="0"/>
              <a:t>Click to insert pictogram</a:t>
            </a:r>
          </a:p>
          <a:p>
            <a:endParaRPr lang="en-US" dirty="0"/>
          </a:p>
        </p:txBody>
      </p:sp>
      <p:pic>
        <p:nvPicPr>
          <p:cNvPr id="17" nam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230000"/>
          </a:xfrm>
        </p:spPr>
        <p:txBody>
          <a:bodyPr>
            <a:no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gray">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r>
              <a:rPr lang="en-US" dirty="0"/>
              <a:t>Click to insert image or illustration scene art</a:t>
            </a:r>
          </a:p>
        </p:txBody>
      </p:sp>
      <p:sp>
        <p:nvSpPr>
          <p:cNvPr id="2" name="Divider text"/>
          <p:cNvSpPr>
            <a:spLocks noGrp="1"/>
          </p:cNvSpPr>
          <p:nvPr>
            <p:ph type="ctrTitle" hasCustomPrompt="1"/>
          </p:nvPr>
        </p:nvSpPr>
        <p:spPr bwMode="gray">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0816130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hyperlink" Target="https://d.dam.sap.com/a/nXJJmw"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PUBLIC</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2"/>
          <p:cNvSpPr>
            <a:spLocks noGrp="1"/>
          </p:cNvSpPr>
          <p:nvPr userDrawn="1">
            <p:ph type="body" idx="1"/>
          </p:nvPr>
        </p:nvSpPr>
        <p:spPr bwMode="gray">
          <a:xfrm>
            <a:off x="504001" y="1620000"/>
            <a:ext cx="11186476" cy="423023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1"/>
          <p:cNvSpPr>
            <a:spLocks noGrp="1"/>
          </p:cNvSpPr>
          <p:nvPr userDrawn="1">
            <p:ph type="title"/>
          </p:nvPr>
        </p:nvSpPr>
        <p:spPr bwMode="gray">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6800" cy="251942"/>
            <a:chOff x="0" y="0"/>
            <a:chExt cx="12196800" cy="251942"/>
          </a:xfrm>
        </p:grpSpPr>
        <p:sp>
          <p:nvSpPr>
            <p:cNvPr id="13" name="Rectangle 12"/>
            <p:cNvSpPr/>
            <p:nvPr userDrawn="1"/>
          </p:nvSpPr>
          <p:spPr bwMode="gray">
            <a:xfrm>
              <a:off x="0" y="0"/>
              <a:ext cx="12196800" cy="251942"/>
            </a:xfrm>
            <a:prstGeom prst="rect">
              <a:avLst/>
            </a:prstGeom>
            <a:solidFill>
              <a:srgbClr val="000000"/>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4" name="Secondary Motion Band"/>
            <p:cNvGrpSpPr/>
            <p:nvPr userDrawn="1"/>
          </p:nvGrpSpPr>
          <p:grpSpPr>
            <a:xfrm>
              <a:off x="10683752" y="0"/>
              <a:ext cx="1513048" cy="251942"/>
              <a:chOff x="10682127" y="0"/>
              <a:chExt cx="1513048" cy="252000"/>
            </a:xfrm>
          </p:grpSpPr>
          <p:sp>
            <p:nvSpPr>
              <p:cNvPr id="15" name="Rectangle 14"/>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16" name="Classification"/>
          <p:cNvSpPr txBox="1"/>
          <p:nvPr userDrawn="1"/>
        </p:nvSpPr>
        <p:spPr bwMode="black">
          <a:xfrm>
            <a:off x="5217244" y="6559834"/>
            <a:ext cx="6222857"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Cloud Platform Diagrams, Design Elements &amp; Icons may be used to create own solution diagrams for SAP Cloud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rId31"/>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8" r:id="rId9"/>
    <p:sldLayoutId id="2147483774" r:id="rId10"/>
    <p:sldLayoutId id="2147483777" r:id="rId11"/>
    <p:sldLayoutId id="2147483745" r:id="rId12"/>
    <p:sldLayoutId id="2147483760" r:id="rId13"/>
    <p:sldLayoutId id="2147483768" r:id="rId14"/>
    <p:sldLayoutId id="2147483769" r:id="rId15"/>
    <p:sldLayoutId id="2147483770" r:id="rId16"/>
    <p:sldLayoutId id="2147483744" r:id="rId17"/>
    <p:sldLayoutId id="2147483757" r:id="rId18"/>
    <p:sldLayoutId id="2147483748" r:id="rId19"/>
    <p:sldLayoutId id="2147483762" r:id="rId20"/>
    <p:sldLayoutId id="2147483771" r:id="rId21"/>
    <p:sldLayoutId id="2147483763" r:id="rId22"/>
    <p:sldLayoutId id="2147483751" r:id="rId23"/>
    <p:sldLayoutId id="2147483753" r:id="rId24"/>
    <p:sldLayoutId id="2147483756" r:id="rId25"/>
    <p:sldLayoutId id="2147483740" r:id="rId26"/>
    <p:sldLayoutId id="2147483754" r:id="rId27"/>
    <p:sldLayoutId id="2147483755" r:id="rId28"/>
    <p:sldLayoutId id="2147483779" r:id="rId29"/>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11.xml"/><Relationship Id="rId16"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8.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hyperlink" Target="https://help.sap.com/viewer/65de2977205c403bbc107264b8eccf4b/Cloud/en-US/7613d9ce711e1014839a8273b0e91070.html" TargetMode="External"/><Relationship Id="rId17" Type="http://schemas.openxmlformats.org/officeDocument/2006/relationships/image" Target="../media/image82.png"/><Relationship Id="rId2" Type="http://schemas.openxmlformats.org/officeDocument/2006/relationships/notesSlide" Target="../notesSlides/notesSlide13.xml"/><Relationship Id="rId16" Type="http://schemas.openxmlformats.org/officeDocument/2006/relationships/image" Target="../media/image81.png"/><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0.png"/><Relationship Id="rId10" Type="http://schemas.openxmlformats.org/officeDocument/2006/relationships/image" Target="../media/image76.png"/><Relationship Id="rId19"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hyperlink" Target="https://help.sap.com/viewer/65de2977205c403bbc107264b8eccf4b/Cloud/en-US/7613d9ce711e1014839a8273b0e91070.html" TargetMode="External"/><Relationship Id="rId17" Type="http://schemas.openxmlformats.org/officeDocument/2006/relationships/image" Target="../media/image105.png"/><Relationship Id="rId2" Type="http://schemas.openxmlformats.org/officeDocument/2006/relationships/notesSlide" Target="../notesSlides/notesSlide15.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3.png"/><Relationship Id="rId10" Type="http://schemas.openxmlformats.org/officeDocument/2006/relationships/image" Target="../media/image99.png"/><Relationship Id="rId19" Type="http://schemas.openxmlformats.org/officeDocument/2006/relationships/image" Target="../media/image107.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2.png"/></Relationships>
</file>

<file path=ppt/slides/_rels/slide1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18.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help.sap.com/viewer/65de2977205c403bbc107264b8eccf4b/Cloud/en-US/7613d9ce711e1014839a8273b0e91070.html" TargetMode="External"/><Relationship Id="rId11" Type="http://schemas.openxmlformats.org/officeDocument/2006/relationships/image" Target="../media/image134.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image" Target="../media/image140.png"/></Relationships>
</file>

<file path=ppt/slides/_rels/slide2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18" Type="http://schemas.openxmlformats.org/officeDocument/2006/relationships/image" Target="../media/image156.png"/><Relationship Id="rId3" Type="http://schemas.openxmlformats.org/officeDocument/2006/relationships/image" Target="../media/image141.png"/><Relationship Id="rId21" Type="http://schemas.openxmlformats.org/officeDocument/2006/relationships/image" Target="../media/image159.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notesSlide" Target="../notesSlides/notesSlide21.xml"/><Relationship Id="rId16" Type="http://schemas.openxmlformats.org/officeDocument/2006/relationships/image" Target="../media/image154.png"/><Relationship Id="rId20" Type="http://schemas.openxmlformats.org/officeDocument/2006/relationships/image" Target="../media/image158.png"/><Relationship Id="rId1" Type="http://schemas.openxmlformats.org/officeDocument/2006/relationships/slideLayout" Target="../slideLayouts/slideLayout8.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19" Type="http://schemas.openxmlformats.org/officeDocument/2006/relationships/image" Target="../media/image157.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60.png"/></Relationships>
</file>

<file path=ppt/slides/_rels/slide2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1.png"/><Relationship Id="rId7"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image" Target="../media/image163.png"/><Relationship Id="rId10" Type="http://schemas.openxmlformats.org/officeDocument/2006/relationships/image" Target="../media/image167.png"/><Relationship Id="rId4" Type="http://schemas.openxmlformats.org/officeDocument/2006/relationships/image" Target="../media/image162.png"/><Relationship Id="rId9" Type="http://schemas.openxmlformats.org/officeDocument/2006/relationships/image" Target="../media/image166.png"/></Relationships>
</file>

<file path=ppt/slides/_rels/slide23.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70.png"/><Relationship Id="rId5" Type="http://schemas.openxmlformats.org/officeDocument/2006/relationships/image" Target="../media/image39.png"/><Relationship Id="rId4" Type="http://schemas.openxmlformats.org/officeDocument/2006/relationships/image" Target="../media/image169.png"/></Relationships>
</file>

<file path=ppt/slides/_rels/slide24.xml.rels><?xml version="1.0" encoding="UTF-8" standalone="yes"?>
<Relationships xmlns="http://schemas.openxmlformats.org/package/2006/relationships"><Relationship Id="rId8" Type="http://schemas.openxmlformats.org/officeDocument/2006/relationships/hyperlink" Target="https://help.sap.com/viewer/65de2977205c403bbc107264b8eccf4b/Cloud/en-US/7613d9ce711e1014839a8273b0e91070.html" TargetMode="External"/><Relationship Id="rId13" Type="http://schemas.openxmlformats.org/officeDocument/2006/relationships/image" Target="../media/image177.png"/><Relationship Id="rId3" Type="http://schemas.openxmlformats.org/officeDocument/2006/relationships/image" Target="../media/image171.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24.xml"/><Relationship Id="rId16" Type="http://schemas.openxmlformats.org/officeDocument/2006/relationships/image" Target="../media/image180.pn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176.png"/><Relationship Id="rId5" Type="http://schemas.openxmlformats.org/officeDocument/2006/relationships/image" Target="../media/image173.png"/><Relationship Id="rId15" Type="http://schemas.openxmlformats.org/officeDocument/2006/relationships/image" Target="../media/image179.png"/><Relationship Id="rId10" Type="http://schemas.openxmlformats.org/officeDocument/2006/relationships/image" Target="../media/image175.png"/><Relationship Id="rId4" Type="http://schemas.openxmlformats.org/officeDocument/2006/relationships/image" Target="../media/image172.png"/><Relationship Id="rId9" Type="http://schemas.openxmlformats.org/officeDocument/2006/relationships/image" Target="../media/image174.png"/><Relationship Id="rId14" Type="http://schemas.openxmlformats.org/officeDocument/2006/relationships/image" Target="../media/image178.png"/></Relationships>
</file>

<file path=ppt/slides/_rels/slide2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8.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184.png"/><Relationship Id="rId12" Type="http://schemas.openxmlformats.org/officeDocument/2006/relationships/image" Target="../media/image187.png"/><Relationship Id="rId17" Type="http://schemas.openxmlformats.org/officeDocument/2006/relationships/image" Target="../media/image191.png"/><Relationship Id="rId2" Type="http://schemas.openxmlformats.org/officeDocument/2006/relationships/notesSlide" Target="../notesSlides/notesSlide25.xml"/><Relationship Id="rId16" Type="http://schemas.openxmlformats.org/officeDocument/2006/relationships/image" Target="../media/image190.png"/><Relationship Id="rId1" Type="http://schemas.openxmlformats.org/officeDocument/2006/relationships/slideLayout" Target="../slideLayouts/slideLayout8.xml"/><Relationship Id="rId6" Type="http://schemas.openxmlformats.org/officeDocument/2006/relationships/image" Target="../media/image183.png"/><Relationship Id="rId11" Type="http://schemas.openxmlformats.org/officeDocument/2006/relationships/image" Target="../media/image62.png"/><Relationship Id="rId5" Type="http://schemas.openxmlformats.org/officeDocument/2006/relationships/image" Target="../media/image182.png"/><Relationship Id="rId15" Type="http://schemas.openxmlformats.org/officeDocument/2006/relationships/image" Target="../media/image189.png"/><Relationship Id="rId10" Type="http://schemas.openxmlformats.org/officeDocument/2006/relationships/image" Target="../media/image61.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1.png"/><Relationship Id="rId18" Type="http://schemas.openxmlformats.org/officeDocument/2006/relationships/image" Target="../media/image205.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hyperlink" Target="https://help.sap.com/viewer/65de2977205c403bbc107264b8eccf4b/Cloud/en-US/7613d9ce711e1014839a8273b0e91070.html" TargetMode="External"/><Relationship Id="rId17" Type="http://schemas.openxmlformats.org/officeDocument/2006/relationships/image" Target="../media/image204.png"/><Relationship Id="rId2" Type="http://schemas.openxmlformats.org/officeDocument/2006/relationships/notesSlide" Target="../notesSlides/notesSlide26.xml"/><Relationship Id="rId16" Type="http://schemas.openxmlformats.org/officeDocument/2006/relationships/image" Target="../media/image203.png"/><Relationship Id="rId1" Type="http://schemas.openxmlformats.org/officeDocument/2006/relationships/slideLayout" Target="../slideLayouts/slideLayout8.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2.png"/><Relationship Id="rId10" Type="http://schemas.openxmlformats.org/officeDocument/2006/relationships/image" Target="../media/image199.png"/><Relationship Id="rId19" Type="http://schemas.openxmlformats.org/officeDocument/2006/relationships/image" Target="../media/image206.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09.png"/><Relationship Id="rId5" Type="http://schemas.openxmlformats.org/officeDocument/2006/relationships/image" Target="../media/image208.png"/><Relationship Id="rId10" Type="http://schemas.openxmlformats.org/officeDocument/2006/relationships/image" Target="../media/image212.png"/><Relationship Id="rId4" Type="http://schemas.openxmlformats.org/officeDocument/2006/relationships/image" Target="../media/image207.png"/><Relationship Id="rId9" Type="http://schemas.openxmlformats.org/officeDocument/2006/relationships/image" Target="../media/image86.png"/></Relationships>
</file>

<file path=ppt/slides/_rels/slide28.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3.png"/><Relationship Id="rId7" Type="http://schemas.openxmlformats.org/officeDocument/2006/relationships/image" Target="../media/image96.pn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notesSlide" Target="../notesSlides/notesSlide28.xml"/><Relationship Id="rId16" Type="http://schemas.openxmlformats.org/officeDocument/2006/relationships/image" Target="../media/image224.png"/><Relationship Id="rId20" Type="http://schemas.openxmlformats.org/officeDocument/2006/relationships/image" Target="../media/image228.png"/><Relationship Id="rId1" Type="http://schemas.openxmlformats.org/officeDocument/2006/relationships/slideLayout" Target="../slideLayouts/slideLayout8.xml"/><Relationship Id="rId6" Type="http://schemas.openxmlformats.org/officeDocument/2006/relationships/image" Target="../media/image216.png"/><Relationship Id="rId11" Type="http://schemas.openxmlformats.org/officeDocument/2006/relationships/image" Target="../media/image219.png"/><Relationship Id="rId5" Type="http://schemas.openxmlformats.org/officeDocument/2006/relationships/image" Target="../media/image215.png"/><Relationship Id="rId15" Type="http://schemas.openxmlformats.org/officeDocument/2006/relationships/image" Target="../media/image223.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14.png"/><Relationship Id="rId9" Type="http://schemas.openxmlformats.org/officeDocument/2006/relationships/hyperlink" Target="https://help.sap.com/viewer/65de2977205c403bbc107264b8eccf4b/Cloud/en-US/7613d9ce711e1014839a8273b0e91070.html" TargetMode="External"/><Relationship Id="rId14" Type="http://schemas.openxmlformats.org/officeDocument/2006/relationships/image" Target="../media/image222.png"/></Relationships>
</file>

<file path=ppt/slides/_rels/slide29.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232.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31.png"/><Relationship Id="rId5" Type="http://schemas.openxmlformats.org/officeDocument/2006/relationships/image" Target="../media/image230.png"/><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s>
</file>

<file path=ppt/slides/_rels/slide3.xml.rels><?xml version="1.0" encoding="UTF-8" standalone="yes"?>
<Relationships xmlns="http://schemas.openxmlformats.org/package/2006/relationships"><Relationship Id="rId3" Type="http://schemas.openxmlformats.org/officeDocument/2006/relationships/hyperlink" Target="https://www.sap.com/corporate/en/legal/copyright/use-of-copyrighted-material.html"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s://d.dam.sap.com/a/nXJJmw" TargetMode="External"/><Relationship Id="rId4" Type="http://schemas.openxmlformats.org/officeDocument/2006/relationships/hyperlink" Target="http://www.sap.com/corporate/en/legal/trademark.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238.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37.png"/><Relationship Id="rId5" Type="http://schemas.openxmlformats.org/officeDocument/2006/relationships/image" Target="../media/image116.png"/><Relationship Id="rId10" Type="http://schemas.openxmlformats.org/officeDocument/2006/relationships/image" Target="../media/image241.png"/><Relationship Id="rId4" Type="http://schemas.openxmlformats.org/officeDocument/2006/relationships/image" Target="../media/image236.png"/><Relationship Id="rId9" Type="http://schemas.openxmlformats.org/officeDocument/2006/relationships/image" Target="../media/image240.png"/></Relationships>
</file>

<file path=ppt/slides/_rels/slide31.xml.rels><?xml version="1.0" encoding="UTF-8" standalone="yes"?>
<Relationships xmlns="http://schemas.openxmlformats.org/package/2006/relationships"><Relationship Id="rId3"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43.png"/><Relationship Id="rId5" Type="http://schemas.openxmlformats.org/officeDocument/2006/relationships/image" Target="../media/image125.png"/><Relationship Id="rId4" Type="http://schemas.openxmlformats.org/officeDocument/2006/relationships/image" Target="../media/image242.png"/></Relationships>
</file>

<file path=ppt/slides/_rels/slide32.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247.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46.png"/><Relationship Id="rId11" Type="http://schemas.openxmlformats.org/officeDocument/2006/relationships/image" Target="../media/image249.png"/><Relationship Id="rId5" Type="http://schemas.openxmlformats.org/officeDocument/2006/relationships/image" Target="../media/image245.png"/><Relationship Id="rId10" Type="http://schemas.openxmlformats.org/officeDocument/2006/relationships/image" Target="../media/image129.png"/><Relationship Id="rId4" Type="http://schemas.openxmlformats.org/officeDocument/2006/relationships/image" Target="../media/image244.png"/><Relationship Id="rId9" Type="http://schemas.openxmlformats.org/officeDocument/2006/relationships/image" Target="../media/image128.png"/></Relationships>
</file>

<file path=ppt/slides/_rels/slide33.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hyperlink" Target="https://help.sap.com/viewer/65de2977205c403bbc107264b8eccf4b/Cloud/en-US/7613d9ce711e1014839a8273b0e91070.html" TargetMode="External"/><Relationship Id="rId7" Type="http://schemas.openxmlformats.org/officeDocument/2006/relationships/image" Target="../media/image253.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34.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 Type="http://schemas.openxmlformats.org/officeDocument/2006/relationships/image" Target="../media/image257.png"/><Relationship Id="rId21" Type="http://schemas.openxmlformats.org/officeDocument/2006/relationships/image" Target="../media/image275.png"/><Relationship Id="rId34" Type="http://schemas.openxmlformats.org/officeDocument/2006/relationships/image" Target="../media/image288.png"/><Relationship Id="rId7" Type="http://schemas.openxmlformats.org/officeDocument/2006/relationships/image" Target="../media/image261.pn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png"/><Relationship Id="rId38" Type="http://schemas.openxmlformats.org/officeDocument/2006/relationships/image" Target="../media/image291.png"/><Relationship Id="rId2" Type="http://schemas.openxmlformats.org/officeDocument/2006/relationships/notesSlide" Target="../notesSlides/notesSlide34.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1" Type="http://schemas.openxmlformats.org/officeDocument/2006/relationships/slideLayout" Target="../slideLayouts/slideLayout8.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140.png"/><Relationship Id="rId5" Type="http://schemas.openxmlformats.org/officeDocument/2006/relationships/image" Target="../media/image259.png"/><Relationship Id="rId15" Type="http://schemas.openxmlformats.org/officeDocument/2006/relationships/image" Target="../media/image269.pn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pn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 Type="http://schemas.openxmlformats.org/officeDocument/2006/relationships/image" Target="../media/image258.png"/><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png"/></Relationships>
</file>

<file path=ppt/slides/_rels/slide35.xml.rels><?xml version="1.0" encoding="UTF-8" standalone="yes"?>
<Relationships xmlns="http://schemas.openxmlformats.org/package/2006/relationships"><Relationship Id="rId13" Type="http://schemas.openxmlformats.org/officeDocument/2006/relationships/image" Target="../media/image301.png"/><Relationship Id="rId18" Type="http://schemas.openxmlformats.org/officeDocument/2006/relationships/image" Target="../media/image306.png"/><Relationship Id="rId26" Type="http://schemas.openxmlformats.org/officeDocument/2006/relationships/image" Target="../media/image314.png"/><Relationship Id="rId39" Type="http://schemas.openxmlformats.org/officeDocument/2006/relationships/image" Target="../media/image327.png"/><Relationship Id="rId21" Type="http://schemas.openxmlformats.org/officeDocument/2006/relationships/image" Target="../media/image309.png"/><Relationship Id="rId34" Type="http://schemas.openxmlformats.org/officeDocument/2006/relationships/image" Target="../media/image322.png"/><Relationship Id="rId42" Type="http://schemas.openxmlformats.org/officeDocument/2006/relationships/image" Target="../media/image330.png"/><Relationship Id="rId47" Type="http://schemas.openxmlformats.org/officeDocument/2006/relationships/image" Target="../media/image335.png"/><Relationship Id="rId50" Type="http://schemas.openxmlformats.org/officeDocument/2006/relationships/image" Target="../media/image338.png"/><Relationship Id="rId55" Type="http://schemas.openxmlformats.org/officeDocument/2006/relationships/image" Target="../media/image343.png"/><Relationship Id="rId63" Type="http://schemas.openxmlformats.org/officeDocument/2006/relationships/image" Target="../media/image351.png"/><Relationship Id="rId68" Type="http://schemas.openxmlformats.org/officeDocument/2006/relationships/image" Target="../media/image356.png"/><Relationship Id="rId7" Type="http://schemas.openxmlformats.org/officeDocument/2006/relationships/image" Target="../media/image296.png"/><Relationship Id="rId71" Type="http://schemas.openxmlformats.org/officeDocument/2006/relationships/image" Target="../media/image359.png"/><Relationship Id="rId2" Type="http://schemas.openxmlformats.org/officeDocument/2006/relationships/notesSlide" Target="../notesSlides/notesSlide35.xml"/><Relationship Id="rId16" Type="http://schemas.openxmlformats.org/officeDocument/2006/relationships/image" Target="../media/image304.png"/><Relationship Id="rId29" Type="http://schemas.openxmlformats.org/officeDocument/2006/relationships/image" Target="../media/image317.png"/><Relationship Id="rId11" Type="http://schemas.openxmlformats.org/officeDocument/2006/relationships/image" Target="../media/image299.png"/><Relationship Id="rId24" Type="http://schemas.openxmlformats.org/officeDocument/2006/relationships/image" Target="../media/image312.png"/><Relationship Id="rId32" Type="http://schemas.openxmlformats.org/officeDocument/2006/relationships/image" Target="../media/image320.png"/><Relationship Id="rId37" Type="http://schemas.openxmlformats.org/officeDocument/2006/relationships/image" Target="../media/image325.png"/><Relationship Id="rId40" Type="http://schemas.openxmlformats.org/officeDocument/2006/relationships/image" Target="../media/image328.png"/><Relationship Id="rId45" Type="http://schemas.openxmlformats.org/officeDocument/2006/relationships/image" Target="../media/image333.png"/><Relationship Id="rId53" Type="http://schemas.openxmlformats.org/officeDocument/2006/relationships/image" Target="../media/image341.png"/><Relationship Id="rId58" Type="http://schemas.openxmlformats.org/officeDocument/2006/relationships/image" Target="../media/image346.png"/><Relationship Id="rId66" Type="http://schemas.openxmlformats.org/officeDocument/2006/relationships/image" Target="../media/image354.png"/><Relationship Id="rId5" Type="http://schemas.openxmlformats.org/officeDocument/2006/relationships/image" Target="../media/image294.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png"/><Relationship Id="rId36" Type="http://schemas.openxmlformats.org/officeDocument/2006/relationships/image" Target="../media/image324.png"/><Relationship Id="rId49" Type="http://schemas.openxmlformats.org/officeDocument/2006/relationships/image" Target="../media/image337.png"/><Relationship Id="rId57" Type="http://schemas.openxmlformats.org/officeDocument/2006/relationships/image" Target="../media/image345.png"/><Relationship Id="rId61" Type="http://schemas.openxmlformats.org/officeDocument/2006/relationships/image" Target="../media/image349.png"/><Relationship Id="rId10" Type="http://schemas.openxmlformats.org/officeDocument/2006/relationships/image" Target="../media/image298.png"/><Relationship Id="rId19" Type="http://schemas.openxmlformats.org/officeDocument/2006/relationships/image" Target="../media/image307.png"/><Relationship Id="rId31" Type="http://schemas.openxmlformats.org/officeDocument/2006/relationships/image" Target="../media/image319.png"/><Relationship Id="rId44" Type="http://schemas.openxmlformats.org/officeDocument/2006/relationships/image" Target="../media/image332.png"/><Relationship Id="rId52" Type="http://schemas.openxmlformats.org/officeDocument/2006/relationships/image" Target="../media/image340.png"/><Relationship Id="rId60" Type="http://schemas.openxmlformats.org/officeDocument/2006/relationships/image" Target="../media/image348.png"/><Relationship Id="rId65" Type="http://schemas.openxmlformats.org/officeDocument/2006/relationships/image" Target="../media/image353.png"/><Relationship Id="rId73" Type="http://schemas.openxmlformats.org/officeDocument/2006/relationships/image" Target="../media/image361.png"/><Relationship Id="rId4" Type="http://schemas.openxmlformats.org/officeDocument/2006/relationships/image" Target="../media/image293.png"/><Relationship Id="rId9" Type="http://schemas.openxmlformats.org/officeDocument/2006/relationships/image" Target="../media/image297.png"/><Relationship Id="rId14" Type="http://schemas.openxmlformats.org/officeDocument/2006/relationships/image" Target="../media/image302.pn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318.png"/><Relationship Id="rId35" Type="http://schemas.openxmlformats.org/officeDocument/2006/relationships/image" Target="../media/image323.png"/><Relationship Id="rId43" Type="http://schemas.openxmlformats.org/officeDocument/2006/relationships/image" Target="../media/image331.png"/><Relationship Id="rId48" Type="http://schemas.openxmlformats.org/officeDocument/2006/relationships/image" Target="../media/image336.png"/><Relationship Id="rId56" Type="http://schemas.openxmlformats.org/officeDocument/2006/relationships/image" Target="../media/image344.png"/><Relationship Id="rId64" Type="http://schemas.openxmlformats.org/officeDocument/2006/relationships/image" Target="../media/image352.png"/><Relationship Id="rId69" Type="http://schemas.openxmlformats.org/officeDocument/2006/relationships/image" Target="../media/image357.png"/><Relationship Id="rId8" Type="http://schemas.openxmlformats.org/officeDocument/2006/relationships/image" Target="../media/image277.png"/><Relationship Id="rId51" Type="http://schemas.openxmlformats.org/officeDocument/2006/relationships/image" Target="../media/image339.png"/><Relationship Id="rId72" Type="http://schemas.openxmlformats.org/officeDocument/2006/relationships/image" Target="../media/image360.png"/><Relationship Id="rId3" Type="http://schemas.openxmlformats.org/officeDocument/2006/relationships/image" Target="../media/image292.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33" Type="http://schemas.openxmlformats.org/officeDocument/2006/relationships/image" Target="../media/image321.png"/><Relationship Id="rId38" Type="http://schemas.openxmlformats.org/officeDocument/2006/relationships/image" Target="../media/image326.png"/><Relationship Id="rId46" Type="http://schemas.openxmlformats.org/officeDocument/2006/relationships/image" Target="../media/image334.png"/><Relationship Id="rId59" Type="http://schemas.openxmlformats.org/officeDocument/2006/relationships/image" Target="../media/image347.png"/><Relationship Id="rId67" Type="http://schemas.openxmlformats.org/officeDocument/2006/relationships/image" Target="../media/image355.png"/><Relationship Id="rId20" Type="http://schemas.openxmlformats.org/officeDocument/2006/relationships/image" Target="../media/image308.png"/><Relationship Id="rId41" Type="http://schemas.openxmlformats.org/officeDocument/2006/relationships/image" Target="../media/image329.png"/><Relationship Id="rId54" Type="http://schemas.openxmlformats.org/officeDocument/2006/relationships/image" Target="../media/image342.png"/><Relationship Id="rId62" Type="http://schemas.openxmlformats.org/officeDocument/2006/relationships/image" Target="../media/image350.png"/><Relationship Id="rId70" Type="http://schemas.openxmlformats.org/officeDocument/2006/relationships/image" Target="../media/image358.png"/><Relationship Id="rId1" Type="http://schemas.openxmlformats.org/officeDocument/2006/relationships/slideLayout" Target="../slideLayouts/slideLayout8.xml"/><Relationship Id="rId6" Type="http://schemas.openxmlformats.org/officeDocument/2006/relationships/image" Target="../media/image295.png"/></Relationships>
</file>

<file path=ppt/slides/_rels/slide36.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png"/><Relationship Id="rId18" Type="http://schemas.openxmlformats.org/officeDocument/2006/relationships/image" Target="../media/image377.png"/><Relationship Id="rId3" Type="http://schemas.openxmlformats.org/officeDocument/2006/relationships/image" Target="../media/image362.png"/><Relationship Id="rId7" Type="http://schemas.openxmlformats.org/officeDocument/2006/relationships/image" Target="../media/image366.png"/><Relationship Id="rId12" Type="http://schemas.openxmlformats.org/officeDocument/2006/relationships/image" Target="../media/image371.png"/><Relationship Id="rId17" Type="http://schemas.openxmlformats.org/officeDocument/2006/relationships/image" Target="../media/image376.png"/><Relationship Id="rId2" Type="http://schemas.openxmlformats.org/officeDocument/2006/relationships/notesSlide" Target="../notesSlides/notesSlide36.xml"/><Relationship Id="rId16" Type="http://schemas.openxmlformats.org/officeDocument/2006/relationships/image" Target="../media/image375.png"/><Relationship Id="rId20" Type="http://schemas.openxmlformats.org/officeDocument/2006/relationships/image" Target="../media/image379.png"/><Relationship Id="rId1" Type="http://schemas.openxmlformats.org/officeDocument/2006/relationships/slideLayout" Target="../slideLayouts/slideLayout8.xml"/><Relationship Id="rId6" Type="http://schemas.openxmlformats.org/officeDocument/2006/relationships/image" Target="../media/image365.png"/><Relationship Id="rId11" Type="http://schemas.openxmlformats.org/officeDocument/2006/relationships/image" Target="../media/image370.png"/><Relationship Id="rId5" Type="http://schemas.openxmlformats.org/officeDocument/2006/relationships/image" Target="../media/image364.png"/><Relationship Id="rId15" Type="http://schemas.openxmlformats.org/officeDocument/2006/relationships/image" Target="../media/image374.png"/><Relationship Id="rId10" Type="http://schemas.openxmlformats.org/officeDocument/2006/relationships/image" Target="../media/image369.png"/><Relationship Id="rId19" Type="http://schemas.openxmlformats.org/officeDocument/2006/relationships/image" Target="../media/image378.jpg"/><Relationship Id="rId4" Type="http://schemas.openxmlformats.org/officeDocument/2006/relationships/image" Target="../media/image363.png"/><Relationship Id="rId9" Type="http://schemas.openxmlformats.org/officeDocument/2006/relationships/image" Target="../media/image368.png"/><Relationship Id="rId14" Type="http://schemas.openxmlformats.org/officeDocument/2006/relationships/image" Target="../media/image373.png"/></Relationships>
</file>

<file path=ppt/slides/_rels/slide37.xml.rels><?xml version="1.0" encoding="UTF-8" standalone="yes"?>
<Relationships xmlns="http://schemas.openxmlformats.org/package/2006/relationships"><Relationship Id="rId8" Type="http://schemas.openxmlformats.org/officeDocument/2006/relationships/image" Target="../media/image385.png"/><Relationship Id="rId13" Type="http://schemas.openxmlformats.org/officeDocument/2006/relationships/image" Target="../media/image389.png"/><Relationship Id="rId18" Type="http://schemas.openxmlformats.org/officeDocument/2006/relationships/image" Target="../media/image394.png"/><Relationship Id="rId3" Type="http://schemas.openxmlformats.org/officeDocument/2006/relationships/image" Target="../media/image380.png"/><Relationship Id="rId7" Type="http://schemas.openxmlformats.org/officeDocument/2006/relationships/image" Target="../media/image384.png"/><Relationship Id="rId12" Type="http://schemas.openxmlformats.org/officeDocument/2006/relationships/image" Target="../media/image388.png"/><Relationship Id="rId17" Type="http://schemas.openxmlformats.org/officeDocument/2006/relationships/image" Target="../media/image393.png"/><Relationship Id="rId2" Type="http://schemas.openxmlformats.org/officeDocument/2006/relationships/notesSlide" Target="../notesSlides/notesSlide37.xml"/><Relationship Id="rId16" Type="http://schemas.openxmlformats.org/officeDocument/2006/relationships/image" Target="../media/image392.png"/><Relationship Id="rId20" Type="http://schemas.openxmlformats.org/officeDocument/2006/relationships/image" Target="../media/image396.png"/><Relationship Id="rId1" Type="http://schemas.openxmlformats.org/officeDocument/2006/relationships/slideLayout" Target="../slideLayouts/slideLayout9.xml"/><Relationship Id="rId6" Type="http://schemas.openxmlformats.org/officeDocument/2006/relationships/image" Target="../media/image383.png"/><Relationship Id="rId11" Type="http://schemas.openxmlformats.org/officeDocument/2006/relationships/image" Target="../media/image387.png"/><Relationship Id="rId5" Type="http://schemas.openxmlformats.org/officeDocument/2006/relationships/image" Target="../media/image382.png"/><Relationship Id="rId15" Type="http://schemas.openxmlformats.org/officeDocument/2006/relationships/image" Target="../media/image391.png"/><Relationship Id="rId10" Type="http://schemas.openxmlformats.org/officeDocument/2006/relationships/image" Target="../media/image386.png"/><Relationship Id="rId19" Type="http://schemas.openxmlformats.org/officeDocument/2006/relationships/image" Target="../media/image395.png"/><Relationship Id="rId4" Type="http://schemas.openxmlformats.org/officeDocument/2006/relationships/image" Target="../media/image381.png"/><Relationship Id="rId9" Type="http://schemas.openxmlformats.org/officeDocument/2006/relationships/image" Target="../media/image368.png"/><Relationship Id="rId14" Type="http://schemas.openxmlformats.org/officeDocument/2006/relationships/image" Target="../media/image390.png"/></Relationships>
</file>

<file path=ppt/slides/_rels/slide3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39.xml.rels><?xml version="1.0" encoding="UTF-8" standalone="yes"?>
<Relationships xmlns="http://schemas.openxmlformats.org/package/2006/relationships"><Relationship Id="rId3" Type="http://schemas.openxmlformats.org/officeDocument/2006/relationships/image" Target="../media/image397.png"/><Relationship Id="rId7" Type="http://schemas.openxmlformats.org/officeDocument/2006/relationships/image" Target="../media/image401.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s>
</file>

<file path=ppt/slides/_rels/slide4.xml.rels><?xml version="1.0" encoding="UTF-8" standalone="yes"?>
<Relationships xmlns="http://schemas.openxmlformats.org/package/2006/relationships"><Relationship Id="rId3" Type="http://schemas.openxmlformats.org/officeDocument/2006/relationships/hyperlink" Target="https://d.dam.sap.com/a/JPUXy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mailto:bertram.ganz@sap.com" TargetMode="External"/><Relationship Id="rId4" Type="http://schemas.openxmlformats.org/officeDocument/2006/relationships/hyperlink" Target="https://wiki.scn.sap.com/wiki/x/shl7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02.png"/><Relationship Id="rId7" Type="http://schemas.openxmlformats.org/officeDocument/2006/relationships/image" Target="../media/image406.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405.png"/><Relationship Id="rId5" Type="http://schemas.openxmlformats.org/officeDocument/2006/relationships/image" Target="../media/image404.png"/><Relationship Id="rId4" Type="http://schemas.openxmlformats.org/officeDocument/2006/relationships/image" Target="../media/image403.png"/></Relationships>
</file>

<file path=ppt/slides/_rels/slide41.xml.rels><?xml version="1.0" encoding="UTF-8" standalone="yes"?>
<Relationships xmlns="http://schemas.openxmlformats.org/package/2006/relationships"><Relationship Id="rId8" Type="http://schemas.openxmlformats.org/officeDocument/2006/relationships/image" Target="../media/image412.png"/><Relationship Id="rId13" Type="http://schemas.openxmlformats.org/officeDocument/2006/relationships/image" Target="../media/image417.png"/><Relationship Id="rId3" Type="http://schemas.openxmlformats.org/officeDocument/2006/relationships/image" Target="../media/image407.png"/><Relationship Id="rId7" Type="http://schemas.openxmlformats.org/officeDocument/2006/relationships/image" Target="../media/image411.png"/><Relationship Id="rId12" Type="http://schemas.openxmlformats.org/officeDocument/2006/relationships/image" Target="../media/image416.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10.png"/><Relationship Id="rId11" Type="http://schemas.openxmlformats.org/officeDocument/2006/relationships/image" Target="../media/image415.png"/><Relationship Id="rId5" Type="http://schemas.openxmlformats.org/officeDocument/2006/relationships/image" Target="../media/image409.png"/><Relationship Id="rId15" Type="http://schemas.openxmlformats.org/officeDocument/2006/relationships/image" Target="../media/image419.png"/><Relationship Id="rId10" Type="http://schemas.openxmlformats.org/officeDocument/2006/relationships/image" Target="../media/image414.png"/><Relationship Id="rId4" Type="http://schemas.openxmlformats.org/officeDocument/2006/relationships/image" Target="../media/image408.png"/><Relationship Id="rId9" Type="http://schemas.openxmlformats.org/officeDocument/2006/relationships/image" Target="../media/image413.png"/><Relationship Id="rId14" Type="http://schemas.openxmlformats.org/officeDocument/2006/relationships/image" Target="../media/image418.png"/></Relationships>
</file>

<file path=ppt/slides/_rels/slide42.xml.rels><?xml version="1.0" encoding="UTF-8" standalone="yes"?>
<Relationships xmlns="http://schemas.openxmlformats.org/package/2006/relationships"><Relationship Id="rId8" Type="http://schemas.openxmlformats.org/officeDocument/2006/relationships/image" Target="../media/image424.emf"/><Relationship Id="rId13" Type="http://schemas.openxmlformats.org/officeDocument/2006/relationships/image" Target="../media/image428.png"/><Relationship Id="rId3" Type="http://schemas.openxmlformats.org/officeDocument/2006/relationships/image" Target="../media/image420.png"/><Relationship Id="rId7" Type="http://schemas.openxmlformats.org/officeDocument/2006/relationships/image" Target="../media/image423.png"/><Relationship Id="rId12" Type="http://schemas.openxmlformats.org/officeDocument/2006/relationships/image" Target="../media/image427.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422.png"/><Relationship Id="rId11" Type="http://schemas.openxmlformats.org/officeDocument/2006/relationships/image" Target="../media/image426.png"/><Relationship Id="rId5" Type="http://schemas.openxmlformats.org/officeDocument/2006/relationships/image" Target="../media/image421.png"/><Relationship Id="rId10" Type="http://schemas.openxmlformats.org/officeDocument/2006/relationships/image" Target="../media/image425.png"/><Relationship Id="rId4" Type="http://schemas.openxmlformats.org/officeDocument/2006/relationships/image" Target="../media/image408.png"/><Relationship Id="rId9" Type="http://schemas.openxmlformats.org/officeDocument/2006/relationships/image" Target="../media/image415.png"/><Relationship Id="rId14" Type="http://schemas.openxmlformats.org/officeDocument/2006/relationships/image" Target="../media/image429.png"/></Relationships>
</file>

<file path=ppt/slides/_rels/slide43.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44.xml.rels><?xml version="1.0" encoding="UTF-8" standalone="yes"?>
<Relationships xmlns="http://schemas.openxmlformats.org/package/2006/relationships"><Relationship Id="rId3" Type="http://schemas.openxmlformats.org/officeDocument/2006/relationships/hyperlink" Target="https://experience.sap.com/fiori-design-web/colors"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experience.sap.com/fiori-design-web/colors"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slide" Target="slide88.xml"/><Relationship Id="rId3" Type="http://schemas.openxmlformats.org/officeDocument/2006/relationships/slide" Target="slide6.xml"/><Relationship Id="rId7" Type="http://schemas.openxmlformats.org/officeDocument/2006/relationships/slide" Target="slide65.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slide" Target="slide54.xml"/><Relationship Id="rId5" Type="http://schemas.openxmlformats.org/officeDocument/2006/relationships/slide" Target="slide43.xml"/><Relationship Id="rId4" Type="http://schemas.openxmlformats.org/officeDocument/2006/relationships/slide" Target="slide38.xml"/><Relationship Id="rId9" Type="http://schemas.openxmlformats.org/officeDocument/2006/relationships/slide" Target="slide90.xml"/></Relationships>
</file>

<file path=ppt/slides/_rels/slide5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31.png"/></Relationships>
</file>

<file path=ppt/slides/_rels/slide51.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55.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138.png"/><Relationship Id="rId7"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93.png"/><Relationship Id="rId11" Type="http://schemas.openxmlformats.org/officeDocument/2006/relationships/image" Target="../media/image377.png"/><Relationship Id="rId5" Type="http://schemas.openxmlformats.org/officeDocument/2006/relationships/image" Target="../media/image275.png"/><Relationship Id="rId10" Type="http://schemas.openxmlformats.org/officeDocument/2006/relationships/image" Target="../media/image369.png"/><Relationship Id="rId4" Type="http://schemas.openxmlformats.org/officeDocument/2006/relationships/image" Target="../media/image260.png"/><Relationship Id="rId9" Type="http://schemas.openxmlformats.org/officeDocument/2006/relationships/image" Target="../media/image434.png"/></Relationships>
</file>

<file path=ppt/slides/_rels/slide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435.png"/><Relationship Id="rId7" Type="http://schemas.openxmlformats.org/officeDocument/2006/relationships/image" Target="../media/image369.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374.png"/><Relationship Id="rId5" Type="http://schemas.openxmlformats.org/officeDocument/2006/relationships/image" Target="../media/image436.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8" Type="http://schemas.openxmlformats.org/officeDocument/2006/relationships/image" Target="../media/image439.tiff"/><Relationship Id="rId3" Type="http://schemas.openxmlformats.org/officeDocument/2006/relationships/image" Target="../media/image436.png"/><Relationship Id="rId7" Type="http://schemas.openxmlformats.org/officeDocument/2006/relationships/image" Target="../media/image435.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95.png"/><Relationship Id="rId11" Type="http://schemas.openxmlformats.org/officeDocument/2006/relationships/image" Target="../media/image48.png"/><Relationship Id="rId5" Type="http://schemas.openxmlformats.org/officeDocument/2006/relationships/image" Target="../media/image438.svg"/><Relationship Id="rId10" Type="http://schemas.openxmlformats.org/officeDocument/2006/relationships/image" Target="../media/image31.png"/><Relationship Id="rId4" Type="http://schemas.openxmlformats.org/officeDocument/2006/relationships/image" Target="../media/image437.png"/><Relationship Id="rId9" Type="http://schemas.openxmlformats.org/officeDocument/2006/relationships/image" Target="../media/image260.png"/></Relationships>
</file>

<file path=ppt/slides/_rels/slide5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442.png"/><Relationship Id="rId4" Type="http://schemas.openxmlformats.org/officeDocument/2006/relationships/image" Target="../media/image441.png"/></Relationships>
</file>

<file path=ppt/slides/_rels/slide59.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444.png"/></Relationships>
</file>

<file path=ppt/slides/_rels/slide6.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60.xml.rels><?xml version="1.0" encoding="UTF-8" standalone="yes"?>
<Relationships xmlns="http://schemas.openxmlformats.org/package/2006/relationships"><Relationship Id="rId3" Type="http://schemas.openxmlformats.org/officeDocument/2006/relationships/image" Target="../media/image445.png"/><Relationship Id="rId7" Type="http://schemas.openxmlformats.org/officeDocument/2006/relationships/image" Target="../media/image449.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s>
</file>

<file path=ppt/slides/_rels/slide61.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slide" Target="slide82.xml"/><Relationship Id="rId7" Type="http://schemas.openxmlformats.org/officeDocument/2006/relationships/image" Target="../media/image452.png"/><Relationship Id="rId12" Type="http://schemas.openxmlformats.org/officeDocument/2006/relationships/image" Target="../media/image456.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451.png"/><Relationship Id="rId11" Type="http://schemas.openxmlformats.org/officeDocument/2006/relationships/image" Target="../media/image455.png"/><Relationship Id="rId5" Type="http://schemas.openxmlformats.org/officeDocument/2006/relationships/image" Target="../media/image450.png"/><Relationship Id="rId10" Type="http://schemas.microsoft.com/office/2007/relationships/hdphoto" Target="../media/hdphoto1.wdp"/><Relationship Id="rId4" Type="http://schemas.openxmlformats.org/officeDocument/2006/relationships/image" Target="../media/image351.png"/><Relationship Id="rId9" Type="http://schemas.openxmlformats.org/officeDocument/2006/relationships/image" Target="../media/image45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260.png"/><Relationship Id="rId4" Type="http://schemas.openxmlformats.org/officeDocument/2006/relationships/image" Target="../media/image457.png"/></Relationships>
</file>

<file path=ppt/slides/_rels/slide64.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260.png"/><Relationship Id="rId7" Type="http://schemas.openxmlformats.org/officeDocument/2006/relationships/image" Target="../media/image257.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93.png"/><Relationship Id="rId4" Type="http://schemas.openxmlformats.org/officeDocument/2006/relationships/image" Target="../media/image275.png"/><Relationship Id="rId9" Type="http://schemas.openxmlformats.org/officeDocument/2006/relationships/image" Target="../media/image48.png"/></Relationships>
</file>

<file path=ppt/slides/_rels/slide65.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6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128.png"/><Relationship Id="rId18" Type="http://schemas.openxmlformats.org/officeDocument/2006/relationships/hyperlink" Target="https://launchpad.support.sap.com/#/notes/0001830712" TargetMode="External"/><Relationship Id="rId3" Type="http://schemas.openxmlformats.org/officeDocument/2006/relationships/hyperlink" Target="https://www.sap.com/developer/blueprints/finder/modernizing-employee-user-experience.html" TargetMode="External"/><Relationship Id="rId21" Type="http://schemas.openxmlformats.org/officeDocument/2006/relationships/image" Target="../media/image436.png"/><Relationship Id="rId7" Type="http://schemas.openxmlformats.org/officeDocument/2006/relationships/image" Target="../media/image369.png"/><Relationship Id="rId12" Type="http://schemas.openxmlformats.org/officeDocument/2006/relationships/image" Target="../media/image93.png"/><Relationship Id="rId17" Type="http://schemas.openxmlformats.org/officeDocument/2006/relationships/hyperlink" Target="https://eaexplorer.hana.ondemand.com/_item.html?id=11115#!/overview" TargetMode="External"/><Relationship Id="rId2" Type="http://schemas.openxmlformats.org/officeDocument/2006/relationships/notesSlide" Target="../notesSlides/notesSlide66.xml"/><Relationship Id="rId16" Type="http://schemas.openxmlformats.org/officeDocument/2006/relationships/image" Target="../media/image248.png"/><Relationship Id="rId20" Type="http://schemas.openxmlformats.org/officeDocument/2006/relationships/image" Target="../media/image106.png"/><Relationship Id="rId1" Type="http://schemas.openxmlformats.org/officeDocument/2006/relationships/slideLayout" Target="../slideLayouts/slideLayout8.xml"/><Relationship Id="rId6" Type="http://schemas.openxmlformats.org/officeDocument/2006/relationships/image" Target="../media/image431.png"/><Relationship Id="rId11" Type="http://schemas.openxmlformats.org/officeDocument/2006/relationships/image" Target="../media/image127.png"/><Relationship Id="rId5" Type="http://schemas.openxmlformats.org/officeDocument/2006/relationships/image" Target="../media/image458.png"/><Relationship Id="rId15" Type="http://schemas.openxmlformats.org/officeDocument/2006/relationships/image" Target="../media/image435.png"/><Relationship Id="rId10" Type="http://schemas.openxmlformats.org/officeDocument/2006/relationships/image" Target="../media/image135.png"/><Relationship Id="rId19" Type="http://schemas.openxmlformats.org/officeDocument/2006/relationships/image" Target="../media/image65.png"/><Relationship Id="rId4" Type="http://schemas.openxmlformats.org/officeDocument/2006/relationships/image" Target="../media/image434.png"/><Relationship Id="rId9" Type="http://schemas.openxmlformats.org/officeDocument/2006/relationships/image" Target="../media/image138.png"/><Relationship Id="rId14" Type="http://schemas.openxmlformats.org/officeDocument/2006/relationships/image" Target="../media/image129.png"/></Relationships>
</file>

<file path=ppt/slides/_rels/slide6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372.png"/><Relationship Id="rId3" Type="http://schemas.openxmlformats.org/officeDocument/2006/relationships/image" Target="../media/image459.png"/><Relationship Id="rId7" Type="http://schemas.openxmlformats.org/officeDocument/2006/relationships/image" Target="../media/image436.png"/><Relationship Id="rId12" Type="http://schemas.openxmlformats.org/officeDocument/2006/relationships/image" Target="../media/image364.png"/><Relationship Id="rId2" Type="http://schemas.openxmlformats.org/officeDocument/2006/relationships/notesSlide" Target="../notesSlides/notesSlide67.xml"/><Relationship Id="rId16" Type="http://schemas.openxmlformats.org/officeDocument/2006/relationships/image" Target="../media/image378.jpg"/><Relationship Id="rId1" Type="http://schemas.openxmlformats.org/officeDocument/2006/relationships/slideLayout" Target="../slideLayouts/slideLayout8.xml"/><Relationship Id="rId6" Type="http://schemas.openxmlformats.org/officeDocument/2006/relationships/image" Target="../media/image460.png"/><Relationship Id="rId11" Type="http://schemas.openxmlformats.org/officeDocument/2006/relationships/image" Target="../media/image48.png"/><Relationship Id="rId5" Type="http://schemas.openxmlformats.org/officeDocument/2006/relationships/image" Target="../media/image458.png"/><Relationship Id="rId15" Type="http://schemas.openxmlformats.org/officeDocument/2006/relationships/image" Target="../media/image376.png"/><Relationship Id="rId10" Type="http://schemas.openxmlformats.org/officeDocument/2006/relationships/image" Target="../media/image369.png"/><Relationship Id="rId4" Type="http://schemas.openxmlformats.org/officeDocument/2006/relationships/image" Target="../media/image435.png"/><Relationship Id="rId9" Type="http://schemas.openxmlformats.org/officeDocument/2006/relationships/image" Target="../media/image93.png"/><Relationship Id="rId14" Type="http://schemas.openxmlformats.org/officeDocument/2006/relationships/image" Target="../media/image374.png"/></Relationships>
</file>

<file path=ppt/slides/_rels/slide68.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364.png"/><Relationship Id="rId3" Type="http://schemas.openxmlformats.org/officeDocument/2006/relationships/hyperlink" Target="http://sap.com/extends4" TargetMode="External"/><Relationship Id="rId7" Type="http://schemas.openxmlformats.org/officeDocument/2006/relationships/image" Target="../media/image436.png"/><Relationship Id="rId12" Type="http://schemas.openxmlformats.org/officeDocument/2006/relationships/image" Target="../media/image377.png"/><Relationship Id="rId17" Type="http://schemas.openxmlformats.org/officeDocument/2006/relationships/image" Target="../media/image378.jpg"/><Relationship Id="rId2" Type="http://schemas.openxmlformats.org/officeDocument/2006/relationships/notesSlide" Target="../notesSlides/notesSlide68.xml"/><Relationship Id="rId16" Type="http://schemas.openxmlformats.org/officeDocument/2006/relationships/image" Target="../media/image376.png"/><Relationship Id="rId1" Type="http://schemas.openxmlformats.org/officeDocument/2006/relationships/slideLayout" Target="../slideLayouts/slideLayout8.xml"/><Relationship Id="rId6" Type="http://schemas.openxmlformats.org/officeDocument/2006/relationships/image" Target="../media/image460.png"/><Relationship Id="rId11" Type="http://schemas.openxmlformats.org/officeDocument/2006/relationships/image" Target="../media/image48.png"/><Relationship Id="rId5" Type="http://schemas.openxmlformats.org/officeDocument/2006/relationships/image" Target="../media/image458.png"/><Relationship Id="rId15" Type="http://schemas.openxmlformats.org/officeDocument/2006/relationships/image" Target="../media/image374.png"/><Relationship Id="rId10" Type="http://schemas.openxmlformats.org/officeDocument/2006/relationships/image" Target="../media/image369.png"/><Relationship Id="rId4" Type="http://schemas.openxmlformats.org/officeDocument/2006/relationships/image" Target="../media/image435.png"/><Relationship Id="rId9" Type="http://schemas.openxmlformats.org/officeDocument/2006/relationships/image" Target="../media/image93.png"/><Relationship Id="rId14" Type="http://schemas.openxmlformats.org/officeDocument/2006/relationships/image" Target="../media/image372.png"/></Relationships>
</file>

<file path=ppt/slides/_rels/slide69.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60.png"/><Relationship Id="rId3" Type="http://schemas.openxmlformats.org/officeDocument/2006/relationships/hyperlink" Target="https://cloudplatform.sap.com/scenarios/usecases.html?keywords=success&amp;filters=skywalker:usecase_and_product/ssf-employeecentral&amp;filters=skywalker:usecase_and_product/ssf-onboarding&amp;filters=skywalker:usecase_and_product/ssf-goals&amp;filters=skywalker:usecase_and_product/ssf-recruiting" TargetMode="External"/><Relationship Id="rId7" Type="http://schemas.openxmlformats.org/officeDocument/2006/relationships/image" Target="../media/image127.png"/><Relationship Id="rId12"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8.xml"/><Relationship Id="rId6" Type="http://schemas.openxmlformats.org/officeDocument/2006/relationships/image" Target="../media/image458.png"/><Relationship Id="rId11" Type="http://schemas.openxmlformats.org/officeDocument/2006/relationships/image" Target="../media/image369.png"/><Relationship Id="rId5" Type="http://schemas.openxmlformats.org/officeDocument/2006/relationships/image" Target="../media/image435.png"/><Relationship Id="rId10" Type="http://schemas.openxmlformats.org/officeDocument/2006/relationships/image" Target="../media/image93.png"/><Relationship Id="rId4" Type="http://schemas.openxmlformats.org/officeDocument/2006/relationships/image" Target="../media/image459.png"/><Relationship Id="rId9" Type="http://schemas.openxmlformats.org/officeDocument/2006/relationships/image" Target="../media/image275.png"/><Relationship Id="rId14" Type="http://schemas.openxmlformats.org/officeDocument/2006/relationships/image" Target="../media/image37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48.png"/><Relationship Id="rId3" Type="http://schemas.openxmlformats.org/officeDocument/2006/relationships/hyperlink" Target="https://cloudplatform.sap.com/scenarios/usecases.html?keywords=success&amp;filters=skywalker:usecase_and_product/ssf-employeecentral&amp;filters=skywalker:usecase_and_product/ssf-onboarding&amp;filters=skywalker:usecase_and_product/ssf-goals&amp;filters=skywalker:usecase_and_product/ssf-recruiting" TargetMode="External"/><Relationship Id="rId7" Type="http://schemas.openxmlformats.org/officeDocument/2006/relationships/image" Target="../media/image460.png"/><Relationship Id="rId12" Type="http://schemas.openxmlformats.org/officeDocument/2006/relationships/image" Target="../media/image369.png"/><Relationship Id="rId2" Type="http://schemas.openxmlformats.org/officeDocument/2006/relationships/notesSlide" Target="../notesSlides/notesSlide70.xml"/><Relationship Id="rId16" Type="http://schemas.openxmlformats.org/officeDocument/2006/relationships/image" Target="../media/image374.png"/><Relationship Id="rId1" Type="http://schemas.openxmlformats.org/officeDocument/2006/relationships/slideLayout" Target="../slideLayouts/slideLayout8.xml"/><Relationship Id="rId6" Type="http://schemas.openxmlformats.org/officeDocument/2006/relationships/image" Target="../media/image458.png"/><Relationship Id="rId11" Type="http://schemas.openxmlformats.org/officeDocument/2006/relationships/image" Target="../media/image93.png"/><Relationship Id="rId5" Type="http://schemas.openxmlformats.org/officeDocument/2006/relationships/image" Target="../media/image435.png"/><Relationship Id="rId15" Type="http://schemas.openxmlformats.org/officeDocument/2006/relationships/image" Target="../media/image431.png"/><Relationship Id="rId10" Type="http://schemas.openxmlformats.org/officeDocument/2006/relationships/image" Target="../media/image275.png"/><Relationship Id="rId4" Type="http://schemas.openxmlformats.org/officeDocument/2006/relationships/image" Target="../media/image459.png"/><Relationship Id="rId9" Type="http://schemas.openxmlformats.org/officeDocument/2006/relationships/image" Target="../media/image436.png"/><Relationship Id="rId14" Type="http://schemas.openxmlformats.org/officeDocument/2006/relationships/image" Target="../media/image135.png"/></Relationships>
</file>

<file path=ppt/slides/_rels/slide7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65.png"/><Relationship Id="rId3" Type="http://schemas.openxmlformats.org/officeDocument/2006/relationships/image" Target="../media/image262.png"/><Relationship Id="rId7" Type="http://schemas.openxmlformats.org/officeDocument/2006/relationships/image" Target="../media/image461.png"/><Relationship Id="rId12" Type="http://schemas.openxmlformats.org/officeDocument/2006/relationships/image" Target="../media/image378.jpg"/><Relationship Id="rId2" Type="http://schemas.openxmlformats.org/officeDocument/2006/relationships/notesSlide" Target="../notesSlides/notesSlide71.xml"/><Relationship Id="rId1" Type="http://schemas.openxmlformats.org/officeDocument/2006/relationships/slideLayout" Target="../slideLayouts/slideLayout8.xml"/><Relationship Id="rId6" Type="http://schemas.openxmlformats.org/officeDocument/2006/relationships/image" Target="../media/image100.png"/><Relationship Id="rId11" Type="http://schemas.openxmlformats.org/officeDocument/2006/relationships/image" Target="../media/image364.png"/><Relationship Id="rId5" Type="http://schemas.openxmlformats.org/officeDocument/2006/relationships/image" Target="../media/image99.png"/><Relationship Id="rId10" Type="http://schemas.openxmlformats.org/officeDocument/2006/relationships/image" Target="../media/image371.png"/><Relationship Id="rId4" Type="http://schemas.openxmlformats.org/officeDocument/2006/relationships/image" Target="../media/image92.png"/><Relationship Id="rId9" Type="http://schemas.openxmlformats.org/officeDocument/2006/relationships/image" Target="../media/image369.pn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9.png"/><Relationship Id="rId3" Type="http://schemas.openxmlformats.org/officeDocument/2006/relationships/hyperlink" Target="https://cloudplatform.sap.com/scenarios/usecases/analytics-cloud.html" TargetMode="External"/><Relationship Id="rId7" Type="http://schemas.openxmlformats.org/officeDocument/2006/relationships/image" Target="../media/image257.png"/><Relationship Id="rId12"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8.xml"/><Relationship Id="rId6" Type="http://schemas.openxmlformats.org/officeDocument/2006/relationships/image" Target="../media/image93.png"/><Relationship Id="rId11" Type="http://schemas.openxmlformats.org/officeDocument/2006/relationships/image" Target="../media/image262.png"/><Relationship Id="rId5" Type="http://schemas.openxmlformats.org/officeDocument/2006/relationships/image" Target="../media/image138.png"/><Relationship Id="rId10" Type="http://schemas.openxmlformats.org/officeDocument/2006/relationships/image" Target="../media/image127.png"/><Relationship Id="rId4" Type="http://schemas.openxmlformats.org/officeDocument/2006/relationships/image" Target="../media/image460.png"/><Relationship Id="rId9" Type="http://schemas.openxmlformats.org/officeDocument/2006/relationships/image" Target="../media/image31.png"/></Relationships>
</file>

<file path=ppt/slides/_rels/slide73.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62.png"/><Relationship Id="rId3" Type="http://schemas.openxmlformats.org/officeDocument/2006/relationships/image" Target="../media/image460.png"/><Relationship Id="rId7" Type="http://schemas.openxmlformats.org/officeDocument/2006/relationships/image" Target="../media/image138.png"/><Relationship Id="rId12" Type="http://schemas.openxmlformats.org/officeDocument/2006/relationships/image" Target="../media/image369.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93.png"/><Relationship Id="rId11" Type="http://schemas.openxmlformats.org/officeDocument/2006/relationships/image" Target="../media/image44.png"/><Relationship Id="rId5" Type="http://schemas.openxmlformats.org/officeDocument/2006/relationships/image" Target="../media/image121.png"/><Relationship Id="rId10" Type="http://schemas.openxmlformats.org/officeDocument/2006/relationships/image" Target="../media/image257.png"/><Relationship Id="rId4" Type="http://schemas.openxmlformats.org/officeDocument/2006/relationships/image" Target="../media/image436.png"/><Relationship Id="rId9" Type="http://schemas.openxmlformats.org/officeDocument/2006/relationships/image" Target="../media/image435.png"/></Relationships>
</file>

<file path=ppt/slides/_rels/slide74.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388.png"/><Relationship Id="rId3" Type="http://schemas.openxmlformats.org/officeDocument/2006/relationships/image" Target="../media/image434.png"/><Relationship Id="rId7" Type="http://schemas.openxmlformats.org/officeDocument/2006/relationships/image" Target="../media/image93.png"/><Relationship Id="rId12" Type="http://schemas.openxmlformats.org/officeDocument/2006/relationships/image" Target="../media/image386.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121.png"/><Relationship Id="rId11" Type="http://schemas.openxmlformats.org/officeDocument/2006/relationships/image" Target="../media/image44.png"/><Relationship Id="rId5" Type="http://schemas.openxmlformats.org/officeDocument/2006/relationships/image" Target="../media/image436.png"/><Relationship Id="rId10" Type="http://schemas.openxmlformats.org/officeDocument/2006/relationships/image" Target="../media/image435.png"/><Relationship Id="rId4" Type="http://schemas.openxmlformats.org/officeDocument/2006/relationships/image" Target="../media/image460.png"/><Relationship Id="rId9" Type="http://schemas.openxmlformats.org/officeDocument/2006/relationships/image" Target="../media/image458.png"/></Relationships>
</file>

<file path=ppt/slides/_rels/slide7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462.png"/><Relationship Id="rId3" Type="http://schemas.openxmlformats.org/officeDocument/2006/relationships/image" Target="../media/image435.png"/><Relationship Id="rId7" Type="http://schemas.openxmlformats.org/officeDocument/2006/relationships/image" Target="../media/image46.png"/><Relationship Id="rId12" Type="http://schemas.openxmlformats.org/officeDocument/2006/relationships/image" Target="../media/image369.png"/><Relationship Id="rId2" Type="http://schemas.openxmlformats.org/officeDocument/2006/relationships/notesSlide" Target="../notesSlides/notesSlide75.xml"/><Relationship Id="rId1" Type="http://schemas.openxmlformats.org/officeDocument/2006/relationships/slideLayout" Target="../slideLayouts/slideLayout8.xml"/><Relationship Id="rId6" Type="http://schemas.openxmlformats.org/officeDocument/2006/relationships/image" Target="../media/image434.png"/><Relationship Id="rId11" Type="http://schemas.openxmlformats.org/officeDocument/2006/relationships/image" Target="../media/image138.png"/><Relationship Id="rId5" Type="http://schemas.openxmlformats.org/officeDocument/2006/relationships/image" Target="../media/image460.png"/><Relationship Id="rId10" Type="http://schemas.openxmlformats.org/officeDocument/2006/relationships/image" Target="../media/image93.png"/><Relationship Id="rId4" Type="http://schemas.openxmlformats.org/officeDocument/2006/relationships/image" Target="../media/image458.png"/><Relationship Id="rId9" Type="http://schemas.openxmlformats.org/officeDocument/2006/relationships/image" Target="../media/image262.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36.png"/><Relationship Id="rId7" Type="http://schemas.openxmlformats.org/officeDocument/2006/relationships/image" Target="../media/image458.png"/><Relationship Id="rId12"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8.xml"/><Relationship Id="rId6" Type="http://schemas.openxmlformats.org/officeDocument/2006/relationships/image" Target="../media/image435.png"/><Relationship Id="rId11" Type="http://schemas.openxmlformats.org/officeDocument/2006/relationships/image" Target="../media/image369.png"/><Relationship Id="rId5" Type="http://schemas.openxmlformats.org/officeDocument/2006/relationships/image" Target="../media/image4040.png"/><Relationship Id="rId10" Type="http://schemas.openxmlformats.org/officeDocument/2006/relationships/image" Target="../media/image130.png"/><Relationship Id="rId4" Type="http://schemas.openxmlformats.org/officeDocument/2006/relationships/customXml" Target="../ink/ink1.xml"/><Relationship Id="rId9" Type="http://schemas.openxmlformats.org/officeDocument/2006/relationships/image" Target="../media/image297.png"/></Relationships>
</file>

<file path=ppt/slides/_rels/slide77.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31.png"/><Relationship Id="rId18" Type="http://schemas.openxmlformats.org/officeDocument/2006/relationships/image" Target="../media/image275.png"/><Relationship Id="rId3" Type="http://schemas.openxmlformats.org/officeDocument/2006/relationships/hyperlink" Target="https://cloudplatform.sap.com/scenarios/usecases/monetize-apis.html" TargetMode="External"/><Relationship Id="rId7" Type="http://schemas.openxmlformats.org/officeDocument/2006/relationships/image" Target="../media/image95.png"/><Relationship Id="rId12" Type="http://schemas.openxmlformats.org/officeDocument/2006/relationships/image" Target="../media/image93.png"/><Relationship Id="rId17" Type="http://schemas.openxmlformats.org/officeDocument/2006/relationships/image" Target="../media/image259.png"/><Relationship Id="rId2" Type="http://schemas.openxmlformats.org/officeDocument/2006/relationships/notesSlide" Target="../notesSlides/notesSlide77.xml"/><Relationship Id="rId16" Type="http://schemas.openxmlformats.org/officeDocument/2006/relationships/image" Target="../media/image258.png"/><Relationship Id="rId1" Type="http://schemas.openxmlformats.org/officeDocument/2006/relationships/slideLayout" Target="../slideLayouts/slideLayout8.xml"/><Relationship Id="rId6" Type="http://schemas.openxmlformats.org/officeDocument/2006/relationships/image" Target="../media/image460.png"/><Relationship Id="rId11" Type="http://schemas.openxmlformats.org/officeDocument/2006/relationships/image" Target="../media/image371.png"/><Relationship Id="rId5" Type="http://schemas.openxmlformats.org/officeDocument/2006/relationships/image" Target="../media/image257.png"/><Relationship Id="rId15" Type="http://schemas.openxmlformats.org/officeDocument/2006/relationships/image" Target="../media/image436.png"/><Relationship Id="rId10" Type="http://schemas.openxmlformats.org/officeDocument/2006/relationships/image" Target="../media/image369.png"/><Relationship Id="rId4" Type="http://schemas.openxmlformats.org/officeDocument/2006/relationships/image" Target="../media/image138.png"/><Relationship Id="rId9" Type="http://schemas.openxmlformats.org/officeDocument/2006/relationships/image" Target="../media/image458.png"/><Relationship Id="rId14" Type="http://schemas.openxmlformats.org/officeDocument/2006/relationships/image" Target="../media/image172.png"/></Relationships>
</file>

<file path=ppt/slides/_rels/slide78.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31.png"/><Relationship Id="rId7" Type="http://schemas.openxmlformats.org/officeDocument/2006/relationships/image" Target="../media/image369.png"/><Relationship Id="rId2" Type="http://schemas.openxmlformats.org/officeDocument/2006/relationships/notesSlide" Target="../notesSlides/notesSlide78.xml"/><Relationship Id="rId1" Type="http://schemas.openxmlformats.org/officeDocument/2006/relationships/slideLayout" Target="../slideLayouts/slideLayout8.xml"/><Relationship Id="rId6" Type="http://schemas.openxmlformats.org/officeDocument/2006/relationships/image" Target="../media/image118.png"/><Relationship Id="rId11" Type="http://schemas.openxmlformats.org/officeDocument/2006/relationships/image" Target="../media/image228.png"/><Relationship Id="rId5" Type="http://schemas.openxmlformats.org/officeDocument/2006/relationships/image" Target="../media/image135.png"/><Relationship Id="rId10" Type="http://schemas.openxmlformats.org/officeDocument/2006/relationships/image" Target="../media/image48.png"/><Relationship Id="rId4" Type="http://schemas.openxmlformats.org/officeDocument/2006/relationships/image" Target="../media/image458.png"/><Relationship Id="rId9" Type="http://schemas.openxmlformats.org/officeDocument/2006/relationships/image" Target="../media/image137.png"/></Relationships>
</file>

<file path=ppt/slides/_rels/slide79.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434.png"/><Relationship Id="rId7" Type="http://schemas.openxmlformats.org/officeDocument/2006/relationships/image" Target="../media/image369.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138.png"/><Relationship Id="rId5" Type="http://schemas.openxmlformats.org/officeDocument/2006/relationships/image" Target="../media/image463.png"/><Relationship Id="rId4" Type="http://schemas.openxmlformats.org/officeDocument/2006/relationships/image" Target="../media/image431.png"/><Relationship Id="rId9" Type="http://schemas.openxmlformats.org/officeDocument/2006/relationships/image" Target="../media/image377.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hyperlink" Target="https://cloudplatform.sap.com/capabilities.html" TargetMode="External"/><Relationship Id="rId24" Type="http://schemas.openxmlformats.org/officeDocument/2006/relationships/image" Target="../media/image27.png"/><Relationship Id="rId5" Type="http://schemas.openxmlformats.org/officeDocument/2006/relationships/image" Target="../media/image9.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7.png"/><Relationship Id="rId22"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464.png"/><Relationship Id="rId7" Type="http://schemas.openxmlformats.org/officeDocument/2006/relationships/image" Target="../media/image468.png"/><Relationship Id="rId12" Type="http://schemas.openxmlformats.org/officeDocument/2006/relationships/image" Target="../media/image378.jpg"/><Relationship Id="rId2" Type="http://schemas.openxmlformats.org/officeDocument/2006/relationships/notesSlide" Target="../notesSlides/notesSlide80.xml"/><Relationship Id="rId1" Type="http://schemas.openxmlformats.org/officeDocument/2006/relationships/slideLayout" Target="../slideLayouts/slideLayout8.xml"/><Relationship Id="rId6" Type="http://schemas.openxmlformats.org/officeDocument/2006/relationships/image" Target="../media/image467.png"/><Relationship Id="rId11" Type="http://schemas.openxmlformats.org/officeDocument/2006/relationships/image" Target="../media/image364.png"/><Relationship Id="rId5" Type="http://schemas.openxmlformats.org/officeDocument/2006/relationships/image" Target="../media/image466.png"/><Relationship Id="rId10" Type="http://schemas.openxmlformats.org/officeDocument/2006/relationships/image" Target="../media/image371.png"/><Relationship Id="rId4" Type="http://schemas.openxmlformats.org/officeDocument/2006/relationships/image" Target="../media/image465.png"/><Relationship Id="rId9" Type="http://schemas.openxmlformats.org/officeDocument/2006/relationships/image" Target="../media/image26.png"/></Relationships>
</file>

<file path=ppt/slides/_rels/slide81.xml.rels><?xml version="1.0" encoding="UTF-8" standalone="yes"?>
<Relationships xmlns="http://schemas.openxmlformats.org/package/2006/relationships"><Relationship Id="rId8" Type="http://schemas.openxmlformats.org/officeDocument/2006/relationships/image" Target="../media/image457.png"/><Relationship Id="rId3" Type="http://schemas.openxmlformats.org/officeDocument/2006/relationships/image" Target="../media/image138.png"/><Relationship Id="rId7"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image" Target="../media/image436.png"/><Relationship Id="rId11" Type="http://schemas.openxmlformats.org/officeDocument/2006/relationships/image" Target="../media/image369.png"/><Relationship Id="rId5" Type="http://schemas.openxmlformats.org/officeDocument/2006/relationships/image" Target="../media/image44.png"/><Relationship Id="rId10" Type="http://schemas.openxmlformats.org/officeDocument/2006/relationships/image" Target="../media/image435.png"/><Relationship Id="rId4" Type="http://schemas.openxmlformats.org/officeDocument/2006/relationships/image" Target="../media/image434.png"/><Relationship Id="rId9" Type="http://schemas.openxmlformats.org/officeDocument/2006/relationships/image" Target="../media/image431.png"/></Relationships>
</file>

<file path=ppt/slides/_rels/slide82.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471.png"/><Relationship Id="rId26" Type="http://schemas.openxmlformats.org/officeDocument/2006/relationships/image" Target="../media/image369.png"/><Relationship Id="rId3" Type="http://schemas.openxmlformats.org/officeDocument/2006/relationships/image" Target="../media/image262.png"/><Relationship Id="rId21" Type="http://schemas.openxmlformats.org/officeDocument/2006/relationships/image" Target="../media/image472.png"/><Relationship Id="rId7" Type="http://schemas.openxmlformats.org/officeDocument/2006/relationships/image" Target="../media/image454.png"/><Relationship Id="rId12" Type="http://schemas.openxmlformats.org/officeDocument/2006/relationships/image" Target="../media/image470.png"/><Relationship Id="rId17" Type="http://schemas.openxmlformats.org/officeDocument/2006/relationships/image" Target="../media/image138.png"/><Relationship Id="rId25" Type="http://schemas.openxmlformats.org/officeDocument/2006/relationships/slide" Target="slide61.xml"/><Relationship Id="rId2" Type="http://schemas.openxmlformats.org/officeDocument/2006/relationships/notesSlide" Target="../notesSlides/notesSlide82.xml"/><Relationship Id="rId16" Type="http://schemas.openxmlformats.org/officeDocument/2006/relationships/image" Target="../media/image354.png"/><Relationship Id="rId20" Type="http://schemas.openxmlformats.org/officeDocument/2006/relationships/image" Target="../media/image355.png"/><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277.png"/><Relationship Id="rId24" Type="http://schemas.microsoft.com/office/2007/relationships/hdphoto" Target="../media/hdphoto6.wdp"/><Relationship Id="rId5" Type="http://schemas.openxmlformats.org/officeDocument/2006/relationships/image" Target="../media/image460.png"/><Relationship Id="rId15" Type="http://schemas.openxmlformats.org/officeDocument/2006/relationships/image" Target="../media/image351.png"/><Relationship Id="rId23" Type="http://schemas.openxmlformats.org/officeDocument/2006/relationships/image" Target="../media/image473.png"/><Relationship Id="rId10" Type="http://schemas.microsoft.com/office/2007/relationships/hdphoto" Target="../media/hdphoto2.wdp"/><Relationship Id="rId19" Type="http://schemas.microsoft.com/office/2007/relationships/hdphoto" Target="../media/hdphoto4.wdp"/><Relationship Id="rId4" Type="http://schemas.openxmlformats.org/officeDocument/2006/relationships/image" Target="../media/image258.png"/><Relationship Id="rId9" Type="http://schemas.openxmlformats.org/officeDocument/2006/relationships/image" Target="../media/image469.png"/><Relationship Id="rId14" Type="http://schemas.openxmlformats.org/officeDocument/2006/relationships/image" Target="../media/image353.png"/><Relationship Id="rId22" Type="http://schemas.microsoft.com/office/2007/relationships/hdphoto" Target="../media/hdphoto5.wdp"/><Relationship Id="rId27" Type="http://schemas.openxmlformats.org/officeDocument/2006/relationships/image" Target="../media/image65.png"/></Relationships>
</file>

<file path=ppt/slides/_rels/slide83.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hyperlink" Target="https://github.com/SAP/cloud-cf-byol-weather-sample" TargetMode="External"/><Relationship Id="rId7" Type="http://schemas.openxmlformats.org/officeDocument/2006/relationships/image" Target="../media/image435.png"/><Relationship Id="rId2" Type="http://schemas.openxmlformats.org/officeDocument/2006/relationships/notesSlide" Target="../notesSlides/notesSlide83.xml"/><Relationship Id="rId1" Type="http://schemas.openxmlformats.org/officeDocument/2006/relationships/slideLayout" Target="../slideLayouts/slideLayout8.xml"/><Relationship Id="rId6" Type="http://schemas.openxmlformats.org/officeDocument/2006/relationships/image" Target="../media/image438.svg"/><Relationship Id="rId11" Type="http://schemas.openxmlformats.org/officeDocument/2006/relationships/image" Target="../media/image436.png"/><Relationship Id="rId5" Type="http://schemas.openxmlformats.org/officeDocument/2006/relationships/image" Target="../media/image437.png"/><Relationship Id="rId10" Type="http://schemas.openxmlformats.org/officeDocument/2006/relationships/image" Target="../media/image260.png"/><Relationship Id="rId4" Type="http://schemas.openxmlformats.org/officeDocument/2006/relationships/image" Target="../media/image369.png"/><Relationship Id="rId9" Type="http://schemas.openxmlformats.org/officeDocument/2006/relationships/image" Target="../media/image439.tiff"/></Relationships>
</file>

<file path=ppt/slides/_rels/slide84.xml.rels><?xml version="1.0" encoding="UTF-8" standalone="yes"?>
<Relationships xmlns="http://schemas.openxmlformats.org/package/2006/relationships"><Relationship Id="rId8" Type="http://schemas.openxmlformats.org/officeDocument/2006/relationships/image" Target="../media/image369.png"/><Relationship Id="rId13" Type="http://schemas.openxmlformats.org/officeDocument/2006/relationships/image" Target="../media/image374.png"/><Relationship Id="rId3" Type="http://schemas.openxmlformats.org/officeDocument/2006/relationships/hyperlink" Target="https://cloudplatform.sap.com/scenarios/usecases/extend-s4cloud.html" TargetMode="External"/><Relationship Id="rId7" Type="http://schemas.openxmlformats.org/officeDocument/2006/relationships/image" Target="../media/image93.png"/><Relationship Id="rId12" Type="http://schemas.openxmlformats.org/officeDocument/2006/relationships/image" Target="../media/image263.png"/><Relationship Id="rId2" Type="http://schemas.openxmlformats.org/officeDocument/2006/relationships/notesSlide" Target="../notesSlides/notesSlide84.xml"/><Relationship Id="rId1" Type="http://schemas.openxmlformats.org/officeDocument/2006/relationships/slideLayout" Target="../slideLayouts/slideLayout8.xml"/><Relationship Id="rId6" Type="http://schemas.openxmlformats.org/officeDocument/2006/relationships/image" Target="../media/image460.png"/><Relationship Id="rId11" Type="http://schemas.openxmlformats.org/officeDocument/2006/relationships/image" Target="../media/image436.png"/><Relationship Id="rId5" Type="http://schemas.openxmlformats.org/officeDocument/2006/relationships/image" Target="../media/image435.png"/><Relationship Id="rId10" Type="http://schemas.openxmlformats.org/officeDocument/2006/relationships/image" Target="../media/image377.png"/><Relationship Id="rId4" Type="http://schemas.openxmlformats.org/officeDocument/2006/relationships/image" Target="../media/image458.png"/><Relationship Id="rId9" Type="http://schemas.openxmlformats.org/officeDocument/2006/relationships/image" Target="../media/image47.png"/><Relationship Id="rId14" Type="http://schemas.openxmlformats.org/officeDocument/2006/relationships/image" Target="../media/image140.png"/></Relationships>
</file>

<file path=ppt/slides/_rels/slide85.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hyperlink" Target="https://cloudplatform.sap.com/scenarios/usecases/extend-s4cloud.html" TargetMode="External"/><Relationship Id="rId7" Type="http://schemas.openxmlformats.org/officeDocument/2006/relationships/image" Target="../media/image435.png"/><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431.png"/><Relationship Id="rId5" Type="http://schemas.openxmlformats.org/officeDocument/2006/relationships/image" Target="../media/image95.png"/><Relationship Id="rId10" Type="http://schemas.openxmlformats.org/officeDocument/2006/relationships/image" Target="../media/image140.png"/><Relationship Id="rId4" Type="http://schemas.openxmlformats.org/officeDocument/2006/relationships/image" Target="../media/image369.png"/><Relationship Id="rId9" Type="http://schemas.openxmlformats.org/officeDocument/2006/relationships/image" Target="../media/image374.png"/></Relationships>
</file>

<file path=ppt/slides/_rels/slide86.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hyperlink" Target="https://cloudplatform.sap.com/scenarios/usecases/open-source.html" TargetMode="External"/><Relationship Id="rId7"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8.xml"/><Relationship Id="rId6" Type="http://schemas.openxmlformats.org/officeDocument/2006/relationships/image" Target="../media/image369.png"/><Relationship Id="rId5" Type="http://schemas.openxmlformats.org/officeDocument/2006/relationships/image" Target="../media/image435.png"/><Relationship Id="rId10" Type="http://schemas.openxmlformats.org/officeDocument/2006/relationships/image" Target="../media/image45.png"/><Relationship Id="rId4" Type="http://schemas.openxmlformats.org/officeDocument/2006/relationships/image" Target="../media/image431.png"/><Relationship Id="rId9" Type="http://schemas.openxmlformats.org/officeDocument/2006/relationships/image" Target="../media/image101.png"/></Relationships>
</file>

<file path=ppt/slides/_rels/slide87.xml.rels><?xml version="1.0" encoding="UTF-8" standalone="yes"?>
<Relationships xmlns="http://schemas.openxmlformats.org/package/2006/relationships"><Relationship Id="rId8" Type="http://schemas.openxmlformats.org/officeDocument/2006/relationships/image" Target="../media/image479.png"/><Relationship Id="rId13" Type="http://schemas.openxmlformats.org/officeDocument/2006/relationships/image" Target="../media/image484.png"/><Relationship Id="rId18" Type="http://schemas.openxmlformats.org/officeDocument/2006/relationships/image" Target="../media/image374.png"/><Relationship Id="rId3" Type="http://schemas.openxmlformats.org/officeDocument/2006/relationships/image" Target="../media/image474.png"/><Relationship Id="rId21" Type="http://schemas.openxmlformats.org/officeDocument/2006/relationships/image" Target="../media/image65.png"/><Relationship Id="rId7" Type="http://schemas.openxmlformats.org/officeDocument/2006/relationships/image" Target="../media/image478.png"/><Relationship Id="rId12" Type="http://schemas.openxmlformats.org/officeDocument/2006/relationships/image" Target="../media/image483.png"/><Relationship Id="rId17" Type="http://schemas.openxmlformats.org/officeDocument/2006/relationships/image" Target="../media/image372.png"/><Relationship Id="rId2" Type="http://schemas.openxmlformats.org/officeDocument/2006/relationships/notesSlide" Target="../notesSlides/notesSlide87.xml"/><Relationship Id="rId16" Type="http://schemas.openxmlformats.org/officeDocument/2006/relationships/image" Target="../media/image364.png"/><Relationship Id="rId20" Type="http://schemas.openxmlformats.org/officeDocument/2006/relationships/image" Target="../media/image378.jpg"/><Relationship Id="rId1" Type="http://schemas.openxmlformats.org/officeDocument/2006/relationships/slideLayout" Target="../slideLayouts/slideLayout8.xml"/><Relationship Id="rId6" Type="http://schemas.openxmlformats.org/officeDocument/2006/relationships/image" Target="../media/image477.png"/><Relationship Id="rId11" Type="http://schemas.openxmlformats.org/officeDocument/2006/relationships/image" Target="../media/image482.png"/><Relationship Id="rId5" Type="http://schemas.openxmlformats.org/officeDocument/2006/relationships/image" Target="../media/image476.png"/><Relationship Id="rId15" Type="http://schemas.openxmlformats.org/officeDocument/2006/relationships/image" Target="../media/image486.png"/><Relationship Id="rId10" Type="http://schemas.openxmlformats.org/officeDocument/2006/relationships/image" Target="../media/image481.png"/><Relationship Id="rId19" Type="http://schemas.openxmlformats.org/officeDocument/2006/relationships/image" Target="../media/image376.png"/><Relationship Id="rId4" Type="http://schemas.openxmlformats.org/officeDocument/2006/relationships/image" Target="../media/image475.png"/><Relationship Id="rId9" Type="http://schemas.openxmlformats.org/officeDocument/2006/relationships/image" Target="../media/image480.png"/><Relationship Id="rId14" Type="http://schemas.openxmlformats.org/officeDocument/2006/relationships/image" Target="../media/image485.png"/></Relationships>
</file>

<file path=ppt/slides/_rels/slide88.xml.rels><?xml version="1.0" encoding="UTF-8" standalone="yes"?>
<Relationships xmlns="http://schemas.openxmlformats.org/package/2006/relationships"><Relationship Id="rId8" Type="http://schemas.openxmlformats.org/officeDocument/2006/relationships/slide" Target="slide54.xml"/><Relationship Id="rId3" Type="http://schemas.openxmlformats.org/officeDocument/2006/relationships/image" Target="../media/image2.jpg"/><Relationship Id="rId7" Type="http://schemas.openxmlformats.org/officeDocument/2006/relationships/slide" Target="slide43.xml"/><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slide" Target="slide38.xml"/><Relationship Id="rId11" Type="http://schemas.openxmlformats.org/officeDocument/2006/relationships/slide" Target="slide90.xml"/><Relationship Id="rId5" Type="http://schemas.openxmlformats.org/officeDocument/2006/relationships/slide" Target="slide6.xml"/><Relationship Id="rId10" Type="http://schemas.openxmlformats.org/officeDocument/2006/relationships/slide" Target="slide88.xml"/><Relationship Id="rId4" Type="http://schemas.openxmlformats.org/officeDocument/2006/relationships/slide" Target="slide5.xml"/><Relationship Id="rId9" Type="http://schemas.openxmlformats.org/officeDocument/2006/relationships/slide" Target="slide65.xml"/></Relationships>
</file>

<file path=ppt/slides/_rels/slide89.xml.rels><?xml version="1.0" encoding="UTF-8" standalone="yes"?>
<Relationships xmlns="http://schemas.openxmlformats.org/package/2006/relationships"><Relationship Id="rId8" Type="http://schemas.openxmlformats.org/officeDocument/2006/relationships/hyperlink" Target="https://cloudplatform.sap.com/scenarios/usecases.html" TargetMode="External"/><Relationship Id="rId3" Type="http://schemas.openxmlformats.org/officeDocument/2006/relationships/hyperlink" Target="https://wiki.scn.sap.com/wiki/x/shl7H" TargetMode="External"/><Relationship Id="rId7" Type="http://schemas.openxmlformats.org/officeDocument/2006/relationships/hyperlink" Target="https://cloudplatform.sap.com/scenarios.html" TargetMode="External"/><Relationship Id="rId2" Type="http://schemas.openxmlformats.org/officeDocument/2006/relationships/notesSlide" Target="../notesSlides/notesSlide89.xml"/><Relationship Id="rId1" Type="http://schemas.openxmlformats.org/officeDocument/2006/relationships/slideLayout" Target="../slideLayouts/slideLayout10.xml"/><Relationship Id="rId6" Type="http://schemas.openxmlformats.org/officeDocument/2006/relationships/hyperlink" Target="https://help.sap.com/viewer/65de2977205c403bbc107264b8eccf4b/Cloud/en-US/7613d9ce711e1014839a8273b0e91070.html" TargetMode="External"/><Relationship Id="rId5" Type="http://schemas.openxmlformats.org/officeDocument/2006/relationships/hyperlink" Target="https://cloudplatform.sap.com/capabilities.html" TargetMode="External"/><Relationship Id="rId4" Type="http://schemas.openxmlformats.org/officeDocument/2006/relationships/hyperlink" Target="https://blogs.sap.com/2018/01/05/be-visual-use-official-icons-and-samples-for-sap-cloud-platform-solution-diagrams/?preview_id=59335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hyperlink" Target="https://help.sap.com/viewer/65de2977205c403bbc107264b8eccf4b/Cloud/en-US/7613d9ce711e1014839a8273b0e91070.htm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s>
</file>

<file path=ppt/slides/_rels/slide90.xml.rels><?xml version="1.0" encoding="UTF-8" standalone="yes"?>
<Relationships xmlns="http://schemas.openxmlformats.org/package/2006/relationships"><Relationship Id="rId8" Type="http://schemas.openxmlformats.org/officeDocument/2006/relationships/slide" Target="slide43.xml"/><Relationship Id="rId3" Type="http://schemas.openxmlformats.org/officeDocument/2006/relationships/image" Target="../media/image2.jpg"/><Relationship Id="rId7" Type="http://schemas.openxmlformats.org/officeDocument/2006/relationships/slide" Target="slide38.xml"/><Relationship Id="rId12" Type="http://schemas.openxmlformats.org/officeDocument/2006/relationships/slide" Target="slide90.xml"/><Relationship Id="rId2" Type="http://schemas.openxmlformats.org/officeDocument/2006/relationships/notesSlide" Target="../notesSlides/notesSlide90.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88.xml"/><Relationship Id="rId5" Type="http://schemas.openxmlformats.org/officeDocument/2006/relationships/slide" Target="slide5.xml"/><Relationship Id="rId10" Type="http://schemas.openxmlformats.org/officeDocument/2006/relationships/slide" Target="slide65.xml"/><Relationship Id="rId4" Type="http://schemas.openxmlformats.org/officeDocument/2006/relationships/hyperlink" Target="https://wiki.scn.sap.com/wiki/x/shl7H" TargetMode="External"/><Relationship Id="rId9" Type="http://schemas.openxmlformats.org/officeDocument/2006/relationships/slide" Target="slide54.xml"/></Relationships>
</file>

<file path=ppt/slides/_rels/slide91.xml.rels><?xml version="1.0" encoding="UTF-8" standalone="yes"?>
<Relationships xmlns="http://schemas.openxmlformats.org/package/2006/relationships"><Relationship Id="rId3" Type="http://schemas.openxmlformats.org/officeDocument/2006/relationships/hyperlink" Target="https://wiki.scn.sap.com/wiki/x/shl7H" TargetMode="External"/><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13.png"/><Relationship Id="rId18" Type="http://schemas.openxmlformats.org/officeDocument/2006/relationships/image" Target="../media/image142.png"/><Relationship Id="rId26" Type="http://schemas.openxmlformats.org/officeDocument/2006/relationships/image" Target="../media/image159.png"/><Relationship Id="rId3" Type="http://schemas.openxmlformats.org/officeDocument/2006/relationships/image" Target="../media/image54.png"/><Relationship Id="rId21" Type="http://schemas.openxmlformats.org/officeDocument/2006/relationships/image" Target="../media/image150.png"/><Relationship Id="rId7" Type="http://schemas.openxmlformats.org/officeDocument/2006/relationships/image" Target="../media/image90.png"/><Relationship Id="rId12" Type="http://schemas.openxmlformats.org/officeDocument/2006/relationships/image" Target="../media/image110.png"/><Relationship Id="rId17" Type="http://schemas.openxmlformats.org/officeDocument/2006/relationships/image" Target="../media/image141.png"/><Relationship Id="rId25" Type="http://schemas.openxmlformats.org/officeDocument/2006/relationships/image" Target="../media/image158.png"/><Relationship Id="rId2" Type="http://schemas.openxmlformats.org/officeDocument/2006/relationships/notesSlide" Target="../notesSlides/notesSlide92.xml"/><Relationship Id="rId16" Type="http://schemas.openxmlformats.org/officeDocument/2006/relationships/image" Target="../media/image123.png"/><Relationship Id="rId20" Type="http://schemas.openxmlformats.org/officeDocument/2006/relationships/image" Target="../media/image146.png"/><Relationship Id="rId29" Type="http://schemas.openxmlformats.org/officeDocument/2006/relationships/image" Target="../media/image488.png"/><Relationship Id="rId1" Type="http://schemas.openxmlformats.org/officeDocument/2006/relationships/slideLayout" Target="../slideLayouts/slideLayout8.xml"/><Relationship Id="rId6" Type="http://schemas.openxmlformats.org/officeDocument/2006/relationships/image" Target="../media/image89.png"/><Relationship Id="rId11" Type="http://schemas.openxmlformats.org/officeDocument/2006/relationships/image" Target="../media/image112.png"/><Relationship Id="rId24" Type="http://schemas.openxmlformats.org/officeDocument/2006/relationships/image" Target="../media/image154.png"/><Relationship Id="rId5" Type="http://schemas.openxmlformats.org/officeDocument/2006/relationships/image" Target="../media/image68.png"/><Relationship Id="rId15" Type="http://schemas.openxmlformats.org/officeDocument/2006/relationships/image" Target="../media/image115.png"/><Relationship Id="rId23" Type="http://schemas.openxmlformats.org/officeDocument/2006/relationships/image" Target="../media/image153.png"/><Relationship Id="rId28" Type="http://schemas.openxmlformats.org/officeDocument/2006/relationships/image" Target="../media/image487.png"/><Relationship Id="rId10" Type="http://schemas.openxmlformats.org/officeDocument/2006/relationships/image" Target="../media/image111.png"/><Relationship Id="rId19" Type="http://schemas.openxmlformats.org/officeDocument/2006/relationships/image" Target="../media/image143.png"/><Relationship Id="rId4" Type="http://schemas.openxmlformats.org/officeDocument/2006/relationships/image" Target="../media/image67.png"/><Relationship Id="rId9" Type="http://schemas.openxmlformats.org/officeDocument/2006/relationships/image" Target="../media/image108.png"/><Relationship Id="rId14" Type="http://schemas.openxmlformats.org/officeDocument/2006/relationships/image" Target="../media/image114.png"/><Relationship Id="rId22" Type="http://schemas.openxmlformats.org/officeDocument/2006/relationships/image" Target="../media/image151.png"/><Relationship Id="rId27" Type="http://schemas.openxmlformats.org/officeDocument/2006/relationships/image" Target="../media/image291.png"/></Relationships>
</file>

<file path=ppt/slides/_rels/slide93.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89.jpg"/><Relationship Id="rId7" Type="http://schemas.openxmlformats.org/officeDocument/2006/relationships/image" Target="../media/image490.png"/><Relationship Id="rId12" Type="http://schemas.openxmlformats.org/officeDocument/2006/relationships/hyperlink" Target="https://twitter.com/BeGanz" TargetMode="External"/><Relationship Id="rId2" Type="http://schemas.openxmlformats.org/officeDocument/2006/relationships/notesSlide" Target="../notesSlides/notesSlide93.xml"/><Relationship Id="rId1" Type="http://schemas.openxmlformats.org/officeDocument/2006/relationships/slideLayout" Target="../slideLayouts/slideLayout24.xml"/><Relationship Id="rId6" Type="http://schemas.openxmlformats.org/officeDocument/2006/relationships/hyperlink" Target="https://cloudplatform.sap.com/" TargetMode="External"/><Relationship Id="rId11" Type="http://schemas.openxmlformats.org/officeDocument/2006/relationships/hyperlink" Target="mailto:bertram.ganz@sap.com" TargetMode="External"/><Relationship Id="rId5" Type="http://schemas.openxmlformats.org/officeDocument/2006/relationships/hyperlink" Target="http://twitter.com/sapcp" TargetMode="External"/><Relationship Id="rId10" Type="http://schemas.openxmlformats.org/officeDocument/2006/relationships/image" Target="../media/image493.png"/><Relationship Id="rId4" Type="http://schemas.openxmlformats.org/officeDocument/2006/relationships/hyperlink" Target="https://www.sap.com/community/topic/cloud-platform.html" TargetMode="External"/><Relationship Id="rId9" Type="http://schemas.openxmlformats.org/officeDocument/2006/relationships/image" Target="../media/image492.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35" name="Subtitle 34"/>
          <p:cNvSpPr>
            <a:spLocks noGrp="1"/>
          </p:cNvSpPr>
          <p:nvPr>
            <p:ph type="subTitle" idx="1"/>
          </p:nvPr>
        </p:nvSpPr>
        <p:spPr>
          <a:xfrm>
            <a:off x="288000" y="5013176"/>
            <a:ext cx="10900800" cy="430887"/>
          </a:xfrm>
        </p:spPr>
        <p:txBody>
          <a:bodyPr/>
          <a:lstStyle/>
          <a:p>
            <a:r>
              <a:rPr lang="en-US" dirty="0"/>
              <a:t>SAP Cloud Platform Product Management &amp; Operations, Central PM Team  </a:t>
            </a:r>
          </a:p>
          <a:p>
            <a:pPr lvl="0">
              <a:defRPr/>
            </a:pPr>
            <a:r>
              <a:rPr lang="en-US" dirty="0"/>
              <a:t>July 5, 2019</a:t>
            </a:r>
          </a:p>
        </p:txBody>
      </p:sp>
      <p:sp>
        <p:nvSpPr>
          <p:cNvPr id="10" name="Text Placeholder 9"/>
          <p:cNvSpPr>
            <a:spLocks noGrp="1"/>
          </p:cNvSpPr>
          <p:nvPr>
            <p:ph type="body" sz="quarter" idx="14"/>
          </p:nvPr>
        </p:nvSpPr>
        <p:spPr>
          <a:xfrm>
            <a:off x="287999" y="3645024"/>
            <a:ext cx="11354725" cy="997196"/>
          </a:xfrm>
        </p:spPr>
        <p:txBody>
          <a:bodyPr/>
          <a:lstStyle/>
          <a:p>
            <a:r>
              <a:rPr lang="en-US" dirty="0"/>
              <a:t>SAP Cloud Platform Solution Diagrams &amp; Icons</a:t>
            </a:r>
            <a:br>
              <a:rPr lang="en-US" dirty="0"/>
            </a:br>
            <a:r>
              <a:rPr lang="en-US" dirty="0">
                <a:solidFill>
                  <a:schemeClr val="accent1"/>
                </a:solidFill>
              </a:rPr>
              <a:t>Guidelines v08</a:t>
            </a:r>
            <a:endParaRPr lang="en-US" i="1" dirty="0">
              <a:solidFill>
                <a:schemeClr val="accent5"/>
              </a:solidFill>
            </a:endParaRPr>
          </a:p>
        </p:txBody>
      </p:sp>
      <p:grpSp>
        <p:nvGrpSpPr>
          <p:cNvPr id="3" name="Group 2"/>
          <p:cNvGrpSpPr/>
          <p:nvPr/>
        </p:nvGrpSpPr>
        <p:grpSpPr>
          <a:xfrm>
            <a:off x="9171173" y="0"/>
            <a:ext cx="3024002" cy="3430006"/>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84986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A114A-CD8C-4DD7-BEA0-50397596AA5D}"/>
              </a:ext>
            </a:extLst>
          </p:cNvPr>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rgbClr val="0092D1"/>
                </a:solidFill>
              </a:rPr>
              <a:t>for Solution Diagrams</a:t>
            </a:r>
            <a:endParaRPr lang="en-US" dirty="0"/>
          </a:p>
        </p:txBody>
      </p:sp>
      <p:sp>
        <p:nvSpPr>
          <p:cNvPr id="3" name="Rectangle 24">
            <a:extLst>
              <a:ext uri="{FF2B5EF4-FFF2-40B4-BE49-F238E27FC236}">
                <a16:creationId xmlns:a16="http://schemas.microsoft.com/office/drawing/2014/main" id="{5EBCCC85-D560-4E17-BFEC-8F8901895156}"/>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Blockchain</a:t>
            </a:r>
            <a:endParaRPr lang="en-US" sz="1200" dirty="0">
              <a:solidFill>
                <a:schemeClr val="tx1">
                  <a:lumMod val="65000"/>
                  <a:lumOff val="35000"/>
                </a:schemeClr>
              </a:solidFill>
              <a:latin typeface="Arial" charset="0"/>
              <a:ea typeface="Arial" charset="0"/>
              <a:cs typeface="Arial" charset="0"/>
            </a:endParaRPr>
          </a:p>
        </p:txBody>
      </p:sp>
      <p:grpSp>
        <p:nvGrpSpPr>
          <p:cNvPr id="4" name="Group 3">
            <a:extLst>
              <a:ext uri="{FF2B5EF4-FFF2-40B4-BE49-F238E27FC236}">
                <a16:creationId xmlns:a16="http://schemas.microsoft.com/office/drawing/2014/main" id="{EE72898C-1C6C-4035-BD26-72444A08887E}"/>
              </a:ext>
            </a:extLst>
          </p:cNvPr>
          <p:cNvGrpSpPr/>
          <p:nvPr/>
        </p:nvGrpSpPr>
        <p:grpSpPr>
          <a:xfrm>
            <a:off x="572325" y="2281017"/>
            <a:ext cx="1073820" cy="954472"/>
            <a:chOff x="6188900" y="2281017"/>
            <a:chExt cx="1073820" cy="954472"/>
          </a:xfrm>
        </p:grpSpPr>
        <p:pic>
          <p:nvPicPr>
            <p:cNvPr id="5" name="Picture 4">
              <a:extLst>
                <a:ext uri="{FF2B5EF4-FFF2-40B4-BE49-F238E27FC236}">
                  <a16:creationId xmlns:a16="http://schemas.microsoft.com/office/drawing/2014/main" id="{755A4955-3C96-43EB-8DB9-926D0A15CE47}"/>
                </a:ext>
              </a:extLst>
            </p:cNvPr>
            <p:cNvPicPr>
              <a:picLocks noChangeAspect="1"/>
            </p:cNvPicPr>
            <p:nvPr/>
          </p:nvPicPr>
          <p:blipFill>
            <a:blip r:embed="rId3"/>
            <a:stretch>
              <a:fillRect/>
            </a:stretch>
          </p:blipFill>
          <p:spPr>
            <a:xfrm>
              <a:off x="6369956" y="2281017"/>
              <a:ext cx="711709" cy="711709"/>
            </a:xfrm>
            <a:prstGeom prst="rect">
              <a:avLst/>
            </a:prstGeom>
          </p:spPr>
        </p:pic>
        <p:sp>
          <p:nvSpPr>
            <p:cNvPr id="6" name="Rechteck 13">
              <a:extLst>
                <a:ext uri="{FF2B5EF4-FFF2-40B4-BE49-F238E27FC236}">
                  <a16:creationId xmlns:a16="http://schemas.microsoft.com/office/drawing/2014/main" id="{D4F3677C-0572-4D12-B4CD-0D482174E30E}"/>
                </a:ext>
              </a:extLst>
            </p:cNvPr>
            <p:cNvSpPr/>
            <p:nvPr/>
          </p:nvSpPr>
          <p:spPr>
            <a:xfrm>
              <a:off x="6188900" y="3066212"/>
              <a:ext cx="1073820" cy="169277"/>
            </a:xfrm>
            <a:prstGeom prst="rect">
              <a:avLst/>
            </a:prstGeom>
          </p:spPr>
          <p:txBody>
            <a:bodyPr wrap="square" lIns="0" tIns="0" rIns="0" bIns="0">
              <a:spAutoFit/>
            </a:bodyPr>
            <a:lstStyle/>
            <a:p>
              <a:pPr algn="ctr"/>
              <a:r>
                <a:rPr lang="en-US" sz="1100" b="1" dirty="0">
                  <a:solidFill>
                    <a:srgbClr val="427CAC"/>
                  </a:solidFill>
                </a:rPr>
                <a:t>MultiChain</a:t>
              </a:r>
            </a:p>
          </p:txBody>
        </p:sp>
      </p:grpSp>
      <p:pic>
        <p:nvPicPr>
          <p:cNvPr id="7" name="Picture 6">
            <a:extLst>
              <a:ext uri="{FF2B5EF4-FFF2-40B4-BE49-F238E27FC236}">
                <a16:creationId xmlns:a16="http://schemas.microsoft.com/office/drawing/2014/main" id="{F6AC7436-E2E8-436E-B472-F818522347B2}"/>
              </a:ext>
            </a:extLst>
          </p:cNvPr>
          <p:cNvPicPr>
            <a:picLocks noChangeAspect="1"/>
          </p:cNvPicPr>
          <p:nvPr/>
        </p:nvPicPr>
        <p:blipFill>
          <a:blip r:embed="rId4"/>
          <a:stretch>
            <a:fillRect/>
          </a:stretch>
        </p:blipFill>
        <p:spPr>
          <a:xfrm>
            <a:off x="2169505" y="2345670"/>
            <a:ext cx="610393" cy="612000"/>
          </a:xfrm>
          <a:prstGeom prst="rect">
            <a:avLst/>
          </a:prstGeom>
        </p:spPr>
      </p:pic>
      <p:sp>
        <p:nvSpPr>
          <p:cNvPr id="8" name="Rechteck 13">
            <a:extLst>
              <a:ext uri="{FF2B5EF4-FFF2-40B4-BE49-F238E27FC236}">
                <a16:creationId xmlns:a16="http://schemas.microsoft.com/office/drawing/2014/main" id="{82388ED6-62E2-4F31-838E-46374D19A386}"/>
              </a:ext>
            </a:extLst>
          </p:cNvPr>
          <p:cNvSpPr/>
          <p:nvPr/>
        </p:nvSpPr>
        <p:spPr>
          <a:xfrm>
            <a:off x="1937791" y="3066212"/>
            <a:ext cx="1073820" cy="338554"/>
          </a:xfrm>
          <a:prstGeom prst="rect">
            <a:avLst/>
          </a:prstGeom>
        </p:spPr>
        <p:txBody>
          <a:bodyPr wrap="square" lIns="0" tIns="0" rIns="0" bIns="0">
            <a:spAutoFit/>
          </a:bodyPr>
          <a:lstStyle/>
          <a:p>
            <a:pPr algn="ctr"/>
            <a:r>
              <a:rPr lang="en-US" sz="1100" b="1" dirty="0">
                <a:solidFill>
                  <a:srgbClr val="427CAC"/>
                </a:solidFill>
              </a:rPr>
              <a:t>Hyperledger</a:t>
            </a:r>
            <a:br>
              <a:rPr lang="en-US" sz="1100" b="1" dirty="0">
                <a:solidFill>
                  <a:srgbClr val="427CAC"/>
                </a:solidFill>
              </a:rPr>
            </a:br>
            <a:r>
              <a:rPr lang="en-US" sz="1100" b="1" dirty="0">
                <a:solidFill>
                  <a:srgbClr val="427CAC"/>
                </a:solidFill>
              </a:rPr>
              <a:t>Fabric</a:t>
            </a:r>
          </a:p>
        </p:txBody>
      </p:sp>
      <p:sp>
        <p:nvSpPr>
          <p:cNvPr id="9" name="Rechteck 13">
            <a:extLst>
              <a:ext uri="{FF2B5EF4-FFF2-40B4-BE49-F238E27FC236}">
                <a16:creationId xmlns:a16="http://schemas.microsoft.com/office/drawing/2014/main" id="{A82AFE14-419E-4850-997A-EBF935397989}"/>
              </a:ext>
            </a:extLst>
          </p:cNvPr>
          <p:cNvSpPr/>
          <p:nvPr/>
        </p:nvSpPr>
        <p:spPr>
          <a:xfrm>
            <a:off x="3493960" y="3066212"/>
            <a:ext cx="1606018" cy="338554"/>
          </a:xfrm>
          <a:prstGeom prst="rect">
            <a:avLst/>
          </a:prstGeom>
        </p:spPr>
        <p:txBody>
          <a:bodyPr wrap="square" lIns="0" tIns="0" rIns="0" bIns="0">
            <a:spAutoFit/>
          </a:bodyPr>
          <a:lstStyle/>
          <a:p>
            <a:pPr algn="ctr"/>
            <a:r>
              <a:rPr lang="en-US" sz="1100" b="1" dirty="0">
                <a:solidFill>
                  <a:srgbClr val="427CAC"/>
                </a:solidFill>
              </a:rPr>
              <a:t>Blockchain</a:t>
            </a:r>
            <a:br>
              <a:rPr lang="en-US" sz="1100" b="1" dirty="0">
                <a:solidFill>
                  <a:srgbClr val="427CAC"/>
                </a:solidFill>
              </a:rPr>
            </a:br>
            <a:r>
              <a:rPr lang="en-US" sz="1100" b="1" dirty="0">
                <a:solidFill>
                  <a:srgbClr val="427CAC"/>
                </a:solidFill>
              </a:rPr>
              <a:t>Application Enablement</a:t>
            </a:r>
          </a:p>
        </p:txBody>
      </p:sp>
      <p:pic>
        <p:nvPicPr>
          <p:cNvPr id="10" name="Picture 9">
            <a:extLst>
              <a:ext uri="{FF2B5EF4-FFF2-40B4-BE49-F238E27FC236}">
                <a16:creationId xmlns:a16="http://schemas.microsoft.com/office/drawing/2014/main" id="{F5EB6F5E-4672-4F71-A6C7-4567739A45DE}"/>
              </a:ext>
            </a:extLst>
          </p:cNvPr>
          <p:cNvPicPr>
            <a:picLocks noChangeAspect="1"/>
          </p:cNvPicPr>
          <p:nvPr/>
        </p:nvPicPr>
        <p:blipFill>
          <a:blip r:embed="rId5"/>
          <a:stretch>
            <a:fillRect/>
          </a:stretch>
        </p:blipFill>
        <p:spPr>
          <a:xfrm>
            <a:off x="3941114" y="2281017"/>
            <a:ext cx="711709" cy="711709"/>
          </a:xfrm>
          <a:prstGeom prst="rect">
            <a:avLst/>
          </a:prstGeom>
        </p:spPr>
      </p:pic>
      <p:grpSp>
        <p:nvGrpSpPr>
          <p:cNvPr id="11" name="Group 10">
            <a:extLst>
              <a:ext uri="{FF2B5EF4-FFF2-40B4-BE49-F238E27FC236}">
                <a16:creationId xmlns:a16="http://schemas.microsoft.com/office/drawing/2014/main" id="{BA3B3D56-5F06-4DDA-B7FC-FDA988525332}"/>
              </a:ext>
            </a:extLst>
          </p:cNvPr>
          <p:cNvGrpSpPr/>
          <p:nvPr/>
        </p:nvGrpSpPr>
        <p:grpSpPr>
          <a:xfrm>
            <a:off x="5582327" y="2347096"/>
            <a:ext cx="1073820" cy="901216"/>
            <a:chOff x="6188900" y="3857322"/>
            <a:chExt cx="1073820" cy="901216"/>
          </a:xfrm>
        </p:grpSpPr>
        <p:pic>
          <p:nvPicPr>
            <p:cNvPr id="12" name="Picture 11">
              <a:extLst>
                <a:ext uri="{FF2B5EF4-FFF2-40B4-BE49-F238E27FC236}">
                  <a16:creationId xmlns:a16="http://schemas.microsoft.com/office/drawing/2014/main" id="{C475BBD2-E409-4B74-B5EA-73C1434C9334}"/>
                </a:ext>
              </a:extLst>
            </p:cNvPr>
            <p:cNvPicPr>
              <a:picLocks noChangeAspect="1"/>
            </p:cNvPicPr>
            <p:nvPr/>
          </p:nvPicPr>
          <p:blipFill>
            <a:blip r:embed="rId6"/>
            <a:stretch>
              <a:fillRect/>
            </a:stretch>
          </p:blipFill>
          <p:spPr>
            <a:xfrm>
              <a:off x="6419810" y="3857322"/>
              <a:ext cx="612000" cy="612000"/>
            </a:xfrm>
            <a:prstGeom prst="rect">
              <a:avLst/>
            </a:prstGeom>
          </p:spPr>
        </p:pic>
        <p:sp>
          <p:nvSpPr>
            <p:cNvPr id="13" name="Rechteck 13">
              <a:extLst>
                <a:ext uri="{FF2B5EF4-FFF2-40B4-BE49-F238E27FC236}">
                  <a16:creationId xmlns:a16="http://schemas.microsoft.com/office/drawing/2014/main" id="{654B69EF-172A-4C81-90D5-076D55142015}"/>
                </a:ext>
              </a:extLst>
            </p:cNvPr>
            <p:cNvSpPr/>
            <p:nvPr/>
          </p:nvSpPr>
          <p:spPr>
            <a:xfrm>
              <a:off x="6188900" y="4589261"/>
              <a:ext cx="1073820" cy="169277"/>
            </a:xfrm>
            <a:prstGeom prst="rect">
              <a:avLst/>
            </a:prstGeom>
          </p:spPr>
          <p:txBody>
            <a:bodyPr wrap="square" lIns="0" tIns="0" rIns="0" bIns="0">
              <a:spAutoFit/>
            </a:bodyPr>
            <a:lstStyle/>
            <a:p>
              <a:pPr algn="ctr"/>
              <a:r>
                <a:rPr lang="en-US" sz="1100" b="1" dirty="0">
                  <a:solidFill>
                    <a:srgbClr val="427CAC"/>
                  </a:solidFill>
                </a:rPr>
                <a:t>Quorum</a:t>
              </a:r>
            </a:p>
          </p:txBody>
        </p:sp>
      </p:grpSp>
    </p:spTree>
    <p:extLst>
      <p:ext uri="{BB962C8B-B14F-4D97-AF65-F5344CB8AC3E}">
        <p14:creationId xmlns:p14="http://schemas.microsoft.com/office/powerpoint/2010/main" val="265725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3856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Management</a:t>
            </a:r>
            <a:endParaRPr lang="en-US" sz="1200" dirty="0">
              <a:solidFill>
                <a:schemeClr val="tx1">
                  <a:lumMod val="65000"/>
                  <a:lumOff val="35000"/>
                </a:schemeClr>
              </a:solidFill>
              <a:latin typeface="Arial" charset="0"/>
              <a:ea typeface="Arial" charset="0"/>
              <a:cs typeface="Arial" charset="0"/>
            </a:endParaRPr>
          </a:p>
        </p:txBody>
      </p:sp>
      <p:grpSp>
        <p:nvGrpSpPr>
          <p:cNvPr id="18" name="Gruppierung 17"/>
          <p:cNvGrpSpPr/>
          <p:nvPr/>
        </p:nvGrpSpPr>
        <p:grpSpPr>
          <a:xfrm>
            <a:off x="8780404" y="2277349"/>
            <a:ext cx="873038" cy="969913"/>
            <a:chOff x="9905069" y="2277349"/>
            <a:chExt cx="873038" cy="969913"/>
          </a:xfrm>
        </p:grpSpPr>
        <p:pic>
          <p:nvPicPr>
            <p:cNvPr id="53" name="Bild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588" y="2277349"/>
              <a:ext cx="720000" cy="720000"/>
            </a:xfrm>
            <a:prstGeom prst="ellipse">
              <a:avLst/>
            </a:prstGeom>
          </p:spPr>
        </p:pic>
        <p:sp>
          <p:nvSpPr>
            <p:cNvPr id="54" name="Rechteck 53"/>
            <p:cNvSpPr/>
            <p:nvPr/>
          </p:nvSpPr>
          <p:spPr>
            <a:xfrm>
              <a:off x="9905069" y="3077985"/>
              <a:ext cx="87303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Object Store</a:t>
              </a:r>
            </a:p>
          </p:txBody>
        </p:sp>
      </p:grpSp>
      <p:grpSp>
        <p:nvGrpSpPr>
          <p:cNvPr id="13" name="Gruppierung 12"/>
          <p:cNvGrpSpPr/>
          <p:nvPr/>
        </p:nvGrpSpPr>
        <p:grpSpPr>
          <a:xfrm>
            <a:off x="6383259" y="2277349"/>
            <a:ext cx="720000" cy="1144521"/>
            <a:chOff x="6095228" y="2277349"/>
            <a:chExt cx="720000" cy="1144521"/>
          </a:xfrm>
        </p:grpSpPr>
        <p:sp>
          <p:nvSpPr>
            <p:cNvPr id="44" name="Rechteck 43"/>
            <p:cNvSpPr/>
            <p:nvPr/>
          </p:nvSpPr>
          <p:spPr>
            <a:xfrm>
              <a:off x="6149856" y="3083316"/>
              <a:ext cx="61074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Big Data </a:t>
              </a:r>
            </a:p>
            <a:p>
              <a:pPr algn="ctr"/>
              <a:r>
                <a:rPr lang="en-US" sz="1100" b="1" dirty="0">
                  <a:solidFill>
                    <a:srgbClr val="427CAC"/>
                  </a:solidFill>
                  <a:latin typeface="Arial" charset="0"/>
                  <a:ea typeface="Arial" charset="0"/>
                  <a:cs typeface="Arial" charset="0"/>
                </a:rPr>
                <a:t>Services</a:t>
              </a:r>
            </a:p>
          </p:txBody>
        </p:sp>
        <p:pic>
          <p:nvPicPr>
            <p:cNvPr id="70" name="Bild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228" y="2277349"/>
              <a:ext cx="720000" cy="720000"/>
            </a:xfrm>
            <a:prstGeom prst="ellipse">
              <a:avLst/>
            </a:prstGeom>
          </p:spPr>
        </p:pic>
      </p:grpSp>
      <p:grpSp>
        <p:nvGrpSpPr>
          <p:cNvPr id="17" name="Gruppierung 16"/>
          <p:cNvGrpSpPr/>
          <p:nvPr/>
        </p:nvGrpSpPr>
        <p:grpSpPr>
          <a:xfrm>
            <a:off x="7677369" y="2291354"/>
            <a:ext cx="720000" cy="967221"/>
            <a:chOff x="8685464" y="2291354"/>
            <a:chExt cx="720000" cy="967221"/>
          </a:xfrm>
        </p:grpSpPr>
        <p:sp>
          <p:nvSpPr>
            <p:cNvPr id="59" name="Rechteck 58"/>
            <p:cNvSpPr/>
            <p:nvPr/>
          </p:nvSpPr>
          <p:spPr>
            <a:xfrm>
              <a:off x="8685464" y="3089298"/>
              <a:ext cx="720000"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MongoDB</a:t>
              </a:r>
            </a:p>
          </p:txBody>
        </p:sp>
        <p:pic>
          <p:nvPicPr>
            <p:cNvPr id="80" name="Bild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5464" y="2291354"/>
              <a:ext cx="720000" cy="720000"/>
            </a:xfrm>
            <a:prstGeom prst="ellipse">
              <a:avLst/>
            </a:prstGeom>
          </p:spPr>
        </p:pic>
      </p:grpSp>
      <p:grpSp>
        <p:nvGrpSpPr>
          <p:cNvPr id="5" name="Group 4">
            <a:extLst>
              <a:ext uri="{FF2B5EF4-FFF2-40B4-BE49-F238E27FC236}">
                <a16:creationId xmlns:a16="http://schemas.microsoft.com/office/drawing/2014/main" id="{28B1D52B-3B13-4EF3-99EE-4DDED1AF6866}"/>
              </a:ext>
            </a:extLst>
          </p:cNvPr>
          <p:cNvGrpSpPr/>
          <p:nvPr/>
        </p:nvGrpSpPr>
        <p:grpSpPr>
          <a:xfrm>
            <a:off x="7657079" y="3695636"/>
            <a:ext cx="815929" cy="855559"/>
            <a:chOff x="7657079" y="3810208"/>
            <a:chExt cx="815929" cy="855559"/>
          </a:xfrm>
        </p:grpSpPr>
        <p:sp>
          <p:nvSpPr>
            <p:cNvPr id="81" name="Rechteck 80"/>
            <p:cNvSpPr/>
            <p:nvPr/>
          </p:nvSpPr>
          <p:spPr>
            <a:xfrm>
              <a:off x="7657079" y="4496490"/>
              <a:ext cx="81592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PostgreSQL</a:t>
              </a:r>
            </a:p>
          </p:txBody>
        </p:sp>
        <p:pic>
          <p:nvPicPr>
            <p:cNvPr id="83" name="Bild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965" y="3810208"/>
              <a:ext cx="540000" cy="540000"/>
            </a:xfrm>
            <a:prstGeom prst="rect">
              <a:avLst/>
            </a:prstGeom>
          </p:spPr>
        </p:pic>
      </p:grpSp>
      <p:grpSp>
        <p:nvGrpSpPr>
          <p:cNvPr id="4" name="Group 3">
            <a:extLst>
              <a:ext uri="{FF2B5EF4-FFF2-40B4-BE49-F238E27FC236}">
                <a16:creationId xmlns:a16="http://schemas.microsoft.com/office/drawing/2014/main" id="{12D132D5-9B0C-4B4A-BD3A-6A9193E701F2}"/>
              </a:ext>
            </a:extLst>
          </p:cNvPr>
          <p:cNvGrpSpPr/>
          <p:nvPr/>
        </p:nvGrpSpPr>
        <p:grpSpPr>
          <a:xfrm>
            <a:off x="8946923" y="3743038"/>
            <a:ext cx="540000" cy="808157"/>
            <a:chOff x="8946923" y="3857610"/>
            <a:chExt cx="540000" cy="808157"/>
          </a:xfrm>
        </p:grpSpPr>
        <p:sp>
          <p:nvSpPr>
            <p:cNvPr id="82" name="Rechteck 81"/>
            <p:cNvSpPr/>
            <p:nvPr/>
          </p:nvSpPr>
          <p:spPr>
            <a:xfrm>
              <a:off x="9024563" y="4496490"/>
              <a:ext cx="38472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Redis</a:t>
              </a:r>
            </a:p>
          </p:txBody>
        </p:sp>
        <p:pic>
          <p:nvPicPr>
            <p:cNvPr id="84" name="Bild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6923" y="3857610"/>
              <a:ext cx="540000" cy="540000"/>
            </a:xfrm>
            <a:prstGeom prst="rect">
              <a:avLst/>
            </a:prstGeom>
          </p:spPr>
        </p:pic>
      </p:gr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14" name="Group 13"/>
          <p:cNvGrpSpPr/>
          <p:nvPr/>
        </p:nvGrpSpPr>
        <p:grpSpPr>
          <a:xfrm>
            <a:off x="10218123" y="2278972"/>
            <a:ext cx="985924" cy="1127894"/>
            <a:chOff x="5975760" y="3686827"/>
            <a:chExt cx="985924" cy="1127894"/>
          </a:xfrm>
        </p:grpSpPr>
        <p:sp>
          <p:nvSpPr>
            <p:cNvPr id="50" name="Rechteck 49"/>
            <p:cNvSpPr/>
            <p:nvPr/>
          </p:nvSpPr>
          <p:spPr>
            <a:xfrm>
              <a:off x="5975760" y="4476167"/>
              <a:ext cx="98592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ASE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49" name="Picture 48"/>
            <p:cNvPicPr>
              <a:picLocks noChangeAspect="1"/>
            </p:cNvPicPr>
            <p:nvPr/>
          </p:nvPicPr>
          <p:blipFill>
            <a:blip r:embed="rId9"/>
            <a:stretch>
              <a:fillRect/>
            </a:stretch>
          </p:blipFill>
          <p:spPr>
            <a:xfrm>
              <a:off x="6095228" y="3686827"/>
              <a:ext cx="720000" cy="720000"/>
            </a:xfrm>
            <a:prstGeom prst="rect">
              <a:avLst/>
            </a:prstGeom>
          </p:spPr>
        </p:pic>
      </p:grpSp>
      <p:grpSp>
        <p:nvGrpSpPr>
          <p:cNvPr id="6" name="Group 5">
            <a:extLst>
              <a:ext uri="{FF2B5EF4-FFF2-40B4-BE49-F238E27FC236}">
                <a16:creationId xmlns:a16="http://schemas.microsoft.com/office/drawing/2014/main" id="{81D07F1D-1E08-49FC-A20A-906D3B5BDB26}"/>
              </a:ext>
            </a:extLst>
          </p:cNvPr>
          <p:cNvGrpSpPr/>
          <p:nvPr/>
        </p:nvGrpSpPr>
        <p:grpSpPr>
          <a:xfrm>
            <a:off x="6306777" y="3592579"/>
            <a:ext cx="872964" cy="1127893"/>
            <a:chOff x="6306777" y="3707151"/>
            <a:chExt cx="872964" cy="1127893"/>
          </a:xfrm>
        </p:grpSpPr>
        <p:sp>
          <p:nvSpPr>
            <p:cNvPr id="56" name="Rechteck 55"/>
            <p:cNvSpPr/>
            <p:nvPr/>
          </p:nvSpPr>
          <p:spPr>
            <a:xfrm>
              <a:off x="6306777" y="4496490"/>
              <a:ext cx="87296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5" name="Picture 54"/>
            <p:cNvPicPr>
              <a:picLocks noChangeAspect="1"/>
            </p:cNvPicPr>
            <p:nvPr/>
          </p:nvPicPr>
          <p:blipFill>
            <a:blip r:embed="rId10"/>
            <a:stretch>
              <a:fillRect/>
            </a:stretch>
          </p:blipFill>
          <p:spPr>
            <a:xfrm>
              <a:off x="6383260" y="3707151"/>
              <a:ext cx="720000" cy="720000"/>
            </a:xfrm>
            <a:prstGeom prst="rect">
              <a:avLst/>
            </a:prstGeom>
          </p:spPr>
        </p:pic>
      </p:gr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Collaboration</a:t>
            </a:r>
            <a:endParaRPr lang="en-US" sz="1200" dirty="0">
              <a:solidFill>
                <a:schemeClr val="tx1">
                  <a:lumMod val="65000"/>
                  <a:lumOff val="35000"/>
                </a:schemeClr>
              </a:solidFill>
              <a:latin typeface="Arial" charset="0"/>
              <a:ea typeface="Arial" charset="0"/>
              <a:cs typeface="Arial" charset="0"/>
            </a:endParaRPr>
          </a:p>
        </p:txBody>
      </p:sp>
      <p:grpSp>
        <p:nvGrpSpPr>
          <p:cNvPr id="46" name="Gruppierung 2"/>
          <p:cNvGrpSpPr/>
          <p:nvPr/>
        </p:nvGrpSpPr>
        <p:grpSpPr>
          <a:xfrm>
            <a:off x="1820422" y="2291354"/>
            <a:ext cx="851195" cy="961239"/>
            <a:chOff x="429656" y="2291354"/>
            <a:chExt cx="851195" cy="961239"/>
          </a:xfrm>
        </p:grpSpPr>
        <p:sp>
          <p:nvSpPr>
            <p:cNvPr id="51" name="Rechteck 36"/>
            <p:cNvSpPr/>
            <p:nvPr/>
          </p:nvSpPr>
          <p:spPr>
            <a:xfrm>
              <a:off x="429656" y="3083316"/>
              <a:ext cx="85119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Gamification</a:t>
              </a:r>
            </a:p>
          </p:txBody>
        </p:sp>
        <p:pic>
          <p:nvPicPr>
            <p:cNvPr id="52" name="Bild 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1990" y="2291354"/>
              <a:ext cx="720000" cy="720000"/>
            </a:xfrm>
            <a:prstGeom prst="ellipse">
              <a:avLst/>
            </a:prstGeom>
          </p:spPr>
        </p:pic>
      </p:grpSp>
      <p:grpSp>
        <p:nvGrpSpPr>
          <p:cNvPr id="72" name="Group 71"/>
          <p:cNvGrpSpPr/>
          <p:nvPr/>
        </p:nvGrpSpPr>
        <p:grpSpPr>
          <a:xfrm>
            <a:off x="4713130" y="2354351"/>
            <a:ext cx="612348" cy="775547"/>
            <a:chOff x="1831737" y="3686827"/>
            <a:chExt cx="612348" cy="775547"/>
          </a:xfrm>
        </p:grpSpPr>
        <p:pic>
          <p:nvPicPr>
            <p:cNvPr id="73" name="Picture 72"/>
            <p:cNvPicPr>
              <a:picLocks noChangeAspect="1"/>
            </p:cNvPicPr>
            <p:nvPr/>
          </p:nvPicPr>
          <p:blipFill>
            <a:blip r:embed="rId12"/>
            <a:stretch>
              <a:fillRect/>
            </a:stretch>
          </p:blipFill>
          <p:spPr>
            <a:xfrm>
              <a:off x="1867910" y="3686827"/>
              <a:ext cx="540000" cy="540000"/>
            </a:xfrm>
            <a:prstGeom prst="rect">
              <a:avLst/>
            </a:prstGeom>
          </p:spPr>
        </p:pic>
        <p:sp>
          <p:nvSpPr>
            <p:cNvPr id="74" name="Rechteck 41"/>
            <p:cNvSpPr/>
            <p:nvPr/>
          </p:nvSpPr>
          <p:spPr>
            <a:xfrm>
              <a:off x="1831737" y="4293097"/>
              <a:ext cx="6123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Jam</a:t>
              </a:r>
            </a:p>
          </p:txBody>
        </p:sp>
      </p:grpSp>
      <p:grpSp>
        <p:nvGrpSpPr>
          <p:cNvPr id="2" name="Group 1">
            <a:extLst>
              <a:ext uri="{FF2B5EF4-FFF2-40B4-BE49-F238E27FC236}">
                <a16:creationId xmlns:a16="http://schemas.microsoft.com/office/drawing/2014/main" id="{76A00041-9FE6-43FB-971C-B1B097589C86}"/>
              </a:ext>
            </a:extLst>
          </p:cNvPr>
          <p:cNvGrpSpPr/>
          <p:nvPr/>
        </p:nvGrpSpPr>
        <p:grpSpPr>
          <a:xfrm>
            <a:off x="3163671" y="2295499"/>
            <a:ext cx="1057406" cy="1132353"/>
            <a:chOff x="4422243" y="2295499"/>
            <a:chExt cx="1057406" cy="1132353"/>
          </a:xfrm>
        </p:grpSpPr>
        <p:sp>
          <p:nvSpPr>
            <p:cNvPr id="61" name="Rechteck 40">
              <a:extLst>
                <a:ext uri="{FF2B5EF4-FFF2-40B4-BE49-F238E27FC236}">
                  <a16:creationId xmlns:a16="http://schemas.microsoft.com/office/drawing/2014/main" id="{4A79F0B5-A6D2-41AE-B744-BBA6F5F1351B}"/>
                </a:ext>
              </a:extLst>
            </p:cNvPr>
            <p:cNvSpPr/>
            <p:nvPr/>
          </p:nvSpPr>
          <p:spPr>
            <a:xfrm>
              <a:off x="4422243"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Intelligent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Product Design</a:t>
              </a:r>
            </a:p>
          </p:txBody>
        </p:sp>
        <p:pic>
          <p:nvPicPr>
            <p:cNvPr id="3" name="Picture 2">
              <a:extLst>
                <a:ext uri="{FF2B5EF4-FFF2-40B4-BE49-F238E27FC236}">
                  <a16:creationId xmlns:a16="http://schemas.microsoft.com/office/drawing/2014/main" id="{FE851CA3-8911-4AB8-B0A9-84F2C41DDF86}"/>
                </a:ext>
              </a:extLst>
            </p:cNvPr>
            <p:cNvPicPr>
              <a:picLocks noChangeAspect="1"/>
            </p:cNvPicPr>
            <p:nvPr/>
          </p:nvPicPr>
          <p:blipFill>
            <a:blip r:embed="rId13"/>
            <a:stretch>
              <a:fillRect/>
            </a:stretch>
          </p:blipFill>
          <p:spPr>
            <a:xfrm>
              <a:off x="4590916" y="2295499"/>
              <a:ext cx="711709" cy="711709"/>
            </a:xfrm>
            <a:prstGeom prst="rect">
              <a:avLst/>
            </a:prstGeom>
          </p:spPr>
        </p:pic>
      </p:grpSp>
      <p:grpSp>
        <p:nvGrpSpPr>
          <p:cNvPr id="48" name="Gruppierung 2">
            <a:extLst>
              <a:ext uri="{FF2B5EF4-FFF2-40B4-BE49-F238E27FC236}">
                <a16:creationId xmlns:a16="http://schemas.microsoft.com/office/drawing/2014/main" id="{2249FA2E-51DF-4E3D-809D-28BAA034F8E5}"/>
              </a:ext>
            </a:extLst>
          </p:cNvPr>
          <p:cNvGrpSpPr/>
          <p:nvPr/>
        </p:nvGrpSpPr>
        <p:grpSpPr>
          <a:xfrm>
            <a:off x="608368" y="2291354"/>
            <a:ext cx="720000" cy="1135860"/>
            <a:chOff x="504224" y="2285165"/>
            <a:chExt cx="720000" cy="1135860"/>
          </a:xfrm>
        </p:grpSpPr>
        <p:sp>
          <p:nvSpPr>
            <p:cNvPr id="62" name="Rechteck 49">
              <a:extLst>
                <a:ext uri="{FF2B5EF4-FFF2-40B4-BE49-F238E27FC236}">
                  <a16:creationId xmlns:a16="http://schemas.microsoft.com/office/drawing/2014/main" id="{F280A2A4-799D-4360-A677-81BA1662B55E}"/>
                </a:ext>
              </a:extLst>
            </p:cNvPr>
            <p:cNvSpPr/>
            <p:nvPr/>
          </p:nvSpPr>
          <p:spPr>
            <a:xfrm>
              <a:off x="524406" y="3082471"/>
              <a:ext cx="6524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Feedback</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63" name="Bild 53">
              <a:extLst>
                <a:ext uri="{FF2B5EF4-FFF2-40B4-BE49-F238E27FC236}">
                  <a16:creationId xmlns:a16="http://schemas.microsoft.com/office/drawing/2014/main" id="{1673AA7C-19A8-4E71-A7F0-C5C2C9CA36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224" y="2285165"/>
              <a:ext cx="720000" cy="720000"/>
            </a:xfrm>
            <a:prstGeom prst="ellipse">
              <a:avLst/>
            </a:prstGeom>
          </p:spPr>
        </p:pic>
      </p:grpSp>
      <p:grpSp>
        <p:nvGrpSpPr>
          <p:cNvPr id="10" name="Group 9">
            <a:extLst>
              <a:ext uri="{FF2B5EF4-FFF2-40B4-BE49-F238E27FC236}">
                <a16:creationId xmlns:a16="http://schemas.microsoft.com/office/drawing/2014/main" id="{95883857-2AEA-4370-945D-CB98A0986CBA}"/>
              </a:ext>
            </a:extLst>
          </p:cNvPr>
          <p:cNvGrpSpPr/>
          <p:nvPr/>
        </p:nvGrpSpPr>
        <p:grpSpPr>
          <a:xfrm>
            <a:off x="10113024" y="3592579"/>
            <a:ext cx="1169134" cy="1127893"/>
            <a:chOff x="10113024" y="3707151"/>
            <a:chExt cx="1169134" cy="1127893"/>
          </a:xfrm>
        </p:grpSpPr>
        <p:pic>
          <p:nvPicPr>
            <p:cNvPr id="8" name="Picture 7">
              <a:extLst>
                <a:ext uri="{FF2B5EF4-FFF2-40B4-BE49-F238E27FC236}">
                  <a16:creationId xmlns:a16="http://schemas.microsoft.com/office/drawing/2014/main" id="{8CD89069-AC00-495C-878E-E024EFAFDC66}"/>
                </a:ext>
              </a:extLst>
            </p:cNvPr>
            <p:cNvPicPr>
              <a:picLocks noChangeAspect="1"/>
            </p:cNvPicPr>
            <p:nvPr/>
          </p:nvPicPr>
          <p:blipFill>
            <a:blip r:embed="rId15"/>
            <a:stretch>
              <a:fillRect/>
            </a:stretch>
          </p:blipFill>
          <p:spPr>
            <a:xfrm>
              <a:off x="10337591" y="3707151"/>
              <a:ext cx="720000" cy="720000"/>
            </a:xfrm>
            <a:prstGeom prst="rect">
              <a:avLst/>
            </a:prstGeom>
          </p:spPr>
        </p:pic>
        <p:sp>
          <p:nvSpPr>
            <p:cNvPr id="42" name="Rechteck 55">
              <a:extLst>
                <a:ext uri="{FF2B5EF4-FFF2-40B4-BE49-F238E27FC236}">
                  <a16:creationId xmlns:a16="http://schemas.microsoft.com/office/drawing/2014/main" id="{F12DB83B-745C-4407-AA26-6530363E4286}"/>
                </a:ext>
              </a:extLst>
            </p:cNvPr>
            <p:cNvSpPr/>
            <p:nvPr/>
          </p:nvSpPr>
          <p:spPr>
            <a:xfrm>
              <a:off x="10113024" y="4496490"/>
              <a:ext cx="11691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spatial services</a:t>
              </a:r>
            </a:p>
          </p:txBody>
        </p:sp>
      </p:grpSp>
      <p:grpSp>
        <p:nvGrpSpPr>
          <p:cNvPr id="12" name="Group 11">
            <a:extLst>
              <a:ext uri="{FF2B5EF4-FFF2-40B4-BE49-F238E27FC236}">
                <a16:creationId xmlns:a16="http://schemas.microsoft.com/office/drawing/2014/main" id="{90F5FDE8-859F-453F-B63D-3E7085B9F780}"/>
              </a:ext>
            </a:extLst>
          </p:cNvPr>
          <p:cNvGrpSpPr/>
          <p:nvPr/>
        </p:nvGrpSpPr>
        <p:grpSpPr>
          <a:xfrm>
            <a:off x="6322189" y="4891182"/>
            <a:ext cx="835442" cy="1142544"/>
            <a:chOff x="6322189" y="4891182"/>
            <a:chExt cx="835442" cy="1142544"/>
          </a:xfrm>
        </p:grpSpPr>
        <p:sp>
          <p:nvSpPr>
            <p:cNvPr id="58" name="Rechteck 55">
              <a:extLst>
                <a:ext uri="{FF2B5EF4-FFF2-40B4-BE49-F238E27FC236}">
                  <a16:creationId xmlns:a16="http://schemas.microsoft.com/office/drawing/2014/main" id="{BF677410-7E79-4683-9DD8-6FF5DA657712}"/>
                </a:ext>
              </a:extLst>
            </p:cNvPr>
            <p:cNvSpPr/>
            <p:nvPr/>
          </p:nvSpPr>
          <p:spPr>
            <a:xfrm>
              <a:off x="6322189" y="5695172"/>
              <a:ext cx="835442" cy="338554"/>
            </a:xfrm>
            <a:prstGeom prst="rect">
              <a:avLst/>
            </a:prstGeom>
          </p:spPr>
          <p:txBody>
            <a:bodyPr wrap="square" lIns="0" tIns="0" rIns="0" bIns="0">
              <a:spAutoFit/>
            </a:bodyPr>
            <a:lstStyle/>
            <a:p>
              <a:pPr algn="ctr"/>
              <a:r>
                <a:rPr lang="en-US" sz="1100" b="1" dirty="0">
                  <a:solidFill>
                    <a:srgbClr val="427CAC"/>
                  </a:solidFill>
                </a:rPr>
                <a:t>SAP Data</a:t>
              </a:r>
              <a:br>
                <a:rPr lang="en-US" sz="1100" b="1" dirty="0">
                  <a:solidFill>
                    <a:srgbClr val="427CAC"/>
                  </a:solidFill>
                </a:rPr>
              </a:br>
              <a:r>
                <a:rPr lang="en-US" sz="1100" b="1" dirty="0">
                  <a:solidFill>
                    <a:srgbClr val="427CAC"/>
                  </a:solidFill>
                </a:rPr>
                <a:t>Intelligence</a:t>
              </a:r>
              <a:endParaRPr lang="en-US" sz="1100" b="1" dirty="0">
                <a:solidFill>
                  <a:srgbClr val="427CAC"/>
                </a:solidFill>
                <a:latin typeface="Arial" charset="0"/>
                <a:ea typeface="Arial" charset="0"/>
                <a:cs typeface="Arial" charset="0"/>
              </a:endParaRPr>
            </a:p>
          </p:txBody>
        </p:sp>
        <p:pic>
          <p:nvPicPr>
            <p:cNvPr id="9" name="Picture 8">
              <a:extLst>
                <a:ext uri="{FF2B5EF4-FFF2-40B4-BE49-F238E27FC236}">
                  <a16:creationId xmlns:a16="http://schemas.microsoft.com/office/drawing/2014/main" id="{748D2887-FA4A-49ED-B91A-560385249EFA}"/>
                </a:ext>
              </a:extLst>
            </p:cNvPr>
            <p:cNvPicPr>
              <a:picLocks noChangeAspect="1"/>
            </p:cNvPicPr>
            <p:nvPr/>
          </p:nvPicPr>
          <p:blipFill>
            <a:blip r:embed="rId16"/>
            <a:stretch>
              <a:fillRect/>
            </a:stretch>
          </p:blipFill>
          <p:spPr>
            <a:xfrm>
              <a:off x="6383259" y="4891182"/>
              <a:ext cx="720000" cy="720000"/>
            </a:xfrm>
            <a:prstGeom prst="rect">
              <a:avLst/>
            </a:prstGeom>
          </p:spPr>
        </p:pic>
      </p:grpSp>
    </p:spTree>
    <p:extLst>
      <p:ext uri="{BB962C8B-B14F-4D97-AF65-F5344CB8AC3E}">
        <p14:creationId xmlns:p14="http://schemas.microsoft.com/office/powerpoint/2010/main" val="1046780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Developer Experience</a:t>
            </a:r>
            <a:endParaRPr lang="en-US" sz="1200" dirty="0">
              <a:solidFill>
                <a:schemeClr val="tx1">
                  <a:lumMod val="65000"/>
                  <a:lumOff val="35000"/>
                </a:schemeClr>
              </a:solidFill>
              <a:latin typeface="Arial" charset="0"/>
              <a:ea typeface="Arial" charset="0"/>
              <a:cs typeface="Arial" charset="0"/>
            </a:endParaRPr>
          </a:p>
        </p:txBody>
      </p: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Privacy &amp; Security</a:t>
            </a:r>
            <a:endParaRPr lang="en-US" sz="1200" dirty="0">
              <a:solidFill>
                <a:schemeClr val="tx1">
                  <a:lumMod val="65000"/>
                  <a:lumOff val="35000"/>
                </a:schemeClr>
              </a:solidFill>
              <a:latin typeface="Arial" charset="0"/>
              <a:ea typeface="Arial" charset="0"/>
              <a:cs typeface="Arial" charset="0"/>
            </a:endParaRPr>
          </a:p>
        </p:txBody>
      </p:sp>
      <p:grpSp>
        <p:nvGrpSpPr>
          <p:cNvPr id="78" name="Gruppierung 9">
            <a:extLst>
              <a:ext uri="{FF2B5EF4-FFF2-40B4-BE49-F238E27FC236}">
                <a16:creationId xmlns:a16="http://schemas.microsoft.com/office/drawing/2014/main" id="{9AC02CFF-E3B7-4960-BD29-3FAFB18E62C5}"/>
              </a:ext>
            </a:extLst>
          </p:cNvPr>
          <p:cNvGrpSpPr/>
          <p:nvPr/>
        </p:nvGrpSpPr>
        <p:grpSpPr>
          <a:xfrm>
            <a:off x="4860601" y="2284644"/>
            <a:ext cx="720002" cy="967949"/>
            <a:chOff x="9968268" y="2284644"/>
            <a:chExt cx="720002" cy="967949"/>
          </a:xfrm>
        </p:grpSpPr>
        <p:sp>
          <p:nvSpPr>
            <p:cNvPr id="79" name="Rechteck 47">
              <a:extLst>
                <a:ext uri="{FF2B5EF4-FFF2-40B4-BE49-F238E27FC236}">
                  <a16:creationId xmlns:a16="http://schemas.microsoft.com/office/drawing/2014/main" id="{DC1AF48A-EB81-42D1-8AA3-D32F4DE2097C}"/>
                </a:ext>
              </a:extLst>
            </p:cNvPr>
            <p:cNvSpPr/>
            <p:nvPr/>
          </p:nvSpPr>
          <p:spPr>
            <a:xfrm>
              <a:off x="9968268" y="3083316"/>
              <a:ext cx="72000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Keystore</a:t>
              </a:r>
            </a:p>
          </p:txBody>
        </p:sp>
        <p:pic>
          <p:nvPicPr>
            <p:cNvPr id="86" name="Bild 66">
              <a:extLst>
                <a:ext uri="{FF2B5EF4-FFF2-40B4-BE49-F238E27FC236}">
                  <a16:creationId xmlns:a16="http://schemas.microsoft.com/office/drawing/2014/main" id="{BE71D6E4-E7F3-48D8-A14C-DB78B1F78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8269" y="2284644"/>
              <a:ext cx="720000" cy="720000"/>
            </a:xfrm>
            <a:prstGeom prst="ellipse">
              <a:avLst/>
            </a:prstGeom>
          </p:spPr>
        </p:pic>
      </p:grpSp>
      <p:grpSp>
        <p:nvGrpSpPr>
          <p:cNvPr id="87" name="Gruppierung 13">
            <a:extLst>
              <a:ext uri="{FF2B5EF4-FFF2-40B4-BE49-F238E27FC236}">
                <a16:creationId xmlns:a16="http://schemas.microsoft.com/office/drawing/2014/main" id="{D4CCEC5E-2861-491B-BA6F-31E9C1044889}"/>
              </a:ext>
            </a:extLst>
          </p:cNvPr>
          <p:cNvGrpSpPr/>
          <p:nvPr/>
        </p:nvGrpSpPr>
        <p:grpSpPr>
          <a:xfrm>
            <a:off x="3371437" y="2284644"/>
            <a:ext cx="1167192" cy="1125007"/>
            <a:chOff x="7162644" y="3689713"/>
            <a:chExt cx="1167192" cy="1125007"/>
          </a:xfrm>
        </p:grpSpPr>
        <p:sp>
          <p:nvSpPr>
            <p:cNvPr id="88" name="Rechteck 51">
              <a:extLst>
                <a:ext uri="{FF2B5EF4-FFF2-40B4-BE49-F238E27FC236}">
                  <a16:creationId xmlns:a16="http://schemas.microsoft.com/office/drawing/2014/main" id="{B61702B9-C083-407D-BDED-D924D7F572FB}"/>
                </a:ext>
              </a:extLst>
            </p:cNvPr>
            <p:cNvSpPr/>
            <p:nvPr/>
          </p:nvSpPr>
          <p:spPr>
            <a:xfrm>
              <a:off x="7162644" y="4476166"/>
              <a:ext cx="1167192" cy="338554"/>
            </a:xfrm>
            <a:prstGeom prst="rect">
              <a:avLst/>
            </a:prstGeom>
          </p:spPr>
          <p:txBody>
            <a:bodyPr wrap="square" lIns="0" tIns="0" rIns="0" bIns="0">
              <a:spAutoFit/>
            </a:bodyPr>
            <a:lstStyle/>
            <a:p>
              <a:pPr algn="ctr"/>
              <a:r>
                <a:rPr lang="en-US" sz="1100" b="1" dirty="0">
                  <a:solidFill>
                    <a:srgbClr val="427CAC"/>
                  </a:solidFill>
                </a:rPr>
                <a:t>Platform Identity</a:t>
              </a:r>
              <a:br>
                <a:rPr lang="en-US" sz="1100" b="1" dirty="0">
                  <a:solidFill>
                    <a:srgbClr val="427CAC"/>
                  </a:solidFill>
                </a:rPr>
              </a:br>
              <a:r>
                <a:rPr lang="en-US" sz="1100" b="1" dirty="0">
                  <a:solidFill>
                    <a:srgbClr val="427CAC"/>
                  </a:solidFill>
                </a:rPr>
                <a:t>Provider</a:t>
              </a:r>
              <a:endParaRPr lang="en-US" sz="1100" b="1" dirty="0">
                <a:solidFill>
                  <a:srgbClr val="427CAC"/>
                </a:solidFill>
                <a:latin typeface="Arial" charset="0"/>
                <a:ea typeface="Arial" charset="0"/>
                <a:cs typeface="Arial" charset="0"/>
              </a:endParaRPr>
            </a:p>
          </p:txBody>
        </p:sp>
        <p:pic>
          <p:nvPicPr>
            <p:cNvPr id="89" name="Bild 68">
              <a:extLst>
                <a:ext uri="{FF2B5EF4-FFF2-40B4-BE49-F238E27FC236}">
                  <a16:creationId xmlns:a16="http://schemas.microsoft.com/office/drawing/2014/main" id="{03BC2D64-62FE-4E06-ABC8-BB2DD4993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6240" y="3689713"/>
              <a:ext cx="720000" cy="720000"/>
            </a:xfrm>
            <a:prstGeom prst="ellipse">
              <a:avLst/>
            </a:prstGeom>
          </p:spPr>
        </p:pic>
      </p:grpSp>
      <p:grpSp>
        <p:nvGrpSpPr>
          <p:cNvPr id="90" name="Gruppierung 4">
            <a:extLst>
              <a:ext uri="{FF2B5EF4-FFF2-40B4-BE49-F238E27FC236}">
                <a16:creationId xmlns:a16="http://schemas.microsoft.com/office/drawing/2014/main" id="{F0AAD21B-A152-442B-9391-514134B14B16}"/>
              </a:ext>
            </a:extLst>
          </p:cNvPr>
          <p:cNvGrpSpPr/>
          <p:nvPr/>
        </p:nvGrpSpPr>
        <p:grpSpPr>
          <a:xfrm>
            <a:off x="484057" y="2284644"/>
            <a:ext cx="1437066" cy="1112690"/>
            <a:chOff x="5738137" y="2284644"/>
            <a:chExt cx="1437066" cy="1112690"/>
          </a:xfrm>
        </p:grpSpPr>
        <p:sp>
          <p:nvSpPr>
            <p:cNvPr id="91" name="Rechteck 42">
              <a:extLst>
                <a:ext uri="{FF2B5EF4-FFF2-40B4-BE49-F238E27FC236}">
                  <a16:creationId xmlns:a16="http://schemas.microsoft.com/office/drawing/2014/main" id="{1F2ED168-A6FA-4DAB-9A2D-C1566C167FA8}"/>
                </a:ext>
              </a:extLst>
            </p:cNvPr>
            <p:cNvSpPr/>
            <p:nvPr/>
          </p:nvSpPr>
          <p:spPr>
            <a:xfrm>
              <a:off x="5738137" y="3058780"/>
              <a:ext cx="143706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Authorization and Trust Management</a:t>
              </a:r>
            </a:p>
          </p:txBody>
        </p:sp>
        <p:pic>
          <p:nvPicPr>
            <p:cNvPr id="92" name="Bild 71">
              <a:extLst>
                <a:ext uri="{FF2B5EF4-FFF2-40B4-BE49-F238E27FC236}">
                  <a16:creationId xmlns:a16="http://schemas.microsoft.com/office/drawing/2014/main" id="{7DE8B8D5-57DF-40FD-BB5C-78FBB03A0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227" y="2284644"/>
              <a:ext cx="720000" cy="720000"/>
            </a:xfrm>
            <a:prstGeom prst="ellipse">
              <a:avLst/>
            </a:prstGeom>
          </p:spPr>
        </p:pic>
      </p:grpSp>
      <p:sp>
        <p:nvSpPr>
          <p:cNvPr id="94" name="Rechteck 48">
            <a:extLst>
              <a:ext uri="{FF2B5EF4-FFF2-40B4-BE49-F238E27FC236}">
                <a16:creationId xmlns:a16="http://schemas.microsoft.com/office/drawing/2014/main" id="{35C6F9E5-8380-4364-9A79-74BC98AA520D}"/>
              </a:ext>
            </a:extLst>
          </p:cNvPr>
          <p:cNvSpPr/>
          <p:nvPr/>
        </p:nvSpPr>
        <p:spPr>
          <a:xfrm>
            <a:off x="840218" y="4476166"/>
            <a:ext cx="720929" cy="338554"/>
          </a:xfrm>
          <a:prstGeom prst="rect">
            <a:avLst/>
          </a:prstGeom>
        </p:spPr>
        <p:txBody>
          <a:bodyPr wrap="square" lIns="0" tIns="0" rIns="0" bIns="0">
            <a:spAutoFit/>
          </a:bodyPr>
          <a:lstStyle/>
          <a:p>
            <a:pPr algn="ctr"/>
            <a:r>
              <a:rPr lang="en-US" sz="1100" b="1" dirty="0">
                <a:solidFill>
                  <a:srgbClr val="427CAC"/>
                </a:solidFill>
              </a:rPr>
              <a:t>OAuth 2.0</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95" name="Bild 72">
            <a:extLst>
              <a:ext uri="{FF2B5EF4-FFF2-40B4-BE49-F238E27FC236}">
                <a16:creationId xmlns:a16="http://schemas.microsoft.com/office/drawing/2014/main" id="{43E2A0E2-E9CC-40EC-88F8-8A1D558A3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684" y="3689713"/>
            <a:ext cx="720000" cy="720000"/>
          </a:xfrm>
          <a:prstGeom prst="ellipse">
            <a:avLst/>
          </a:prstGeom>
        </p:spPr>
      </p:pic>
      <p:grpSp>
        <p:nvGrpSpPr>
          <p:cNvPr id="96" name="Group 95">
            <a:extLst>
              <a:ext uri="{FF2B5EF4-FFF2-40B4-BE49-F238E27FC236}">
                <a16:creationId xmlns:a16="http://schemas.microsoft.com/office/drawing/2014/main" id="{05491C3B-0FF7-459A-9671-5F0DDBAC61F9}"/>
              </a:ext>
            </a:extLst>
          </p:cNvPr>
          <p:cNvGrpSpPr/>
          <p:nvPr/>
        </p:nvGrpSpPr>
        <p:grpSpPr>
          <a:xfrm>
            <a:off x="2243096" y="2284644"/>
            <a:ext cx="806368" cy="1125008"/>
            <a:chOff x="8632165" y="3689712"/>
            <a:chExt cx="806368" cy="1125008"/>
          </a:xfrm>
        </p:grpSpPr>
        <p:pic>
          <p:nvPicPr>
            <p:cNvPr id="97" name="Picture 96">
              <a:extLst>
                <a:ext uri="{FF2B5EF4-FFF2-40B4-BE49-F238E27FC236}">
                  <a16:creationId xmlns:a16="http://schemas.microsoft.com/office/drawing/2014/main" id="{2E9398BE-F101-4AB2-8793-76C02F7772FC}"/>
                </a:ext>
              </a:extLst>
            </p:cNvPr>
            <p:cNvPicPr>
              <a:picLocks noChangeAspect="1"/>
            </p:cNvPicPr>
            <p:nvPr/>
          </p:nvPicPr>
          <p:blipFill>
            <a:blip r:embed="rId8"/>
            <a:stretch>
              <a:fillRect/>
            </a:stretch>
          </p:blipFill>
          <p:spPr>
            <a:xfrm>
              <a:off x="8675349" y="3689712"/>
              <a:ext cx="720000" cy="720000"/>
            </a:xfrm>
            <a:prstGeom prst="rect">
              <a:avLst/>
            </a:prstGeom>
          </p:spPr>
        </p:pic>
        <p:sp>
          <p:nvSpPr>
            <p:cNvPr id="98" name="Rechteck 51">
              <a:extLst>
                <a:ext uri="{FF2B5EF4-FFF2-40B4-BE49-F238E27FC236}">
                  <a16:creationId xmlns:a16="http://schemas.microsoft.com/office/drawing/2014/main" id="{A34EE24B-E99D-4114-9DA7-4E5F6A388993}"/>
                </a:ext>
              </a:extLst>
            </p:cNvPr>
            <p:cNvSpPr/>
            <p:nvPr/>
          </p:nvSpPr>
          <p:spPr>
            <a:xfrm>
              <a:off x="8632165" y="4476166"/>
              <a:ext cx="806368" cy="338554"/>
            </a:xfrm>
            <a:prstGeom prst="rect">
              <a:avLst/>
            </a:prstGeom>
          </p:spPr>
          <p:txBody>
            <a:bodyPr wrap="square" lIns="0" tIns="0" rIns="0" bIns="0">
              <a:spAutoFit/>
            </a:bodyPr>
            <a:lstStyle/>
            <a:p>
              <a:pPr algn="ctr"/>
              <a:r>
                <a:rPr lang="en-US" sz="1100" b="1" dirty="0">
                  <a:solidFill>
                    <a:srgbClr val="427CAC"/>
                  </a:solidFill>
                </a:rPr>
                <a:t>Identity</a:t>
              </a:r>
              <a:br>
                <a:rPr lang="en-US" sz="1100" b="1" dirty="0">
                  <a:solidFill>
                    <a:srgbClr val="427CAC"/>
                  </a:solidFill>
                </a:rPr>
              </a:br>
              <a:r>
                <a:rPr lang="en-US" sz="1100" b="1" dirty="0">
                  <a:solidFill>
                    <a:srgbClr val="427CAC"/>
                  </a:solidFill>
                </a:rPr>
                <a:t>Directory</a:t>
              </a:r>
              <a:endParaRPr lang="en-US" sz="1100" b="1" dirty="0">
                <a:solidFill>
                  <a:srgbClr val="427CAC"/>
                </a:solidFill>
                <a:latin typeface="Arial" charset="0"/>
                <a:ea typeface="Arial" charset="0"/>
                <a:cs typeface="Arial" charset="0"/>
              </a:endParaRPr>
            </a:p>
          </p:txBody>
        </p:sp>
      </p:grpSp>
      <p:grpSp>
        <p:nvGrpSpPr>
          <p:cNvPr id="99" name="Gruppierung 7">
            <a:extLst>
              <a:ext uri="{FF2B5EF4-FFF2-40B4-BE49-F238E27FC236}">
                <a16:creationId xmlns:a16="http://schemas.microsoft.com/office/drawing/2014/main" id="{C8EAA034-C43A-42F1-ABC9-597913B71990}"/>
              </a:ext>
            </a:extLst>
          </p:cNvPr>
          <p:cNvGrpSpPr/>
          <p:nvPr/>
        </p:nvGrpSpPr>
        <p:grpSpPr>
          <a:xfrm>
            <a:off x="9337789" y="2289685"/>
            <a:ext cx="738984" cy="1138166"/>
            <a:chOff x="3086171" y="2291354"/>
            <a:chExt cx="738984" cy="1138166"/>
          </a:xfrm>
        </p:grpSpPr>
        <p:sp>
          <p:nvSpPr>
            <p:cNvPr id="100" name="Rechteck 41">
              <a:extLst>
                <a:ext uri="{FF2B5EF4-FFF2-40B4-BE49-F238E27FC236}">
                  <a16:creationId xmlns:a16="http://schemas.microsoft.com/office/drawing/2014/main" id="{622368CB-4DDC-434B-AADC-67E3819ACB84}"/>
                </a:ext>
              </a:extLst>
            </p:cNvPr>
            <p:cNvSpPr/>
            <p:nvPr/>
          </p:nvSpPr>
          <p:spPr>
            <a:xfrm>
              <a:off x="3086171" y="3090966"/>
              <a:ext cx="73898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Debugging</a:t>
              </a:r>
            </a:p>
          </p:txBody>
        </p:sp>
        <p:pic>
          <p:nvPicPr>
            <p:cNvPr id="101" name="Bild 57">
              <a:extLst>
                <a:ext uri="{FF2B5EF4-FFF2-40B4-BE49-F238E27FC236}">
                  <a16:creationId xmlns:a16="http://schemas.microsoft.com/office/drawing/2014/main" id="{045370CD-9EAE-4426-AC50-637D9B379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5662" y="2291354"/>
              <a:ext cx="720000" cy="720000"/>
            </a:xfrm>
            <a:prstGeom prst="ellipse">
              <a:avLst/>
            </a:prstGeom>
          </p:spPr>
        </p:pic>
      </p:grpSp>
      <p:grpSp>
        <p:nvGrpSpPr>
          <p:cNvPr id="102" name="Gruppierung 25">
            <a:extLst>
              <a:ext uri="{FF2B5EF4-FFF2-40B4-BE49-F238E27FC236}">
                <a16:creationId xmlns:a16="http://schemas.microsoft.com/office/drawing/2014/main" id="{84704014-5CDC-4185-9966-94910DCD4851}"/>
              </a:ext>
            </a:extLst>
          </p:cNvPr>
          <p:cNvGrpSpPr/>
          <p:nvPr/>
        </p:nvGrpSpPr>
        <p:grpSpPr>
          <a:xfrm>
            <a:off x="6215667" y="2375969"/>
            <a:ext cx="1155766" cy="1020891"/>
            <a:chOff x="306778" y="5156578"/>
            <a:chExt cx="1155766" cy="1020891"/>
          </a:xfrm>
        </p:grpSpPr>
        <p:sp>
          <p:nvSpPr>
            <p:cNvPr id="103" name="Rechteck 93">
              <a:extLst>
                <a:ext uri="{FF2B5EF4-FFF2-40B4-BE49-F238E27FC236}">
                  <a16:creationId xmlns:a16="http://schemas.microsoft.com/office/drawing/2014/main" id="{6E027942-03DC-4FF4-A8F2-9DBCF58F896D}"/>
                </a:ext>
              </a:extLst>
            </p:cNvPr>
            <p:cNvSpPr/>
            <p:nvPr/>
          </p:nvSpPr>
          <p:spPr>
            <a:xfrm>
              <a:off x="306778" y="5838915"/>
              <a:ext cx="11557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Corp. Git Link for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Web IDE</a:t>
              </a:r>
            </a:p>
          </p:txBody>
        </p:sp>
        <p:pic>
          <p:nvPicPr>
            <p:cNvPr id="104" name="Bild 97">
              <a:extLst>
                <a:ext uri="{FF2B5EF4-FFF2-40B4-BE49-F238E27FC236}">
                  <a16:creationId xmlns:a16="http://schemas.microsoft.com/office/drawing/2014/main" id="{283F2858-5C77-448B-B895-572487CAD5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661" y="5156578"/>
              <a:ext cx="540000" cy="540000"/>
            </a:xfrm>
            <a:prstGeom prst="rect">
              <a:avLst/>
            </a:prstGeom>
          </p:spPr>
        </p:pic>
      </p:grpSp>
      <p:grpSp>
        <p:nvGrpSpPr>
          <p:cNvPr id="105" name="Gruppierung 26">
            <a:extLst>
              <a:ext uri="{FF2B5EF4-FFF2-40B4-BE49-F238E27FC236}">
                <a16:creationId xmlns:a16="http://schemas.microsoft.com/office/drawing/2014/main" id="{52AF6ECA-0E8A-495B-9329-D9363668FC6F}"/>
              </a:ext>
            </a:extLst>
          </p:cNvPr>
          <p:cNvGrpSpPr/>
          <p:nvPr/>
        </p:nvGrpSpPr>
        <p:grpSpPr>
          <a:xfrm>
            <a:off x="7995537" y="2416857"/>
            <a:ext cx="718146" cy="810726"/>
            <a:chOff x="1779673" y="5237605"/>
            <a:chExt cx="718146" cy="810726"/>
          </a:xfrm>
        </p:grpSpPr>
        <p:sp>
          <p:nvSpPr>
            <p:cNvPr id="106" name="Rechteck 94">
              <a:extLst>
                <a:ext uri="{FF2B5EF4-FFF2-40B4-BE49-F238E27FC236}">
                  <a16:creationId xmlns:a16="http://schemas.microsoft.com/office/drawing/2014/main" id="{94A19842-E0E4-4774-BEF9-022DB50A0B89}"/>
                </a:ext>
              </a:extLst>
            </p:cNvPr>
            <p:cNvSpPr/>
            <p:nvPr/>
          </p:nvSpPr>
          <p:spPr>
            <a:xfrm>
              <a:off x="1779673" y="5879054"/>
              <a:ext cx="71814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Git service</a:t>
              </a:r>
            </a:p>
          </p:txBody>
        </p:sp>
        <p:pic>
          <p:nvPicPr>
            <p:cNvPr id="107" name="Bild 98">
              <a:extLst>
                <a:ext uri="{FF2B5EF4-FFF2-40B4-BE49-F238E27FC236}">
                  <a16:creationId xmlns:a16="http://schemas.microsoft.com/office/drawing/2014/main" id="{4A1BFBBB-A9C6-4D44-947F-35EE82C1A7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5807" y="5237605"/>
              <a:ext cx="540000" cy="540000"/>
            </a:xfrm>
            <a:prstGeom prst="ellipse">
              <a:avLst/>
            </a:prstGeom>
          </p:spPr>
        </p:pic>
      </p:grpSp>
      <p:grpSp>
        <p:nvGrpSpPr>
          <p:cNvPr id="108" name="Gruppierung 3">
            <a:extLst>
              <a:ext uri="{FF2B5EF4-FFF2-40B4-BE49-F238E27FC236}">
                <a16:creationId xmlns:a16="http://schemas.microsoft.com/office/drawing/2014/main" id="{510C7DAB-5798-4477-A67D-EBC7FE66CF26}"/>
              </a:ext>
            </a:extLst>
          </p:cNvPr>
          <p:cNvGrpSpPr/>
          <p:nvPr/>
        </p:nvGrpSpPr>
        <p:grpSpPr>
          <a:xfrm>
            <a:off x="10692861" y="2284644"/>
            <a:ext cx="720000" cy="1143207"/>
            <a:chOff x="4393211" y="3671514"/>
            <a:chExt cx="720000" cy="1143207"/>
          </a:xfrm>
        </p:grpSpPr>
        <p:sp>
          <p:nvSpPr>
            <p:cNvPr id="109" name="Rechteck 74">
              <a:extLst>
                <a:ext uri="{FF2B5EF4-FFF2-40B4-BE49-F238E27FC236}">
                  <a16:creationId xmlns:a16="http://schemas.microsoft.com/office/drawing/2014/main" id="{B4C53669-1F3F-482F-9700-F59A167BE340}"/>
                </a:ext>
              </a:extLst>
            </p:cNvPr>
            <p:cNvSpPr/>
            <p:nvPr/>
          </p:nvSpPr>
          <p:spPr>
            <a:xfrm>
              <a:off x="4408565" y="4476167"/>
              <a:ext cx="68929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RAD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by Mendix</a:t>
              </a:r>
            </a:p>
          </p:txBody>
        </p:sp>
        <p:pic>
          <p:nvPicPr>
            <p:cNvPr id="110" name="Bild 2">
              <a:extLst>
                <a:ext uri="{FF2B5EF4-FFF2-40B4-BE49-F238E27FC236}">
                  <a16:creationId xmlns:a16="http://schemas.microsoft.com/office/drawing/2014/main" id="{6A2E2674-D88E-4A8F-A3E8-B1A7FA74D67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93211" y="3671514"/>
              <a:ext cx="720000" cy="720000"/>
            </a:xfrm>
            <a:prstGeom prst="rect">
              <a:avLst/>
            </a:prstGeom>
          </p:spPr>
        </p:pic>
      </p:grpSp>
      <p:grpSp>
        <p:nvGrpSpPr>
          <p:cNvPr id="5" name="Group 4">
            <a:extLst>
              <a:ext uri="{FF2B5EF4-FFF2-40B4-BE49-F238E27FC236}">
                <a16:creationId xmlns:a16="http://schemas.microsoft.com/office/drawing/2014/main" id="{6B9DDE04-B454-47E7-B2C1-F3D4DC9C8C07}"/>
              </a:ext>
            </a:extLst>
          </p:cNvPr>
          <p:cNvGrpSpPr/>
          <p:nvPr/>
        </p:nvGrpSpPr>
        <p:grpSpPr>
          <a:xfrm>
            <a:off x="2004214" y="3692854"/>
            <a:ext cx="1285062" cy="1121866"/>
            <a:chOff x="2004214" y="3692854"/>
            <a:chExt cx="1285062" cy="1121866"/>
          </a:xfrm>
        </p:grpSpPr>
        <p:pic>
          <p:nvPicPr>
            <p:cNvPr id="4" name="Picture 3">
              <a:extLst>
                <a:ext uri="{FF2B5EF4-FFF2-40B4-BE49-F238E27FC236}">
                  <a16:creationId xmlns:a16="http://schemas.microsoft.com/office/drawing/2014/main" id="{F5580BB0-EE68-4ACC-B12F-331205309A77}"/>
                </a:ext>
              </a:extLst>
            </p:cNvPr>
            <p:cNvPicPr>
              <a:picLocks noChangeAspect="1"/>
            </p:cNvPicPr>
            <p:nvPr/>
          </p:nvPicPr>
          <p:blipFill>
            <a:blip r:embed="rId13"/>
            <a:stretch>
              <a:fillRect/>
            </a:stretch>
          </p:blipFill>
          <p:spPr>
            <a:xfrm>
              <a:off x="2286280" y="3692854"/>
              <a:ext cx="711709" cy="711709"/>
            </a:xfrm>
            <a:prstGeom prst="rect">
              <a:avLst/>
            </a:prstGeom>
          </p:spPr>
        </p:pic>
        <p:sp>
          <p:nvSpPr>
            <p:cNvPr id="117" name="Rechteck 48">
              <a:extLst>
                <a:ext uri="{FF2B5EF4-FFF2-40B4-BE49-F238E27FC236}">
                  <a16:creationId xmlns:a16="http://schemas.microsoft.com/office/drawing/2014/main" id="{561EC19E-8E10-468F-B324-47FF6A6A77C8}"/>
                </a:ext>
              </a:extLst>
            </p:cNvPr>
            <p:cNvSpPr/>
            <p:nvPr/>
          </p:nvSpPr>
          <p:spPr>
            <a:xfrm>
              <a:off x="2004214" y="4476166"/>
              <a:ext cx="12850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Live Link 365 for Authentication</a:t>
              </a:r>
            </a:p>
          </p:txBody>
        </p:sp>
      </p:grpSp>
      <p:grpSp>
        <p:nvGrpSpPr>
          <p:cNvPr id="6" name="Group 5">
            <a:extLst>
              <a:ext uri="{FF2B5EF4-FFF2-40B4-BE49-F238E27FC236}">
                <a16:creationId xmlns:a16="http://schemas.microsoft.com/office/drawing/2014/main" id="{8ABB3E75-823D-4A6E-A3DB-C73DEC1E7FFA}"/>
              </a:ext>
            </a:extLst>
          </p:cNvPr>
          <p:cNvGrpSpPr/>
          <p:nvPr/>
        </p:nvGrpSpPr>
        <p:grpSpPr>
          <a:xfrm>
            <a:off x="6342304" y="3674783"/>
            <a:ext cx="902491" cy="742927"/>
            <a:chOff x="6342304" y="3674783"/>
            <a:chExt cx="902491" cy="742927"/>
          </a:xfrm>
        </p:grpSpPr>
        <p:sp>
          <p:nvSpPr>
            <p:cNvPr id="112" name="Rechteck 96">
              <a:extLst>
                <a:ext uri="{FF2B5EF4-FFF2-40B4-BE49-F238E27FC236}">
                  <a16:creationId xmlns:a16="http://schemas.microsoft.com/office/drawing/2014/main" id="{9DF7AC14-3960-46D4-BC04-780DC150A179}"/>
                </a:ext>
              </a:extLst>
            </p:cNvPr>
            <p:cNvSpPr/>
            <p:nvPr/>
          </p:nvSpPr>
          <p:spPr>
            <a:xfrm>
              <a:off x="6342304" y="4248433"/>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pic>
          <p:nvPicPr>
            <p:cNvPr id="3" name="Picture 2">
              <a:extLst>
                <a:ext uri="{FF2B5EF4-FFF2-40B4-BE49-F238E27FC236}">
                  <a16:creationId xmlns:a16="http://schemas.microsoft.com/office/drawing/2014/main" id="{1E1C69A5-5D37-4D02-A998-51520BFB5484}"/>
                </a:ext>
              </a:extLst>
            </p:cNvPr>
            <p:cNvPicPr>
              <a:picLocks noChangeAspect="1"/>
            </p:cNvPicPr>
            <p:nvPr/>
          </p:nvPicPr>
          <p:blipFill>
            <a:blip r:embed="rId14"/>
            <a:stretch>
              <a:fillRect/>
            </a:stretch>
          </p:blipFill>
          <p:spPr>
            <a:xfrm>
              <a:off x="6523550" y="3674783"/>
              <a:ext cx="540000" cy="540000"/>
            </a:xfrm>
            <a:prstGeom prst="rect">
              <a:avLst/>
            </a:prstGeom>
          </p:spPr>
        </p:pic>
      </p:grpSp>
      <p:grpSp>
        <p:nvGrpSpPr>
          <p:cNvPr id="7" name="Group 6">
            <a:extLst>
              <a:ext uri="{FF2B5EF4-FFF2-40B4-BE49-F238E27FC236}">
                <a16:creationId xmlns:a16="http://schemas.microsoft.com/office/drawing/2014/main" id="{C81C6D6C-A826-4252-836A-572F4E6D8658}"/>
              </a:ext>
            </a:extLst>
          </p:cNvPr>
          <p:cNvGrpSpPr/>
          <p:nvPr/>
        </p:nvGrpSpPr>
        <p:grpSpPr>
          <a:xfrm>
            <a:off x="7921559" y="3674783"/>
            <a:ext cx="902491" cy="912204"/>
            <a:chOff x="7903364" y="3674783"/>
            <a:chExt cx="902491" cy="912204"/>
          </a:xfrm>
        </p:grpSpPr>
        <p:sp>
          <p:nvSpPr>
            <p:cNvPr id="115" name="Rechteck 96">
              <a:extLst>
                <a:ext uri="{FF2B5EF4-FFF2-40B4-BE49-F238E27FC236}">
                  <a16:creationId xmlns:a16="http://schemas.microsoft.com/office/drawing/2014/main" id="{49DEA906-DB92-49AA-BA2B-8FD06171F389}"/>
                </a:ext>
              </a:extLst>
            </p:cNvPr>
            <p:cNvSpPr/>
            <p:nvPr/>
          </p:nvSpPr>
          <p:spPr>
            <a:xfrm>
              <a:off x="7903364" y="4248433"/>
              <a:ext cx="90249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Full-Stack</a:t>
              </a:r>
            </a:p>
          </p:txBody>
        </p:sp>
        <p:pic>
          <p:nvPicPr>
            <p:cNvPr id="46" name="Picture 45">
              <a:extLst>
                <a:ext uri="{FF2B5EF4-FFF2-40B4-BE49-F238E27FC236}">
                  <a16:creationId xmlns:a16="http://schemas.microsoft.com/office/drawing/2014/main" id="{6AE60000-E095-4956-A585-853739023BD9}"/>
                </a:ext>
              </a:extLst>
            </p:cNvPr>
            <p:cNvPicPr>
              <a:picLocks noChangeAspect="1"/>
            </p:cNvPicPr>
            <p:nvPr/>
          </p:nvPicPr>
          <p:blipFill>
            <a:blip r:embed="rId14"/>
            <a:stretch>
              <a:fillRect/>
            </a:stretch>
          </p:blipFill>
          <p:spPr>
            <a:xfrm>
              <a:off x="8084609" y="3674783"/>
              <a:ext cx="540000" cy="540000"/>
            </a:xfrm>
            <a:prstGeom prst="rect">
              <a:avLst/>
            </a:prstGeom>
          </p:spPr>
        </p:pic>
      </p:grpSp>
      <p:grpSp>
        <p:nvGrpSpPr>
          <p:cNvPr id="44" name="Group 43">
            <a:extLst>
              <a:ext uri="{FF2B5EF4-FFF2-40B4-BE49-F238E27FC236}">
                <a16:creationId xmlns:a16="http://schemas.microsoft.com/office/drawing/2014/main" id="{E7F357A7-5642-49EC-9BD5-042E491F0653}"/>
              </a:ext>
            </a:extLst>
          </p:cNvPr>
          <p:cNvGrpSpPr/>
          <p:nvPr/>
        </p:nvGrpSpPr>
        <p:grpSpPr>
          <a:xfrm>
            <a:off x="3518551" y="3689713"/>
            <a:ext cx="872964" cy="1127893"/>
            <a:chOff x="6306777" y="5127187"/>
            <a:chExt cx="872964" cy="1127893"/>
          </a:xfrm>
        </p:grpSpPr>
        <p:pic>
          <p:nvPicPr>
            <p:cNvPr id="47" name="Picture 46">
              <a:extLst>
                <a:ext uri="{FF2B5EF4-FFF2-40B4-BE49-F238E27FC236}">
                  <a16:creationId xmlns:a16="http://schemas.microsoft.com/office/drawing/2014/main" id="{B7BDAE16-4524-4C42-B4C4-1A7448F73E0E}"/>
                </a:ext>
              </a:extLst>
            </p:cNvPr>
            <p:cNvPicPr>
              <a:picLocks noChangeAspect="1"/>
            </p:cNvPicPr>
            <p:nvPr/>
          </p:nvPicPr>
          <p:blipFill>
            <a:blip r:embed="rId15"/>
            <a:stretch>
              <a:fillRect/>
            </a:stretch>
          </p:blipFill>
          <p:spPr>
            <a:xfrm>
              <a:off x="6383259" y="5127187"/>
              <a:ext cx="720000" cy="720000"/>
            </a:xfrm>
            <a:prstGeom prst="rect">
              <a:avLst/>
            </a:prstGeom>
          </p:spPr>
        </p:pic>
        <p:sp>
          <p:nvSpPr>
            <p:cNvPr id="48" name="Rechteck 55">
              <a:extLst>
                <a:ext uri="{FF2B5EF4-FFF2-40B4-BE49-F238E27FC236}">
                  <a16:creationId xmlns:a16="http://schemas.microsoft.com/office/drawing/2014/main" id="{5450D206-E41E-4A37-B8FD-37A762B1E2F1}"/>
                </a:ext>
              </a:extLst>
            </p:cNvPr>
            <p:cNvSpPr/>
            <p:nvPr/>
          </p:nvSpPr>
          <p:spPr>
            <a:xfrm>
              <a:off x="6306777" y="5916526"/>
              <a:ext cx="87296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Credential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Store</a:t>
              </a:r>
            </a:p>
          </p:txBody>
        </p:sp>
      </p:grpSp>
      <p:grpSp>
        <p:nvGrpSpPr>
          <p:cNvPr id="9" name="Group 8">
            <a:extLst>
              <a:ext uri="{FF2B5EF4-FFF2-40B4-BE49-F238E27FC236}">
                <a16:creationId xmlns:a16="http://schemas.microsoft.com/office/drawing/2014/main" id="{F8555248-1464-4621-A40F-C4259DF1F25D}"/>
              </a:ext>
            </a:extLst>
          </p:cNvPr>
          <p:cNvGrpSpPr/>
          <p:nvPr/>
        </p:nvGrpSpPr>
        <p:grpSpPr>
          <a:xfrm>
            <a:off x="4691045" y="3689713"/>
            <a:ext cx="1046500" cy="1125007"/>
            <a:chOff x="4691045" y="3689713"/>
            <a:chExt cx="1046500" cy="1125007"/>
          </a:xfrm>
        </p:grpSpPr>
        <p:pic>
          <p:nvPicPr>
            <p:cNvPr id="8" name="Picture 7">
              <a:extLst>
                <a:ext uri="{FF2B5EF4-FFF2-40B4-BE49-F238E27FC236}">
                  <a16:creationId xmlns:a16="http://schemas.microsoft.com/office/drawing/2014/main" id="{E68337F5-FF30-40FB-9929-EE40DAAE513F}"/>
                </a:ext>
              </a:extLst>
            </p:cNvPr>
            <p:cNvPicPr>
              <a:picLocks noChangeAspect="1"/>
            </p:cNvPicPr>
            <p:nvPr/>
          </p:nvPicPr>
          <p:blipFill>
            <a:blip r:embed="rId16"/>
            <a:stretch>
              <a:fillRect/>
            </a:stretch>
          </p:blipFill>
          <p:spPr>
            <a:xfrm>
              <a:off x="4854295" y="3689713"/>
              <a:ext cx="720000" cy="720000"/>
            </a:xfrm>
            <a:prstGeom prst="rect">
              <a:avLst/>
            </a:prstGeom>
          </p:spPr>
        </p:pic>
        <p:sp>
          <p:nvSpPr>
            <p:cNvPr id="49" name="Rechteck 55">
              <a:extLst>
                <a:ext uri="{FF2B5EF4-FFF2-40B4-BE49-F238E27FC236}">
                  <a16:creationId xmlns:a16="http://schemas.microsoft.com/office/drawing/2014/main" id="{13C00657-DB1B-4BD9-861F-31D9C5542F9F}"/>
                </a:ext>
              </a:extLst>
            </p:cNvPr>
            <p:cNvSpPr/>
            <p:nvPr/>
          </p:nvSpPr>
          <p:spPr>
            <a:xfrm>
              <a:off x="4691045" y="4476166"/>
              <a:ext cx="104650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Retention Manager</a:t>
              </a:r>
            </a:p>
          </p:txBody>
        </p:sp>
      </p:grpSp>
      <p:grpSp>
        <p:nvGrpSpPr>
          <p:cNvPr id="13" name="Group 12">
            <a:extLst>
              <a:ext uri="{FF2B5EF4-FFF2-40B4-BE49-F238E27FC236}">
                <a16:creationId xmlns:a16="http://schemas.microsoft.com/office/drawing/2014/main" id="{D7A4063D-3DAD-4508-B4F0-E383529F0080}"/>
              </a:ext>
            </a:extLst>
          </p:cNvPr>
          <p:cNvGrpSpPr/>
          <p:nvPr/>
        </p:nvGrpSpPr>
        <p:grpSpPr>
          <a:xfrm>
            <a:off x="697198" y="5038624"/>
            <a:ext cx="1007902" cy="1114360"/>
            <a:chOff x="697198" y="5038624"/>
            <a:chExt cx="1007902" cy="1114360"/>
          </a:xfrm>
        </p:grpSpPr>
        <p:pic>
          <p:nvPicPr>
            <p:cNvPr id="12" name="Picture 11">
              <a:extLst>
                <a:ext uri="{FF2B5EF4-FFF2-40B4-BE49-F238E27FC236}">
                  <a16:creationId xmlns:a16="http://schemas.microsoft.com/office/drawing/2014/main" id="{69EFD736-22E0-45E9-B9D8-D67C6EBA22AA}"/>
                </a:ext>
              </a:extLst>
            </p:cNvPr>
            <p:cNvPicPr>
              <a:picLocks noChangeAspect="1"/>
            </p:cNvPicPr>
            <p:nvPr/>
          </p:nvPicPr>
          <p:blipFill>
            <a:blip r:embed="rId17"/>
            <a:stretch>
              <a:fillRect/>
            </a:stretch>
          </p:blipFill>
          <p:spPr>
            <a:xfrm>
              <a:off x="840684" y="5038624"/>
              <a:ext cx="720000" cy="720000"/>
            </a:xfrm>
            <a:prstGeom prst="rect">
              <a:avLst/>
            </a:prstGeom>
          </p:spPr>
        </p:pic>
        <p:sp>
          <p:nvSpPr>
            <p:cNvPr id="52" name="Rechteck 48">
              <a:extLst>
                <a:ext uri="{FF2B5EF4-FFF2-40B4-BE49-F238E27FC236}">
                  <a16:creationId xmlns:a16="http://schemas.microsoft.com/office/drawing/2014/main" id="{8AF54A47-731F-4840-A9C7-BD8A1D26B081}"/>
                </a:ext>
              </a:extLst>
            </p:cNvPr>
            <p:cNvSpPr/>
            <p:nvPr/>
          </p:nvSpPr>
          <p:spPr>
            <a:xfrm>
              <a:off x="697198" y="5814430"/>
              <a:ext cx="1007902" cy="338554"/>
            </a:xfrm>
            <a:prstGeom prst="rect">
              <a:avLst/>
            </a:prstGeom>
          </p:spPr>
          <p:txBody>
            <a:bodyPr wrap="square" lIns="0" tIns="0" rIns="0" bIns="0">
              <a:spAutoFit/>
            </a:bodyPr>
            <a:lstStyle/>
            <a:p>
              <a:pPr algn="ctr"/>
              <a:r>
                <a:rPr lang="en-US" sz="1100" b="1" dirty="0">
                  <a:solidFill>
                    <a:srgbClr val="427CAC"/>
                  </a:solidFill>
                </a:rPr>
                <a:t>Data Privacy</a:t>
              </a:r>
              <a:br>
                <a:rPr lang="en-US" sz="1100" b="1" dirty="0">
                  <a:solidFill>
                    <a:srgbClr val="427CAC"/>
                  </a:solidFill>
                </a:rPr>
              </a:br>
              <a:r>
                <a:rPr lang="en-US" sz="1100" b="1" dirty="0">
                  <a:solidFill>
                    <a:srgbClr val="427CAC"/>
                  </a:solidFill>
                </a:rPr>
                <a:t>Governance</a:t>
              </a:r>
              <a:endParaRPr lang="en-US" sz="1100" b="1" dirty="0">
                <a:solidFill>
                  <a:srgbClr val="427CAC"/>
                </a:solidFill>
                <a:latin typeface="Arial" charset="0"/>
                <a:ea typeface="Arial" charset="0"/>
                <a:cs typeface="Arial" charset="0"/>
              </a:endParaRPr>
            </a:p>
          </p:txBody>
        </p:sp>
      </p:grpSp>
      <p:cxnSp>
        <p:nvCxnSpPr>
          <p:cNvPr id="51" name="Gerade Verbindung 84">
            <a:extLst>
              <a:ext uri="{FF2B5EF4-FFF2-40B4-BE49-F238E27FC236}">
                <a16:creationId xmlns:a16="http://schemas.microsoft.com/office/drawing/2014/main" id="{9E460413-1EAD-41A2-9D10-8F4CAB2E611E}"/>
              </a:ext>
            </a:extLst>
          </p:cNvPr>
          <p:cNvCxnSpPr/>
          <p:nvPr/>
        </p:nvCxnSpPr>
        <p:spPr>
          <a:xfrm>
            <a:off x="5953571"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4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DevOps</a:t>
            </a:r>
            <a:endParaRPr lang="en-US" sz="1200" dirty="0">
              <a:solidFill>
                <a:schemeClr val="tx1">
                  <a:lumMod val="65000"/>
                  <a:lumOff val="35000"/>
                </a:schemeClr>
              </a:solidFill>
              <a:latin typeface="Arial" charset="0"/>
              <a:ea typeface="Arial" charset="0"/>
              <a:cs typeface="Arial" charset="0"/>
            </a:endParaRPr>
          </a:p>
        </p:txBody>
      </p:sp>
      <p:grpSp>
        <p:nvGrpSpPr>
          <p:cNvPr id="10" name="Gruppierung 9"/>
          <p:cNvGrpSpPr/>
          <p:nvPr/>
        </p:nvGrpSpPr>
        <p:grpSpPr>
          <a:xfrm>
            <a:off x="10589900" y="2291354"/>
            <a:ext cx="916918" cy="1131880"/>
            <a:chOff x="4294752" y="2291354"/>
            <a:chExt cx="916918" cy="1131880"/>
          </a:xfrm>
        </p:grpSpPr>
        <p:sp>
          <p:nvSpPr>
            <p:cNvPr id="60" name="Rechteck 59"/>
            <p:cNvSpPr/>
            <p:nvPr/>
          </p:nvSpPr>
          <p:spPr>
            <a:xfrm>
              <a:off x="4294752" y="3084680"/>
              <a:ext cx="916918"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Feature Flags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67" name="Bild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211" y="2291354"/>
              <a:ext cx="720000" cy="720000"/>
            </a:xfrm>
            <a:prstGeom prst="ellipse">
              <a:avLst/>
            </a:prstGeom>
          </p:spPr>
        </p:pic>
      </p:grpSp>
      <p:grpSp>
        <p:nvGrpSpPr>
          <p:cNvPr id="12" name="Group 11">
            <a:extLst>
              <a:ext uri="{FF2B5EF4-FFF2-40B4-BE49-F238E27FC236}">
                <a16:creationId xmlns:a16="http://schemas.microsoft.com/office/drawing/2014/main" id="{62F052E9-3CA0-4C0E-9889-155F9B54971A}"/>
              </a:ext>
            </a:extLst>
          </p:cNvPr>
          <p:cNvGrpSpPr/>
          <p:nvPr/>
        </p:nvGrpSpPr>
        <p:grpSpPr>
          <a:xfrm>
            <a:off x="1990131" y="3988951"/>
            <a:ext cx="1099320" cy="1307443"/>
            <a:chOff x="9193931" y="2291354"/>
            <a:chExt cx="1099320" cy="1307443"/>
          </a:xfrm>
        </p:grpSpPr>
        <p:sp>
          <p:nvSpPr>
            <p:cNvPr id="43" name="Rechteck 42"/>
            <p:cNvSpPr/>
            <p:nvPr/>
          </p:nvSpPr>
          <p:spPr>
            <a:xfrm>
              <a:off x="9193931" y="3090966"/>
              <a:ext cx="109932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Java Apps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68" name="Bild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2368" y="2291354"/>
              <a:ext cx="720000" cy="720000"/>
            </a:xfrm>
            <a:prstGeom prst="ellipse">
              <a:avLst/>
            </a:prstGeom>
          </p:spPr>
        </p:pic>
      </p:grpSp>
      <p:grpSp>
        <p:nvGrpSpPr>
          <p:cNvPr id="14" name="Gruppierung 13"/>
          <p:cNvGrpSpPr/>
          <p:nvPr/>
        </p:nvGrpSpPr>
        <p:grpSpPr>
          <a:xfrm>
            <a:off x="3406990" y="3988951"/>
            <a:ext cx="1099642" cy="975522"/>
            <a:chOff x="6798145" y="2291354"/>
            <a:chExt cx="1099642" cy="975522"/>
          </a:xfrm>
        </p:grpSpPr>
        <p:sp>
          <p:nvSpPr>
            <p:cNvPr id="45" name="Rechteck 44"/>
            <p:cNvSpPr/>
            <p:nvPr/>
          </p:nvSpPr>
          <p:spPr>
            <a:xfrm>
              <a:off x="6798145" y="3097599"/>
              <a:ext cx="109964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Job Scheduler</a:t>
              </a:r>
            </a:p>
          </p:txBody>
        </p:sp>
        <p:pic>
          <p:nvPicPr>
            <p:cNvPr id="69" name="Bild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7966" y="2291354"/>
              <a:ext cx="720000" cy="720000"/>
            </a:xfrm>
            <a:prstGeom prst="ellipse">
              <a:avLst/>
            </a:prstGeom>
          </p:spPr>
        </p:pic>
      </p:grpSp>
      <p:grpSp>
        <p:nvGrpSpPr>
          <p:cNvPr id="15" name="Gruppierung 14"/>
          <p:cNvGrpSpPr/>
          <p:nvPr/>
        </p:nvGrpSpPr>
        <p:grpSpPr>
          <a:xfrm>
            <a:off x="4845731" y="3930964"/>
            <a:ext cx="1089086" cy="1144799"/>
            <a:chOff x="8104845" y="2291354"/>
            <a:chExt cx="1089086" cy="1144799"/>
          </a:xfrm>
        </p:grpSpPr>
        <p:sp>
          <p:nvSpPr>
            <p:cNvPr id="46" name="Rechteck 45"/>
            <p:cNvSpPr/>
            <p:nvPr/>
          </p:nvSpPr>
          <p:spPr>
            <a:xfrm>
              <a:off x="8104845" y="3097599"/>
              <a:ext cx="108908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Monitoring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2" name="Bild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9388" y="2291354"/>
              <a:ext cx="720000" cy="720000"/>
            </a:xfrm>
            <a:prstGeom prst="ellipse">
              <a:avLst/>
            </a:prstGeom>
          </p:spPr>
        </p:pic>
      </p:grpSp>
      <p:grpSp>
        <p:nvGrpSpPr>
          <p:cNvPr id="5" name="Gruppierung 4"/>
          <p:cNvGrpSpPr/>
          <p:nvPr/>
        </p:nvGrpSpPr>
        <p:grpSpPr>
          <a:xfrm>
            <a:off x="3567284" y="2291354"/>
            <a:ext cx="767838" cy="1138168"/>
            <a:chOff x="476645" y="2291354"/>
            <a:chExt cx="767838" cy="1138168"/>
          </a:xfrm>
        </p:grpSpPr>
        <p:sp>
          <p:nvSpPr>
            <p:cNvPr id="49" name="Rechteck 48"/>
            <p:cNvSpPr/>
            <p:nvPr/>
          </p:nvSpPr>
          <p:spPr>
            <a:xfrm>
              <a:off x="476645" y="3090968"/>
              <a:ext cx="767838"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 Autoscaler</a:t>
              </a:r>
            </a:p>
          </p:txBody>
        </p:sp>
        <p:pic>
          <p:nvPicPr>
            <p:cNvPr id="73" name="Bild 7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7" name="Gruppierung 6"/>
          <p:cNvGrpSpPr/>
          <p:nvPr/>
        </p:nvGrpSpPr>
        <p:grpSpPr>
          <a:xfrm>
            <a:off x="5010447" y="2291354"/>
            <a:ext cx="767839" cy="1138167"/>
            <a:chOff x="1774199" y="2291354"/>
            <a:chExt cx="767839" cy="1138167"/>
          </a:xfrm>
        </p:grpSpPr>
        <p:sp>
          <p:nvSpPr>
            <p:cNvPr id="52" name="Rechteck 51"/>
            <p:cNvSpPr/>
            <p:nvPr/>
          </p:nvSpPr>
          <p:spPr>
            <a:xfrm>
              <a:off x="1774199" y="3090967"/>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Logging</a:t>
              </a:r>
            </a:p>
          </p:txBody>
        </p:sp>
        <p:pic>
          <p:nvPicPr>
            <p:cNvPr id="75" name="Bild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8113" y="2291354"/>
              <a:ext cx="720000" cy="720000"/>
            </a:xfrm>
            <a:prstGeom prst="ellipse">
              <a:avLst/>
            </a:prstGeom>
          </p:spPr>
        </p:pic>
      </p:grpSp>
      <p:grpSp>
        <p:nvGrpSpPr>
          <p:cNvPr id="24" name="Gruppierung 23"/>
          <p:cNvGrpSpPr/>
          <p:nvPr/>
        </p:nvGrpSpPr>
        <p:grpSpPr>
          <a:xfrm>
            <a:off x="7856204" y="3933056"/>
            <a:ext cx="720000" cy="1127894"/>
            <a:chOff x="1798112" y="3686827"/>
            <a:chExt cx="720000" cy="1127894"/>
          </a:xfrm>
        </p:grpSpPr>
        <p:sp>
          <p:nvSpPr>
            <p:cNvPr id="77" name="Rechteck 76"/>
            <p:cNvSpPr/>
            <p:nvPr/>
          </p:nvSpPr>
          <p:spPr>
            <a:xfrm>
              <a:off x="1837381" y="4476167"/>
              <a:ext cx="6414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Profiling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5" name="Bild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112" y="3686827"/>
              <a:ext cx="720000" cy="720000"/>
            </a:xfrm>
            <a:prstGeom prst="ellipse">
              <a:avLst/>
            </a:prstGeom>
          </p:spPr>
        </p:pic>
      </p:grpSp>
      <p:grpSp>
        <p:nvGrpSpPr>
          <p:cNvPr id="23" name="Gruppierung 22"/>
          <p:cNvGrpSpPr/>
          <p:nvPr/>
        </p:nvGrpSpPr>
        <p:grpSpPr>
          <a:xfrm>
            <a:off x="6247371" y="3933056"/>
            <a:ext cx="1149354" cy="1127894"/>
            <a:chOff x="285887" y="3686827"/>
            <a:chExt cx="1149354" cy="1127894"/>
          </a:xfrm>
        </p:grpSpPr>
        <p:sp>
          <p:nvSpPr>
            <p:cNvPr id="76" name="Rechteck 75"/>
            <p:cNvSpPr/>
            <p:nvPr/>
          </p:nvSpPr>
          <p:spPr>
            <a:xfrm>
              <a:off x="285887" y="4476167"/>
              <a:ext cx="114935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Performance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Statistics service</a:t>
              </a:r>
            </a:p>
          </p:txBody>
        </p:sp>
        <p:pic>
          <p:nvPicPr>
            <p:cNvPr id="93" name="Bild 9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0564" y="3686827"/>
              <a:ext cx="720000" cy="720000"/>
            </a:xfrm>
            <a:prstGeom prst="ellipse">
              <a:avLst/>
            </a:prstGeom>
          </p:spPr>
        </p:pic>
      </p:grpSp>
      <p:grpSp>
        <p:nvGrpSpPr>
          <p:cNvPr id="9" name="Gruppierung 8"/>
          <p:cNvGrpSpPr/>
          <p:nvPr/>
        </p:nvGrpSpPr>
        <p:grpSpPr>
          <a:xfrm>
            <a:off x="9203233" y="3933056"/>
            <a:ext cx="862416" cy="1297171"/>
            <a:chOff x="5604201" y="3686827"/>
            <a:chExt cx="862416" cy="1297171"/>
          </a:xfrm>
        </p:grpSpPr>
        <p:sp>
          <p:nvSpPr>
            <p:cNvPr id="51" name="Rechteck 74"/>
            <p:cNvSpPr/>
            <p:nvPr/>
          </p:nvSpPr>
          <p:spPr>
            <a:xfrm>
              <a:off x="5604201" y="4476167"/>
              <a:ext cx="86241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Solutions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6" name="Bild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5409" y="3686827"/>
              <a:ext cx="720000" cy="720000"/>
            </a:xfrm>
            <a:prstGeom prst="rect">
              <a:avLst/>
            </a:prstGeom>
          </p:spPr>
        </p:pic>
      </p:grpSp>
      <p:sp>
        <p:nvSpPr>
          <p:cNvPr id="53" name="Rectangle 52"/>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2"/>
              </a:rPr>
              <a:t>SAP Cloud Platform Help: Services</a:t>
            </a:r>
            <a:r>
              <a:rPr lang="en-US" sz="900" b="1" dirty="0"/>
              <a:t> </a:t>
            </a:r>
          </a:p>
        </p:txBody>
      </p:sp>
      <p:grpSp>
        <p:nvGrpSpPr>
          <p:cNvPr id="25" name="Group 24">
            <a:extLst>
              <a:ext uri="{FF2B5EF4-FFF2-40B4-BE49-F238E27FC236}">
                <a16:creationId xmlns:a16="http://schemas.microsoft.com/office/drawing/2014/main" id="{5F590254-9C2F-4770-A1C4-DAAF1C0308A6}"/>
              </a:ext>
            </a:extLst>
          </p:cNvPr>
          <p:cNvGrpSpPr/>
          <p:nvPr/>
        </p:nvGrpSpPr>
        <p:grpSpPr>
          <a:xfrm>
            <a:off x="7703510" y="2288646"/>
            <a:ext cx="1025388" cy="1128773"/>
            <a:chOff x="7753587" y="3932177"/>
            <a:chExt cx="1025388" cy="1128773"/>
          </a:xfrm>
        </p:grpSpPr>
        <p:sp>
          <p:nvSpPr>
            <p:cNvPr id="56" name="Rechteck 44">
              <a:extLst>
                <a:ext uri="{FF2B5EF4-FFF2-40B4-BE49-F238E27FC236}">
                  <a16:creationId xmlns:a16="http://schemas.microsoft.com/office/drawing/2014/main" id="{287B4F73-5B05-4AA8-AD75-BF4ADF7136C8}"/>
                </a:ext>
              </a:extLst>
            </p:cNvPr>
            <p:cNvSpPr/>
            <p:nvPr/>
          </p:nvSpPr>
          <p:spPr>
            <a:xfrm>
              <a:off x="7753587" y="4722396"/>
              <a:ext cx="102538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Custom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Domains</a:t>
              </a:r>
            </a:p>
          </p:txBody>
        </p:sp>
        <p:pic>
          <p:nvPicPr>
            <p:cNvPr id="17" name="Picture 16">
              <a:extLst>
                <a:ext uri="{FF2B5EF4-FFF2-40B4-BE49-F238E27FC236}">
                  <a16:creationId xmlns:a16="http://schemas.microsoft.com/office/drawing/2014/main" id="{A505635A-6B2E-41CC-B23D-4680F88833D6}"/>
                </a:ext>
              </a:extLst>
            </p:cNvPr>
            <p:cNvPicPr>
              <a:picLocks noChangeAspect="1"/>
            </p:cNvPicPr>
            <p:nvPr/>
          </p:nvPicPr>
          <p:blipFill>
            <a:blip r:embed="rId13"/>
            <a:stretch>
              <a:fillRect/>
            </a:stretch>
          </p:blipFill>
          <p:spPr>
            <a:xfrm>
              <a:off x="7906281" y="3932177"/>
              <a:ext cx="720000" cy="720000"/>
            </a:xfrm>
            <a:prstGeom prst="rect">
              <a:avLst/>
            </a:prstGeom>
          </p:spPr>
        </p:pic>
      </p:grpSp>
      <p:grpSp>
        <p:nvGrpSpPr>
          <p:cNvPr id="20" name="Group 19">
            <a:extLst>
              <a:ext uri="{FF2B5EF4-FFF2-40B4-BE49-F238E27FC236}">
                <a16:creationId xmlns:a16="http://schemas.microsoft.com/office/drawing/2014/main" id="{3D7AEA4D-2E16-49D4-9DB4-37D0B40A5877}"/>
              </a:ext>
            </a:extLst>
          </p:cNvPr>
          <p:cNvGrpSpPr/>
          <p:nvPr/>
        </p:nvGrpSpPr>
        <p:grpSpPr>
          <a:xfrm>
            <a:off x="391100" y="2347950"/>
            <a:ext cx="1328178" cy="1075284"/>
            <a:chOff x="391100" y="2347950"/>
            <a:chExt cx="1328178" cy="1075284"/>
          </a:xfrm>
        </p:grpSpPr>
        <p:pic>
          <p:nvPicPr>
            <p:cNvPr id="40" name="Picture 39">
              <a:extLst>
                <a:ext uri="{FF2B5EF4-FFF2-40B4-BE49-F238E27FC236}">
                  <a16:creationId xmlns:a16="http://schemas.microsoft.com/office/drawing/2014/main" id="{D95EB179-D97D-4A5D-842F-FBEF24D761E7}"/>
                </a:ext>
              </a:extLst>
            </p:cNvPr>
            <p:cNvPicPr>
              <a:picLocks noChangeAspect="1"/>
            </p:cNvPicPr>
            <p:nvPr/>
          </p:nvPicPr>
          <p:blipFill>
            <a:blip r:embed="rId14"/>
            <a:stretch>
              <a:fillRect/>
            </a:stretch>
          </p:blipFill>
          <p:spPr>
            <a:xfrm>
              <a:off x="749567" y="2347950"/>
              <a:ext cx="612000" cy="612000"/>
            </a:xfrm>
            <a:prstGeom prst="rect">
              <a:avLst/>
            </a:prstGeom>
          </p:spPr>
        </p:pic>
        <p:sp>
          <p:nvSpPr>
            <p:cNvPr id="41" name="Rechteck 45">
              <a:extLst>
                <a:ext uri="{FF2B5EF4-FFF2-40B4-BE49-F238E27FC236}">
                  <a16:creationId xmlns:a16="http://schemas.microsoft.com/office/drawing/2014/main" id="{CD599382-AB6C-41F5-A3CA-980EAF578568}"/>
                </a:ext>
              </a:extLst>
            </p:cNvPr>
            <p:cNvSpPr/>
            <p:nvPr/>
          </p:nvSpPr>
          <p:spPr>
            <a:xfrm>
              <a:off x="391100" y="3084680"/>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Agent Activation for Dynatrace</a:t>
              </a:r>
            </a:p>
          </p:txBody>
        </p:sp>
      </p:grpSp>
      <p:grpSp>
        <p:nvGrpSpPr>
          <p:cNvPr id="22" name="Group 21">
            <a:extLst>
              <a:ext uri="{FF2B5EF4-FFF2-40B4-BE49-F238E27FC236}">
                <a16:creationId xmlns:a16="http://schemas.microsoft.com/office/drawing/2014/main" id="{A206D692-E6F5-4E6E-9EA7-8AD5A4F81E29}"/>
              </a:ext>
            </a:extLst>
          </p:cNvPr>
          <p:cNvGrpSpPr/>
          <p:nvPr/>
        </p:nvGrpSpPr>
        <p:grpSpPr>
          <a:xfrm>
            <a:off x="8976399" y="2288646"/>
            <a:ext cx="1328178" cy="1134588"/>
            <a:chOff x="4617932" y="2288646"/>
            <a:chExt cx="1328178" cy="1134588"/>
          </a:xfrm>
        </p:grpSpPr>
        <p:sp>
          <p:nvSpPr>
            <p:cNvPr id="47" name="Rechteck 45">
              <a:extLst>
                <a:ext uri="{FF2B5EF4-FFF2-40B4-BE49-F238E27FC236}">
                  <a16:creationId xmlns:a16="http://schemas.microsoft.com/office/drawing/2014/main" id="{31BB397B-C60D-41A8-8C43-40213DFBB535}"/>
                </a:ext>
              </a:extLst>
            </p:cNvPr>
            <p:cNvSpPr/>
            <p:nvPr/>
          </p:nvSpPr>
          <p:spPr>
            <a:xfrm>
              <a:off x="4617932" y="3084680"/>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Enhanced Disaster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Recovery</a:t>
              </a:r>
            </a:p>
          </p:txBody>
        </p:sp>
        <p:pic>
          <p:nvPicPr>
            <p:cNvPr id="19" name="Picture 18">
              <a:extLst>
                <a:ext uri="{FF2B5EF4-FFF2-40B4-BE49-F238E27FC236}">
                  <a16:creationId xmlns:a16="http://schemas.microsoft.com/office/drawing/2014/main" id="{C00C7AF0-6395-4EF9-86DE-77984409CA75}"/>
                </a:ext>
              </a:extLst>
            </p:cNvPr>
            <p:cNvPicPr>
              <a:picLocks noChangeAspect="1"/>
            </p:cNvPicPr>
            <p:nvPr/>
          </p:nvPicPr>
          <p:blipFill>
            <a:blip r:embed="rId15"/>
            <a:stretch>
              <a:fillRect/>
            </a:stretch>
          </p:blipFill>
          <p:spPr>
            <a:xfrm>
              <a:off x="4926167" y="2288646"/>
              <a:ext cx="711709" cy="711709"/>
            </a:xfrm>
            <a:prstGeom prst="rect">
              <a:avLst/>
            </a:prstGeom>
          </p:spPr>
        </p:pic>
      </p:grpSp>
      <p:grpSp>
        <p:nvGrpSpPr>
          <p:cNvPr id="13" name="Group 12">
            <a:extLst>
              <a:ext uri="{FF2B5EF4-FFF2-40B4-BE49-F238E27FC236}">
                <a16:creationId xmlns:a16="http://schemas.microsoft.com/office/drawing/2014/main" id="{3F6D195F-D4B2-433E-A217-C20009385DDE}"/>
              </a:ext>
            </a:extLst>
          </p:cNvPr>
          <p:cNvGrpSpPr/>
          <p:nvPr/>
        </p:nvGrpSpPr>
        <p:grpSpPr>
          <a:xfrm>
            <a:off x="505164" y="3988951"/>
            <a:ext cx="1094850" cy="1127735"/>
            <a:chOff x="7684125" y="2295499"/>
            <a:chExt cx="1094850" cy="1127735"/>
          </a:xfrm>
        </p:grpSpPr>
        <p:pic>
          <p:nvPicPr>
            <p:cNvPr id="21" name="Picture 20">
              <a:extLst>
                <a:ext uri="{FF2B5EF4-FFF2-40B4-BE49-F238E27FC236}">
                  <a16:creationId xmlns:a16="http://schemas.microsoft.com/office/drawing/2014/main" id="{EF31BB49-C157-4FEB-BF66-D333A2FD9F0C}"/>
                </a:ext>
              </a:extLst>
            </p:cNvPr>
            <p:cNvPicPr>
              <a:picLocks noChangeAspect="1"/>
            </p:cNvPicPr>
            <p:nvPr/>
          </p:nvPicPr>
          <p:blipFill>
            <a:blip r:embed="rId16"/>
            <a:stretch>
              <a:fillRect/>
            </a:stretch>
          </p:blipFill>
          <p:spPr>
            <a:xfrm>
              <a:off x="7875694" y="2295499"/>
              <a:ext cx="711709" cy="711709"/>
            </a:xfrm>
            <a:prstGeom prst="rect">
              <a:avLst/>
            </a:prstGeom>
          </p:spPr>
        </p:pic>
        <p:sp>
          <p:nvSpPr>
            <p:cNvPr id="48" name="Rechteck 59">
              <a:extLst>
                <a:ext uri="{FF2B5EF4-FFF2-40B4-BE49-F238E27FC236}">
                  <a16:creationId xmlns:a16="http://schemas.microsoft.com/office/drawing/2014/main" id="{D1B8AFEC-E1A8-4502-810F-25A2A7E887D2}"/>
                </a:ext>
              </a:extLst>
            </p:cNvPr>
            <p:cNvSpPr/>
            <p:nvPr/>
          </p:nvSpPr>
          <p:spPr>
            <a:xfrm>
              <a:off x="7684125" y="3084680"/>
              <a:ext cx="109485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High Availability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Option</a:t>
              </a:r>
            </a:p>
          </p:txBody>
        </p:sp>
      </p:grpSp>
      <p:grpSp>
        <p:nvGrpSpPr>
          <p:cNvPr id="18" name="Group 17">
            <a:extLst>
              <a:ext uri="{FF2B5EF4-FFF2-40B4-BE49-F238E27FC236}">
                <a16:creationId xmlns:a16="http://schemas.microsoft.com/office/drawing/2014/main" id="{ADDBF3E9-41A8-4E8B-B2D6-A8B1228C09F9}"/>
              </a:ext>
            </a:extLst>
          </p:cNvPr>
          <p:cNvGrpSpPr/>
          <p:nvPr/>
        </p:nvGrpSpPr>
        <p:grpSpPr>
          <a:xfrm>
            <a:off x="10644402" y="3930964"/>
            <a:ext cx="862416" cy="1144799"/>
            <a:chOff x="6326161" y="3930964"/>
            <a:chExt cx="862416" cy="1144799"/>
          </a:xfrm>
        </p:grpSpPr>
        <p:pic>
          <p:nvPicPr>
            <p:cNvPr id="4" name="Picture 3">
              <a:extLst>
                <a:ext uri="{FF2B5EF4-FFF2-40B4-BE49-F238E27FC236}">
                  <a16:creationId xmlns:a16="http://schemas.microsoft.com/office/drawing/2014/main" id="{C422BB8A-01FF-42AD-BAB2-E62C3F444B29}"/>
                </a:ext>
              </a:extLst>
            </p:cNvPr>
            <p:cNvPicPr>
              <a:picLocks noChangeAspect="1"/>
            </p:cNvPicPr>
            <p:nvPr/>
          </p:nvPicPr>
          <p:blipFill>
            <a:blip r:embed="rId17"/>
            <a:stretch>
              <a:fillRect/>
            </a:stretch>
          </p:blipFill>
          <p:spPr>
            <a:xfrm>
              <a:off x="6401512" y="3930964"/>
              <a:ext cx="711709" cy="711709"/>
            </a:xfrm>
            <a:prstGeom prst="rect">
              <a:avLst/>
            </a:prstGeom>
          </p:spPr>
        </p:pic>
        <p:sp>
          <p:nvSpPr>
            <p:cNvPr id="50" name="Rechteck 74">
              <a:extLst>
                <a:ext uri="{FF2B5EF4-FFF2-40B4-BE49-F238E27FC236}">
                  <a16:creationId xmlns:a16="http://schemas.microsoft.com/office/drawing/2014/main" id="{46624175-9105-48F6-92A9-D05B1AA035F6}"/>
                </a:ext>
              </a:extLst>
            </p:cNvPr>
            <p:cNvSpPr/>
            <p:nvPr/>
          </p:nvSpPr>
          <p:spPr>
            <a:xfrm>
              <a:off x="6326161" y="4737209"/>
              <a:ext cx="86241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Transport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grpSp>
        <p:nvGrpSpPr>
          <p:cNvPr id="3" name="Group 2">
            <a:extLst>
              <a:ext uri="{FF2B5EF4-FFF2-40B4-BE49-F238E27FC236}">
                <a16:creationId xmlns:a16="http://schemas.microsoft.com/office/drawing/2014/main" id="{42950BB0-667D-4D5F-B40C-1310797A7683}"/>
              </a:ext>
            </a:extLst>
          </p:cNvPr>
          <p:cNvGrpSpPr/>
          <p:nvPr/>
        </p:nvGrpSpPr>
        <p:grpSpPr>
          <a:xfrm>
            <a:off x="1911910" y="2295499"/>
            <a:ext cx="1243658" cy="1130040"/>
            <a:chOff x="9120539" y="3932177"/>
            <a:chExt cx="1243658" cy="1130040"/>
          </a:xfrm>
        </p:grpSpPr>
        <p:pic>
          <p:nvPicPr>
            <p:cNvPr id="8" name="Picture 7">
              <a:extLst>
                <a:ext uri="{FF2B5EF4-FFF2-40B4-BE49-F238E27FC236}">
                  <a16:creationId xmlns:a16="http://schemas.microsoft.com/office/drawing/2014/main" id="{9C7D586C-A41B-426B-8C1B-C2BF4A3DA0BB}"/>
                </a:ext>
              </a:extLst>
            </p:cNvPr>
            <p:cNvPicPr>
              <a:picLocks noChangeAspect="1"/>
            </p:cNvPicPr>
            <p:nvPr/>
          </p:nvPicPr>
          <p:blipFill>
            <a:blip r:embed="rId18"/>
            <a:stretch>
              <a:fillRect/>
            </a:stretch>
          </p:blipFill>
          <p:spPr>
            <a:xfrm>
              <a:off x="9382368" y="3932177"/>
              <a:ext cx="720000" cy="720000"/>
            </a:xfrm>
            <a:prstGeom prst="rect">
              <a:avLst/>
            </a:prstGeom>
          </p:spPr>
        </p:pic>
        <p:sp>
          <p:nvSpPr>
            <p:cNvPr id="54" name="Rechteck 44">
              <a:extLst>
                <a:ext uri="{FF2B5EF4-FFF2-40B4-BE49-F238E27FC236}">
                  <a16:creationId xmlns:a16="http://schemas.microsoft.com/office/drawing/2014/main" id="{42DE8DE6-3E7D-45B4-A849-58A7389F708A}"/>
                </a:ext>
              </a:extLst>
            </p:cNvPr>
            <p:cNvSpPr/>
            <p:nvPr/>
          </p:nvSpPr>
          <p:spPr>
            <a:xfrm>
              <a:off x="9120539" y="4723663"/>
              <a:ext cx="124365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Alert Notification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grpSp>
      <p:grpSp>
        <p:nvGrpSpPr>
          <p:cNvPr id="28" name="Group 27">
            <a:extLst>
              <a:ext uri="{FF2B5EF4-FFF2-40B4-BE49-F238E27FC236}">
                <a16:creationId xmlns:a16="http://schemas.microsoft.com/office/drawing/2014/main" id="{461950BE-B1CA-46B1-AB0F-C43C8397637E}"/>
              </a:ext>
            </a:extLst>
          </p:cNvPr>
          <p:cNvGrpSpPr/>
          <p:nvPr/>
        </p:nvGrpSpPr>
        <p:grpSpPr>
          <a:xfrm>
            <a:off x="6159610" y="2299621"/>
            <a:ext cx="1328178" cy="954336"/>
            <a:chOff x="1804881" y="2299621"/>
            <a:chExt cx="1328178" cy="954336"/>
          </a:xfrm>
        </p:grpSpPr>
        <p:pic>
          <p:nvPicPr>
            <p:cNvPr id="27" name="Picture 26">
              <a:extLst>
                <a:ext uri="{FF2B5EF4-FFF2-40B4-BE49-F238E27FC236}">
                  <a16:creationId xmlns:a16="http://schemas.microsoft.com/office/drawing/2014/main" id="{745AEBBE-EE1C-4FE6-A4AB-96E77F9045BD}"/>
                </a:ext>
              </a:extLst>
            </p:cNvPr>
            <p:cNvPicPr>
              <a:picLocks noChangeAspect="1"/>
            </p:cNvPicPr>
            <p:nvPr/>
          </p:nvPicPr>
          <p:blipFill>
            <a:blip r:embed="rId19"/>
            <a:stretch>
              <a:fillRect/>
            </a:stretch>
          </p:blipFill>
          <p:spPr>
            <a:xfrm>
              <a:off x="2108970" y="2299621"/>
              <a:ext cx="720000" cy="720000"/>
            </a:xfrm>
            <a:prstGeom prst="rect">
              <a:avLst/>
            </a:prstGeom>
          </p:spPr>
        </p:pic>
        <p:sp>
          <p:nvSpPr>
            <p:cNvPr id="55" name="Rechteck 45">
              <a:extLst>
                <a:ext uri="{FF2B5EF4-FFF2-40B4-BE49-F238E27FC236}">
                  <a16:creationId xmlns:a16="http://schemas.microsoft.com/office/drawing/2014/main" id="{3422362B-8D98-4DEA-A197-57B303FCFFDB}"/>
                </a:ext>
              </a:extLst>
            </p:cNvPr>
            <p:cNvSpPr/>
            <p:nvPr/>
          </p:nvSpPr>
          <p:spPr>
            <a:xfrm>
              <a:off x="1804881" y="3084680"/>
              <a:ext cx="132817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Bandwidth</a:t>
              </a:r>
            </a:p>
          </p:txBody>
        </p:sp>
      </p:grpSp>
    </p:spTree>
    <p:extLst>
      <p:ext uri="{BB962C8B-B14F-4D97-AF65-F5344CB8AC3E}">
        <p14:creationId xmlns:p14="http://schemas.microsoft.com/office/powerpoint/2010/main" val="201327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094962"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Document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cs typeface="Arial" charset="0"/>
              </a:rPr>
              <a:t>Globalization</a:t>
            </a:r>
          </a:p>
        </p:txBody>
      </p:sp>
      <p:grpSp>
        <p:nvGrpSpPr>
          <p:cNvPr id="63" name="Group 62">
            <a:extLst>
              <a:ext uri="{FF2B5EF4-FFF2-40B4-BE49-F238E27FC236}">
                <a16:creationId xmlns:a16="http://schemas.microsoft.com/office/drawing/2014/main" id="{23F5F1DC-7767-4C5C-ADC9-BF2597C2E381}"/>
              </a:ext>
            </a:extLst>
          </p:cNvPr>
          <p:cNvGrpSpPr/>
          <p:nvPr/>
        </p:nvGrpSpPr>
        <p:grpSpPr>
          <a:xfrm>
            <a:off x="504001" y="2206427"/>
            <a:ext cx="1497205" cy="1125185"/>
            <a:chOff x="3389387" y="3862576"/>
            <a:chExt cx="1497205" cy="1125185"/>
          </a:xfrm>
        </p:grpSpPr>
        <p:sp>
          <p:nvSpPr>
            <p:cNvPr id="64" name="Rechteck 77">
              <a:extLst>
                <a:ext uri="{FF2B5EF4-FFF2-40B4-BE49-F238E27FC236}">
                  <a16:creationId xmlns:a16="http://schemas.microsoft.com/office/drawing/2014/main" id="{53E01E5B-64B1-4FEF-9095-81D68A554F92}"/>
                </a:ext>
              </a:extLst>
            </p:cNvPr>
            <p:cNvSpPr/>
            <p:nvPr/>
          </p:nvSpPr>
          <p:spPr>
            <a:xfrm>
              <a:off x="3389387" y="4649207"/>
              <a:ext cx="14972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tax service</a:t>
              </a:r>
            </a:p>
          </p:txBody>
        </p:sp>
        <p:pic>
          <p:nvPicPr>
            <p:cNvPr id="65" name="Picture 64">
              <a:extLst>
                <a:ext uri="{FF2B5EF4-FFF2-40B4-BE49-F238E27FC236}">
                  <a16:creationId xmlns:a16="http://schemas.microsoft.com/office/drawing/2014/main" id="{438BA4D5-1AA6-4DAF-A3ED-43E21D7A1014}"/>
                </a:ext>
              </a:extLst>
            </p:cNvPr>
            <p:cNvPicPr>
              <a:picLocks noChangeAspect="1"/>
            </p:cNvPicPr>
            <p:nvPr/>
          </p:nvPicPr>
          <p:blipFill>
            <a:blip r:embed="rId4"/>
            <a:stretch>
              <a:fillRect/>
            </a:stretch>
          </p:blipFill>
          <p:spPr>
            <a:xfrm>
              <a:off x="3756823" y="3862576"/>
              <a:ext cx="720000" cy="720000"/>
            </a:xfrm>
            <a:prstGeom prst="rect">
              <a:avLst/>
            </a:prstGeom>
          </p:spPr>
        </p:pic>
      </p:grpSp>
      <p:grpSp>
        <p:nvGrpSpPr>
          <p:cNvPr id="75" name="Gruppierung 29">
            <a:extLst>
              <a:ext uri="{FF2B5EF4-FFF2-40B4-BE49-F238E27FC236}">
                <a16:creationId xmlns:a16="http://schemas.microsoft.com/office/drawing/2014/main" id="{21F15C10-93DC-45DA-9F47-56EB6FF04659}"/>
              </a:ext>
            </a:extLst>
          </p:cNvPr>
          <p:cNvGrpSpPr/>
          <p:nvPr/>
        </p:nvGrpSpPr>
        <p:grpSpPr>
          <a:xfrm>
            <a:off x="6241603" y="2301861"/>
            <a:ext cx="1059585" cy="1029751"/>
            <a:chOff x="297507" y="3686827"/>
            <a:chExt cx="1059585" cy="1029751"/>
          </a:xfrm>
        </p:grpSpPr>
        <p:sp>
          <p:nvSpPr>
            <p:cNvPr id="76" name="Rechteck 30">
              <a:extLst>
                <a:ext uri="{FF2B5EF4-FFF2-40B4-BE49-F238E27FC236}">
                  <a16:creationId xmlns:a16="http://schemas.microsoft.com/office/drawing/2014/main" id="{806E689F-1531-430A-982F-9674AC77D8D3}"/>
                </a:ext>
              </a:extLst>
            </p:cNvPr>
            <p:cNvSpPr/>
            <p:nvPr/>
          </p:nvSpPr>
          <p:spPr>
            <a:xfrm>
              <a:off x="297507" y="4378024"/>
              <a:ext cx="10595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Center</a:t>
              </a:r>
            </a:p>
          </p:txBody>
        </p:sp>
        <p:pic>
          <p:nvPicPr>
            <p:cNvPr id="77" name="Bild 31">
              <a:extLst>
                <a:ext uri="{FF2B5EF4-FFF2-40B4-BE49-F238E27FC236}">
                  <a16:creationId xmlns:a16="http://schemas.microsoft.com/office/drawing/2014/main" id="{12AA30D7-C360-498A-995A-23810FE88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286" y="3686827"/>
              <a:ext cx="540000" cy="540000"/>
            </a:xfrm>
            <a:prstGeom prst="rect">
              <a:avLst/>
            </a:prstGeom>
          </p:spPr>
        </p:pic>
      </p:grpSp>
      <p:grpSp>
        <p:nvGrpSpPr>
          <p:cNvPr id="78" name="Gruppierung 15">
            <a:extLst>
              <a:ext uri="{FF2B5EF4-FFF2-40B4-BE49-F238E27FC236}">
                <a16:creationId xmlns:a16="http://schemas.microsoft.com/office/drawing/2014/main" id="{EE237745-A6F7-4D35-AB24-8C94B5BBCAE8}"/>
              </a:ext>
            </a:extLst>
          </p:cNvPr>
          <p:cNvGrpSpPr/>
          <p:nvPr/>
        </p:nvGrpSpPr>
        <p:grpSpPr>
          <a:xfrm>
            <a:off x="7600891" y="2206427"/>
            <a:ext cx="872960" cy="1125185"/>
            <a:chOff x="7312860" y="2291354"/>
            <a:chExt cx="872960" cy="1125185"/>
          </a:xfrm>
        </p:grpSpPr>
        <p:sp>
          <p:nvSpPr>
            <p:cNvPr id="79" name="Rechteck 46">
              <a:extLst>
                <a:ext uri="{FF2B5EF4-FFF2-40B4-BE49-F238E27FC236}">
                  <a16:creationId xmlns:a16="http://schemas.microsoft.com/office/drawing/2014/main" id="{DD3E7ADA-FF6F-4B83-AE6A-F26BE9E2901A}"/>
                </a:ext>
              </a:extLst>
            </p:cNvPr>
            <p:cNvSpPr/>
            <p:nvPr/>
          </p:nvSpPr>
          <p:spPr>
            <a:xfrm>
              <a:off x="7312860" y="3077985"/>
              <a:ext cx="87296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6" name="Bild 70">
              <a:extLst>
                <a:ext uri="{FF2B5EF4-FFF2-40B4-BE49-F238E27FC236}">
                  <a16:creationId xmlns:a16="http://schemas.microsoft.com/office/drawing/2014/main" id="{6BBB265C-AEA2-45F4-AFEB-7790A1DE7F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9340" y="2291354"/>
              <a:ext cx="720000" cy="720000"/>
            </a:xfrm>
            <a:prstGeom prst="ellipse">
              <a:avLst/>
            </a:prstGeom>
          </p:spPr>
        </p:pic>
      </p:grpSp>
      <p:grpSp>
        <p:nvGrpSpPr>
          <p:cNvPr id="90" name="Gruppierung 24">
            <a:extLst>
              <a:ext uri="{FF2B5EF4-FFF2-40B4-BE49-F238E27FC236}">
                <a16:creationId xmlns:a16="http://schemas.microsoft.com/office/drawing/2014/main" id="{8DAC31C7-7237-4061-9554-4DC4DB5DC8D2}"/>
              </a:ext>
            </a:extLst>
          </p:cNvPr>
          <p:cNvGrpSpPr/>
          <p:nvPr/>
        </p:nvGrpSpPr>
        <p:grpSpPr>
          <a:xfrm>
            <a:off x="2301006" y="2203718"/>
            <a:ext cx="1111630" cy="1127894"/>
            <a:chOff x="2897726" y="3686827"/>
            <a:chExt cx="1111630" cy="1127894"/>
          </a:xfrm>
        </p:grpSpPr>
        <p:sp>
          <p:nvSpPr>
            <p:cNvPr id="91" name="Rechteck 77">
              <a:extLst>
                <a:ext uri="{FF2B5EF4-FFF2-40B4-BE49-F238E27FC236}">
                  <a16:creationId xmlns:a16="http://schemas.microsoft.com/office/drawing/2014/main" id="{03B9E9AB-F96F-4656-8C54-32E52BF72AFF}"/>
                </a:ext>
              </a:extLst>
            </p:cNvPr>
            <p:cNvSpPr/>
            <p:nvPr/>
          </p:nvSpPr>
          <p:spPr>
            <a:xfrm>
              <a:off x="2897726" y="4476167"/>
              <a:ext cx="111163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Translation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Hub</a:t>
              </a:r>
            </a:p>
          </p:txBody>
        </p:sp>
        <p:pic>
          <p:nvPicPr>
            <p:cNvPr id="92" name="Bild 85">
              <a:extLst>
                <a:ext uri="{FF2B5EF4-FFF2-40B4-BE49-F238E27FC236}">
                  <a16:creationId xmlns:a16="http://schemas.microsoft.com/office/drawing/2014/main" id="{2C84085B-7577-4586-9B13-0608D01662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5662" y="3686827"/>
              <a:ext cx="720000" cy="720000"/>
            </a:xfrm>
            <a:prstGeom prst="ellipse">
              <a:avLst/>
            </a:prstGeom>
          </p:spPr>
        </p:pic>
      </p:grpSp>
      <p:grpSp>
        <p:nvGrpSpPr>
          <p:cNvPr id="4" name="Group 3">
            <a:extLst>
              <a:ext uri="{FF2B5EF4-FFF2-40B4-BE49-F238E27FC236}">
                <a16:creationId xmlns:a16="http://schemas.microsoft.com/office/drawing/2014/main" id="{3C1A19AE-F242-4BFB-BAF6-2F67952FE555}"/>
              </a:ext>
            </a:extLst>
          </p:cNvPr>
          <p:cNvGrpSpPr/>
          <p:nvPr/>
        </p:nvGrpSpPr>
        <p:grpSpPr>
          <a:xfrm>
            <a:off x="3795678" y="2212009"/>
            <a:ext cx="1513462" cy="1288926"/>
            <a:chOff x="3795678" y="2212009"/>
            <a:chExt cx="1513462" cy="1288926"/>
          </a:xfrm>
        </p:grpSpPr>
        <p:pic>
          <p:nvPicPr>
            <p:cNvPr id="3" name="Picture 2">
              <a:extLst>
                <a:ext uri="{FF2B5EF4-FFF2-40B4-BE49-F238E27FC236}">
                  <a16:creationId xmlns:a16="http://schemas.microsoft.com/office/drawing/2014/main" id="{2BACCA0E-0D35-4FCD-AEBE-7B850C0D18BF}"/>
                </a:ext>
              </a:extLst>
            </p:cNvPr>
            <p:cNvPicPr>
              <a:picLocks noChangeAspect="1"/>
            </p:cNvPicPr>
            <p:nvPr/>
          </p:nvPicPr>
          <p:blipFill>
            <a:blip r:embed="rId8"/>
            <a:stretch>
              <a:fillRect/>
            </a:stretch>
          </p:blipFill>
          <p:spPr>
            <a:xfrm>
              <a:off x="4196555" y="2212009"/>
              <a:ext cx="711709" cy="711709"/>
            </a:xfrm>
            <a:prstGeom prst="rect">
              <a:avLst/>
            </a:prstGeom>
          </p:spPr>
        </p:pic>
        <p:sp>
          <p:nvSpPr>
            <p:cNvPr id="21" name="Rechteck 77">
              <a:extLst>
                <a:ext uri="{FF2B5EF4-FFF2-40B4-BE49-F238E27FC236}">
                  <a16:creationId xmlns:a16="http://schemas.microsoft.com/office/drawing/2014/main" id="{D64C92CB-736C-4172-9633-C1AD51436C9C}"/>
                </a:ext>
              </a:extLst>
            </p:cNvPr>
            <p:cNvSpPr/>
            <p:nvPr/>
          </p:nvSpPr>
          <p:spPr>
            <a:xfrm>
              <a:off x="3795678" y="2993104"/>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advanced compliance reporting service</a:t>
              </a:r>
            </a:p>
          </p:txBody>
        </p:sp>
      </p:grpSp>
      <p:grpSp>
        <p:nvGrpSpPr>
          <p:cNvPr id="7" name="Group 6">
            <a:extLst>
              <a:ext uri="{FF2B5EF4-FFF2-40B4-BE49-F238E27FC236}">
                <a16:creationId xmlns:a16="http://schemas.microsoft.com/office/drawing/2014/main" id="{090AD2F0-B10C-4F03-8F10-61FEBABB7940}"/>
              </a:ext>
            </a:extLst>
          </p:cNvPr>
          <p:cNvGrpSpPr/>
          <p:nvPr/>
        </p:nvGrpSpPr>
        <p:grpSpPr>
          <a:xfrm>
            <a:off x="474706" y="3611761"/>
            <a:ext cx="1513462" cy="1298516"/>
            <a:chOff x="474706" y="3611761"/>
            <a:chExt cx="1513462" cy="1298516"/>
          </a:xfrm>
        </p:grpSpPr>
        <p:sp>
          <p:nvSpPr>
            <p:cNvPr id="25" name="Rechteck 77">
              <a:extLst>
                <a:ext uri="{FF2B5EF4-FFF2-40B4-BE49-F238E27FC236}">
                  <a16:creationId xmlns:a16="http://schemas.microsoft.com/office/drawing/2014/main" id="{755BA4D3-054A-4B25-80E2-A502DB4C0B16}"/>
                </a:ext>
              </a:extLst>
            </p:cNvPr>
            <p:cNvSpPr/>
            <p:nvPr/>
          </p:nvSpPr>
          <p:spPr>
            <a:xfrm>
              <a:off x="474706" y="4402446"/>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candidate pipeline service</a:t>
              </a:r>
            </a:p>
          </p:txBody>
        </p:sp>
        <p:pic>
          <p:nvPicPr>
            <p:cNvPr id="6" name="Picture 5">
              <a:extLst>
                <a:ext uri="{FF2B5EF4-FFF2-40B4-BE49-F238E27FC236}">
                  <a16:creationId xmlns:a16="http://schemas.microsoft.com/office/drawing/2014/main" id="{932CFBA0-3772-4A97-87D9-63B0FD3CC404}"/>
                </a:ext>
              </a:extLst>
            </p:cNvPr>
            <p:cNvPicPr>
              <a:picLocks noChangeAspect="1"/>
            </p:cNvPicPr>
            <p:nvPr/>
          </p:nvPicPr>
          <p:blipFill>
            <a:blip r:embed="rId9"/>
            <a:stretch>
              <a:fillRect/>
            </a:stretch>
          </p:blipFill>
          <p:spPr>
            <a:xfrm>
              <a:off x="871436" y="3611761"/>
              <a:ext cx="720000" cy="720000"/>
            </a:xfrm>
            <a:prstGeom prst="rect">
              <a:avLst/>
            </a:prstGeom>
          </p:spPr>
        </p:pic>
      </p:grpSp>
      <p:grpSp>
        <p:nvGrpSpPr>
          <p:cNvPr id="10" name="Group 9">
            <a:extLst>
              <a:ext uri="{FF2B5EF4-FFF2-40B4-BE49-F238E27FC236}">
                <a16:creationId xmlns:a16="http://schemas.microsoft.com/office/drawing/2014/main" id="{24FF6E49-2AB0-4EDA-8A01-A9A6A98B5740}"/>
              </a:ext>
            </a:extLst>
          </p:cNvPr>
          <p:cNvGrpSpPr/>
          <p:nvPr/>
        </p:nvGrpSpPr>
        <p:grpSpPr>
          <a:xfrm>
            <a:off x="2100090" y="3611761"/>
            <a:ext cx="1513462" cy="1298516"/>
            <a:chOff x="2100090" y="3611761"/>
            <a:chExt cx="1513462" cy="1298516"/>
          </a:xfrm>
        </p:grpSpPr>
        <p:sp>
          <p:nvSpPr>
            <p:cNvPr id="30" name="Rechteck 77">
              <a:extLst>
                <a:ext uri="{FF2B5EF4-FFF2-40B4-BE49-F238E27FC236}">
                  <a16:creationId xmlns:a16="http://schemas.microsoft.com/office/drawing/2014/main" id="{8E320FC0-FC4B-4422-8237-F005A0950708}"/>
                </a:ext>
              </a:extLst>
            </p:cNvPr>
            <p:cNvSpPr/>
            <p:nvPr/>
          </p:nvSpPr>
          <p:spPr>
            <a:xfrm>
              <a:off x="2100090" y="4402446"/>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digital compliance service for &lt;country&gt;</a:t>
              </a:r>
            </a:p>
          </p:txBody>
        </p:sp>
        <p:pic>
          <p:nvPicPr>
            <p:cNvPr id="34" name="Picture 33">
              <a:extLst>
                <a:ext uri="{FF2B5EF4-FFF2-40B4-BE49-F238E27FC236}">
                  <a16:creationId xmlns:a16="http://schemas.microsoft.com/office/drawing/2014/main" id="{0C782D81-37A1-4EA6-A562-8D2922BE15C3}"/>
                </a:ext>
              </a:extLst>
            </p:cNvPr>
            <p:cNvPicPr>
              <a:picLocks noChangeAspect="1"/>
            </p:cNvPicPr>
            <p:nvPr/>
          </p:nvPicPr>
          <p:blipFill>
            <a:blip r:embed="rId10"/>
            <a:stretch>
              <a:fillRect/>
            </a:stretch>
          </p:blipFill>
          <p:spPr>
            <a:xfrm>
              <a:off x="2496820" y="3611761"/>
              <a:ext cx="720000" cy="720000"/>
            </a:xfrm>
            <a:prstGeom prst="rect">
              <a:avLst/>
            </a:prstGeom>
          </p:spPr>
        </p:pic>
      </p:grpSp>
    </p:spTree>
    <p:extLst>
      <p:ext uri="{BB962C8B-B14F-4D97-AF65-F5344CB8AC3E}">
        <p14:creationId xmlns:p14="http://schemas.microsoft.com/office/powerpoint/2010/main" val="183882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Integration</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729418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Internet of Things</a:t>
            </a:r>
            <a:endParaRPr lang="en-US" sz="1200" dirty="0">
              <a:solidFill>
                <a:schemeClr val="tx1">
                  <a:lumMod val="65000"/>
                  <a:lumOff val="35000"/>
                </a:schemeClr>
              </a:solidFill>
              <a:latin typeface="Arial" charset="0"/>
              <a:ea typeface="Arial" charset="0"/>
              <a:cs typeface="Arial" charset="0"/>
            </a:endParaRPr>
          </a:p>
        </p:txBody>
      </p:sp>
      <p:grpSp>
        <p:nvGrpSpPr>
          <p:cNvPr id="8" name="Gruppierung 7"/>
          <p:cNvGrpSpPr/>
          <p:nvPr/>
        </p:nvGrpSpPr>
        <p:grpSpPr>
          <a:xfrm>
            <a:off x="5766003" y="2277349"/>
            <a:ext cx="1010904" cy="1123816"/>
            <a:chOff x="2946773" y="2291354"/>
            <a:chExt cx="1010904" cy="1123816"/>
          </a:xfrm>
        </p:grpSpPr>
        <p:sp>
          <p:nvSpPr>
            <p:cNvPr id="43" name="Rechteck 42"/>
            <p:cNvSpPr/>
            <p:nvPr/>
          </p:nvSpPr>
          <p:spPr>
            <a:xfrm>
              <a:off x="2946773" y="3076616"/>
              <a:ext cx="10109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pic>
          <p:nvPicPr>
            <p:cNvPr id="55" name="Bild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2225" y="2291354"/>
              <a:ext cx="720000" cy="720000"/>
            </a:xfrm>
            <a:prstGeom prst="ellipse">
              <a:avLst/>
            </a:prstGeom>
          </p:spPr>
        </p:pic>
      </p:grpSp>
      <p:grpSp>
        <p:nvGrpSpPr>
          <p:cNvPr id="17" name="Group 16">
            <a:extLst>
              <a:ext uri="{FF2B5EF4-FFF2-40B4-BE49-F238E27FC236}">
                <a16:creationId xmlns:a16="http://schemas.microsoft.com/office/drawing/2014/main" id="{53485494-DC65-410D-A79F-736D0D7E5EA4}"/>
              </a:ext>
            </a:extLst>
          </p:cNvPr>
          <p:cNvGrpSpPr/>
          <p:nvPr/>
        </p:nvGrpSpPr>
        <p:grpSpPr>
          <a:xfrm>
            <a:off x="1752779" y="3656497"/>
            <a:ext cx="846386" cy="954539"/>
            <a:chOff x="1752779" y="3656497"/>
            <a:chExt cx="846386" cy="954539"/>
          </a:xfrm>
        </p:grpSpPr>
        <p:sp>
          <p:nvSpPr>
            <p:cNvPr id="45" name="Rechteck 44"/>
            <p:cNvSpPr/>
            <p:nvPr/>
          </p:nvSpPr>
          <p:spPr>
            <a:xfrm>
              <a:off x="1752779" y="4441759"/>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58" name="Bild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307" y="3656497"/>
              <a:ext cx="720000" cy="720000"/>
            </a:xfrm>
            <a:prstGeom prst="ellipse">
              <a:avLst/>
            </a:prstGeom>
          </p:spPr>
        </p:pic>
      </p:grpSp>
      <p:grpSp>
        <p:nvGrpSpPr>
          <p:cNvPr id="12" name="Gruppierung 11"/>
          <p:cNvGrpSpPr/>
          <p:nvPr/>
        </p:nvGrpSpPr>
        <p:grpSpPr>
          <a:xfrm>
            <a:off x="4296926" y="2277349"/>
            <a:ext cx="1158032" cy="1127435"/>
            <a:chOff x="278014" y="3687284"/>
            <a:chExt cx="1158032" cy="1127435"/>
          </a:xfrm>
        </p:grpSpPr>
        <p:sp>
          <p:nvSpPr>
            <p:cNvPr id="46" name="Rechteck 45"/>
            <p:cNvSpPr/>
            <p:nvPr/>
          </p:nvSpPr>
          <p:spPr>
            <a:xfrm>
              <a:off x="278014" y="4476165"/>
              <a:ext cx="115803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67" name="Bild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18" y="3687284"/>
              <a:ext cx="720000" cy="720000"/>
            </a:xfrm>
            <a:prstGeom prst="ellipse">
              <a:avLst/>
            </a:prstGeom>
          </p:spPr>
        </p:pic>
      </p:grpSp>
      <p:grpSp>
        <p:nvGrpSpPr>
          <p:cNvPr id="5" name="Gruppierung 4"/>
          <p:cNvGrpSpPr/>
          <p:nvPr/>
        </p:nvGrpSpPr>
        <p:grpSpPr>
          <a:xfrm>
            <a:off x="288765" y="2277349"/>
            <a:ext cx="1136530" cy="954541"/>
            <a:chOff x="288765" y="2291354"/>
            <a:chExt cx="1136530" cy="954541"/>
          </a:xfrm>
        </p:grpSpPr>
        <p:sp>
          <p:nvSpPr>
            <p:cNvPr id="40" name="Rechteck 39"/>
            <p:cNvSpPr/>
            <p:nvPr/>
          </p:nvSpPr>
          <p:spPr>
            <a:xfrm>
              <a:off x="288765" y="3076618"/>
              <a:ext cx="11365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API Management</a:t>
              </a:r>
            </a:p>
          </p:txBody>
        </p:sp>
        <p:pic>
          <p:nvPicPr>
            <p:cNvPr id="72" name="Bild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564" y="2291354"/>
              <a:ext cx="720000" cy="720000"/>
            </a:xfrm>
            <a:prstGeom prst="ellipse">
              <a:avLst/>
            </a:prstGeom>
          </p:spPr>
        </p:pic>
      </p:grpSp>
      <p:grpSp>
        <p:nvGrpSpPr>
          <p:cNvPr id="24" name="Gruppierung 23"/>
          <p:cNvGrpSpPr/>
          <p:nvPr/>
        </p:nvGrpSpPr>
        <p:grpSpPr>
          <a:xfrm>
            <a:off x="5943433" y="3756573"/>
            <a:ext cx="665247" cy="817349"/>
            <a:chOff x="524407" y="5090701"/>
            <a:chExt cx="665247" cy="817349"/>
          </a:xfrm>
        </p:grpSpPr>
        <p:sp>
          <p:nvSpPr>
            <p:cNvPr id="74" name="Rechteck 73"/>
            <p:cNvSpPr/>
            <p:nvPr/>
          </p:nvSpPr>
          <p:spPr>
            <a:xfrm>
              <a:off x="524407" y="5738773"/>
              <a:ext cx="66524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RabbitMQ</a:t>
              </a:r>
            </a:p>
          </p:txBody>
        </p:sp>
        <p:pic>
          <p:nvPicPr>
            <p:cNvPr id="77" name="Bild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030" y="5090701"/>
              <a:ext cx="540000" cy="540000"/>
            </a:xfrm>
            <a:prstGeom prst="rect">
              <a:avLst/>
            </a:prstGeom>
          </p:spPr>
        </p:pic>
      </p:grpSp>
      <p:grpSp>
        <p:nvGrpSpPr>
          <p:cNvPr id="27" name="Gruppierung 26"/>
          <p:cNvGrpSpPr/>
          <p:nvPr/>
        </p:nvGrpSpPr>
        <p:grpSpPr>
          <a:xfrm>
            <a:off x="8338726" y="2277349"/>
            <a:ext cx="891531" cy="1131374"/>
            <a:chOff x="7303572" y="2285165"/>
            <a:chExt cx="891531" cy="1131374"/>
          </a:xfrm>
        </p:grpSpPr>
        <p:sp>
          <p:nvSpPr>
            <p:cNvPr id="87" name="Rechteck 86"/>
            <p:cNvSpPr/>
            <p:nvPr/>
          </p:nvSpPr>
          <p:spPr>
            <a:xfrm>
              <a:off x="7303572" y="3077985"/>
              <a:ext cx="89153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Remote Data Sync</a:t>
              </a:r>
            </a:p>
          </p:txBody>
        </p:sp>
        <p:pic>
          <p:nvPicPr>
            <p:cNvPr id="91" name="Bild 9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9338" y="2285165"/>
              <a:ext cx="720000" cy="720000"/>
            </a:xfrm>
            <a:prstGeom prst="ellipse">
              <a:avLst/>
            </a:prstGeom>
          </p:spPr>
        </p:pic>
      </p:grpSp>
      <p:grpSp>
        <p:nvGrpSpPr>
          <p:cNvPr id="28" name="Gruppierung 27"/>
          <p:cNvGrpSpPr/>
          <p:nvPr/>
        </p:nvGrpSpPr>
        <p:grpSpPr>
          <a:xfrm>
            <a:off x="9554794" y="2277349"/>
            <a:ext cx="812722" cy="1308467"/>
            <a:chOff x="8645630" y="2277349"/>
            <a:chExt cx="812722" cy="1308467"/>
          </a:xfrm>
        </p:grpSpPr>
        <p:sp>
          <p:nvSpPr>
            <p:cNvPr id="88" name="Rechteck 87"/>
            <p:cNvSpPr/>
            <p:nvPr/>
          </p:nvSpPr>
          <p:spPr>
            <a:xfrm>
              <a:off x="8645630" y="3077985"/>
              <a:ext cx="812722"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Asset</a:t>
              </a:r>
            </a:p>
            <a:p>
              <a:pPr algn="ctr"/>
              <a:r>
                <a:rPr lang="en-US" sz="1100" b="1" dirty="0">
                  <a:solidFill>
                    <a:srgbClr val="427CAC"/>
                  </a:solidFill>
                  <a:latin typeface="Arial" charset="0"/>
                  <a:ea typeface="Arial" charset="0"/>
                  <a:cs typeface="Arial" charset="0"/>
                </a:rPr>
                <a:t>Intelligence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Network</a:t>
              </a:r>
            </a:p>
          </p:txBody>
        </p:sp>
        <p:pic>
          <p:nvPicPr>
            <p:cNvPr id="92" name="Bild 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1991" y="2277349"/>
              <a:ext cx="720000" cy="720000"/>
            </a:xfrm>
            <a:prstGeom prst="ellipse">
              <a:avLst/>
            </a:prstGeom>
          </p:spPr>
        </p:pic>
      </p:grpSp>
      <p:grpSp>
        <p:nvGrpSpPr>
          <p:cNvPr id="26" name="Gruppierung 25"/>
          <p:cNvGrpSpPr/>
          <p:nvPr/>
        </p:nvGrpSpPr>
        <p:grpSpPr>
          <a:xfrm>
            <a:off x="7294189" y="2277349"/>
            <a:ext cx="720000" cy="1133451"/>
            <a:chOff x="6099741" y="2283088"/>
            <a:chExt cx="720000" cy="1133451"/>
          </a:xfrm>
        </p:grpSpPr>
        <p:sp>
          <p:nvSpPr>
            <p:cNvPr id="86" name="Rechteck 85"/>
            <p:cNvSpPr/>
            <p:nvPr/>
          </p:nvSpPr>
          <p:spPr>
            <a:xfrm>
              <a:off x="6151326" y="3077985"/>
              <a:ext cx="63479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a:t>
              </a:r>
            </a:p>
            <a:p>
              <a:pPr algn="ctr"/>
              <a:r>
                <a:rPr lang="en-US" sz="1100" b="1" dirty="0">
                  <a:solidFill>
                    <a:srgbClr val="427CAC"/>
                  </a:solidFill>
                  <a:latin typeface="Arial" charset="0"/>
                  <a:ea typeface="Arial" charset="0"/>
                  <a:cs typeface="Arial" charset="0"/>
                </a:rPr>
                <a:t>of Things</a:t>
              </a:r>
            </a:p>
          </p:txBody>
        </p:sp>
        <p:pic>
          <p:nvPicPr>
            <p:cNvPr id="95" name="Bild 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9741" y="2283088"/>
              <a:ext cx="720000" cy="720000"/>
            </a:xfrm>
            <a:prstGeom prst="ellipse">
              <a:avLst/>
            </a:prstGeom>
          </p:spPr>
        </p:pic>
      </p:grpSp>
      <p:grpSp>
        <p:nvGrpSpPr>
          <p:cNvPr id="29" name="Gruppierung 28"/>
          <p:cNvGrpSpPr/>
          <p:nvPr/>
        </p:nvGrpSpPr>
        <p:grpSpPr>
          <a:xfrm>
            <a:off x="10692053" y="2277349"/>
            <a:ext cx="979610" cy="1306881"/>
            <a:chOff x="9851783" y="2278935"/>
            <a:chExt cx="979610" cy="1306881"/>
          </a:xfrm>
        </p:grpSpPr>
        <p:sp>
          <p:nvSpPr>
            <p:cNvPr id="89" name="Rechteck 88"/>
            <p:cNvSpPr/>
            <p:nvPr/>
          </p:nvSpPr>
          <p:spPr>
            <a:xfrm>
              <a:off x="9851783" y="3077985"/>
              <a:ext cx="97961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IoT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Application Enablement</a:t>
              </a:r>
            </a:p>
          </p:txBody>
        </p:sp>
        <p:pic>
          <p:nvPicPr>
            <p:cNvPr id="96" name="Bild 9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81588" y="2278935"/>
              <a:ext cx="720000" cy="720000"/>
            </a:xfrm>
            <a:prstGeom prst="ellipse">
              <a:avLst/>
            </a:prstGeom>
          </p:spPr>
        </p:pic>
      </p:grpSp>
      <p:grpSp>
        <p:nvGrpSpPr>
          <p:cNvPr id="47" name="Gruppierung 4"/>
          <p:cNvGrpSpPr/>
          <p:nvPr/>
        </p:nvGrpSpPr>
        <p:grpSpPr>
          <a:xfrm>
            <a:off x="1579915" y="2277349"/>
            <a:ext cx="1167761" cy="1123818"/>
            <a:chOff x="385749" y="2291354"/>
            <a:chExt cx="1167761" cy="1123818"/>
          </a:xfrm>
        </p:grpSpPr>
        <p:sp>
          <p:nvSpPr>
            <p:cNvPr id="49" name="Rechteck 39"/>
            <p:cNvSpPr/>
            <p:nvPr/>
          </p:nvSpPr>
          <p:spPr>
            <a:xfrm>
              <a:off x="385749" y="3076618"/>
              <a:ext cx="116776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Business Hub</a:t>
              </a:r>
              <a:endParaRPr lang="en-US" sz="1100" dirty="0">
                <a:solidFill>
                  <a:srgbClr val="427CAC"/>
                </a:solidFill>
                <a:latin typeface="Arial" charset="0"/>
                <a:ea typeface="Arial" charset="0"/>
                <a:cs typeface="Arial" charset="0"/>
              </a:endParaRPr>
            </a:p>
          </p:txBody>
        </p:sp>
        <p:pic>
          <p:nvPicPr>
            <p:cNvPr id="50" name="Bild 7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29" y="2291354"/>
              <a:ext cx="720000" cy="720000"/>
            </a:xfrm>
            <a:prstGeom prst="ellipse">
              <a:avLst/>
            </a:prstGeom>
          </p:spPr>
        </p:pic>
      </p:grpSp>
      <p:sp>
        <p:nvSpPr>
          <p:cNvPr id="52" name="Rectangle 5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2"/>
              </a:rPr>
              <a:t>SAP Cloud Platform Help: Services</a:t>
            </a:r>
            <a:r>
              <a:rPr lang="en-US" sz="900" b="1" dirty="0"/>
              <a:t> </a:t>
            </a:r>
          </a:p>
        </p:txBody>
      </p:sp>
      <p:grpSp>
        <p:nvGrpSpPr>
          <p:cNvPr id="4" name="Group 3"/>
          <p:cNvGrpSpPr/>
          <p:nvPr/>
        </p:nvGrpSpPr>
        <p:grpSpPr>
          <a:xfrm>
            <a:off x="1788182" y="5004846"/>
            <a:ext cx="767839" cy="903204"/>
            <a:chOff x="1774285" y="5004845"/>
            <a:chExt cx="767839" cy="903204"/>
          </a:xfrm>
        </p:grpSpPr>
        <p:pic>
          <p:nvPicPr>
            <p:cNvPr id="3" name="Picture 2"/>
            <p:cNvPicPr>
              <a:picLocks noChangeAspect="1"/>
            </p:cNvPicPr>
            <p:nvPr/>
          </p:nvPicPr>
          <p:blipFill>
            <a:blip r:embed="rId13"/>
            <a:stretch>
              <a:fillRect/>
            </a:stretch>
          </p:blipFill>
          <p:spPr>
            <a:xfrm>
              <a:off x="1807939" y="5004845"/>
              <a:ext cx="720000" cy="720000"/>
            </a:xfrm>
            <a:prstGeom prst="rect">
              <a:avLst/>
            </a:prstGeom>
          </p:spPr>
        </p:pic>
        <p:sp>
          <p:nvSpPr>
            <p:cNvPr id="53" name="Rechteck 44"/>
            <p:cNvSpPr/>
            <p:nvPr/>
          </p:nvSpPr>
          <p:spPr>
            <a:xfrm>
              <a:off x="1774285" y="5738772"/>
              <a:ext cx="76783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Destination</a:t>
              </a:r>
            </a:p>
          </p:txBody>
        </p:sp>
      </p:grpSp>
      <p:grpSp>
        <p:nvGrpSpPr>
          <p:cNvPr id="54" name="Gruppierung 86">
            <a:extLst>
              <a:ext uri="{FF2B5EF4-FFF2-40B4-BE49-F238E27FC236}">
                <a16:creationId xmlns:a16="http://schemas.microsoft.com/office/drawing/2014/main" id="{B9EF4A7F-FA56-481F-A46E-A4AC9D719C8D}"/>
              </a:ext>
            </a:extLst>
          </p:cNvPr>
          <p:cNvGrpSpPr/>
          <p:nvPr/>
        </p:nvGrpSpPr>
        <p:grpSpPr>
          <a:xfrm>
            <a:off x="2977456" y="2277349"/>
            <a:ext cx="955824" cy="1130517"/>
            <a:chOff x="8560559" y="2291354"/>
            <a:chExt cx="955824" cy="1130517"/>
          </a:xfrm>
        </p:grpSpPr>
        <p:sp>
          <p:nvSpPr>
            <p:cNvPr id="56" name="Rechteck 31">
              <a:extLst>
                <a:ext uri="{FF2B5EF4-FFF2-40B4-BE49-F238E27FC236}">
                  <a16:creationId xmlns:a16="http://schemas.microsoft.com/office/drawing/2014/main" id="{8AF2A8B1-2E8C-4983-AFDB-E8F585D684E3}"/>
                </a:ext>
              </a:extLst>
            </p:cNvPr>
            <p:cNvSpPr/>
            <p:nvPr/>
          </p:nvSpPr>
          <p:spPr>
            <a:xfrm>
              <a:off x="8560559" y="3083317"/>
              <a:ext cx="955824" cy="338554"/>
            </a:xfrm>
            <a:prstGeom prst="rect">
              <a:avLst/>
            </a:prstGeom>
          </p:spPr>
          <p:txBody>
            <a:bodyPr wrap="square" lIns="0" tIns="0" rIns="0" bIns="0">
              <a:spAutoFit/>
            </a:bodyPr>
            <a:lstStyle/>
            <a:p>
              <a:pPr algn="ctr"/>
              <a:r>
                <a:rPr lang="en-US" sz="1100" b="1" dirty="0">
                  <a:solidFill>
                    <a:srgbClr val="427CAC"/>
                  </a:solidFill>
                </a:rPr>
                <a:t>SAP Banking API</a:t>
              </a:r>
            </a:p>
          </p:txBody>
        </p:sp>
        <p:pic>
          <p:nvPicPr>
            <p:cNvPr id="57" name="Bild 32">
              <a:extLst>
                <a:ext uri="{FF2B5EF4-FFF2-40B4-BE49-F238E27FC236}">
                  <a16:creationId xmlns:a16="http://schemas.microsoft.com/office/drawing/2014/main" id="{C5E868B3-5A8F-4DF3-8E9E-3335A9A585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5464" y="2291354"/>
              <a:ext cx="720000" cy="720000"/>
            </a:xfrm>
            <a:prstGeom prst="ellipse">
              <a:avLst/>
            </a:prstGeom>
          </p:spPr>
        </p:pic>
      </p:grpSp>
      <p:grpSp>
        <p:nvGrpSpPr>
          <p:cNvPr id="18" name="Group 17">
            <a:extLst>
              <a:ext uri="{FF2B5EF4-FFF2-40B4-BE49-F238E27FC236}">
                <a16:creationId xmlns:a16="http://schemas.microsoft.com/office/drawing/2014/main" id="{4F960685-C399-441A-9DCC-E4CDA76F237A}"/>
              </a:ext>
            </a:extLst>
          </p:cNvPr>
          <p:cNvGrpSpPr/>
          <p:nvPr/>
        </p:nvGrpSpPr>
        <p:grpSpPr>
          <a:xfrm>
            <a:off x="4402449" y="3656497"/>
            <a:ext cx="952852" cy="1092822"/>
            <a:chOff x="4402449" y="3656497"/>
            <a:chExt cx="952852" cy="1092822"/>
          </a:xfrm>
        </p:grpSpPr>
        <p:pic>
          <p:nvPicPr>
            <p:cNvPr id="6" name="Picture 5">
              <a:extLst>
                <a:ext uri="{FF2B5EF4-FFF2-40B4-BE49-F238E27FC236}">
                  <a16:creationId xmlns:a16="http://schemas.microsoft.com/office/drawing/2014/main" id="{3110F024-E837-416C-8B4F-D86378BFF36F}"/>
                </a:ext>
              </a:extLst>
            </p:cNvPr>
            <p:cNvPicPr>
              <a:picLocks noChangeAspect="1"/>
            </p:cNvPicPr>
            <p:nvPr/>
          </p:nvPicPr>
          <p:blipFill>
            <a:blip r:embed="rId15"/>
            <a:stretch>
              <a:fillRect/>
            </a:stretch>
          </p:blipFill>
          <p:spPr>
            <a:xfrm>
              <a:off x="4520130" y="3656497"/>
              <a:ext cx="720000" cy="720000"/>
            </a:xfrm>
            <a:prstGeom prst="rect">
              <a:avLst/>
            </a:prstGeom>
          </p:spPr>
        </p:pic>
        <p:sp>
          <p:nvSpPr>
            <p:cNvPr id="51" name="Rechteck 47">
              <a:extLst>
                <a:ext uri="{FF2B5EF4-FFF2-40B4-BE49-F238E27FC236}">
                  <a16:creationId xmlns:a16="http://schemas.microsoft.com/office/drawing/2014/main" id="{0BC77740-DF76-4AD7-91C5-6965EAD7DD06}"/>
                </a:ext>
              </a:extLst>
            </p:cNvPr>
            <p:cNvSpPr/>
            <p:nvPr/>
          </p:nvSpPr>
          <p:spPr>
            <a:xfrm>
              <a:off x="4402449" y="4410765"/>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grpSp>
        <p:nvGrpSpPr>
          <p:cNvPr id="9" name="Group 8">
            <a:extLst>
              <a:ext uri="{FF2B5EF4-FFF2-40B4-BE49-F238E27FC236}">
                <a16:creationId xmlns:a16="http://schemas.microsoft.com/office/drawing/2014/main" id="{74A4258D-5D87-4386-BEDE-36F9597EA207}"/>
              </a:ext>
            </a:extLst>
          </p:cNvPr>
          <p:cNvGrpSpPr/>
          <p:nvPr/>
        </p:nvGrpSpPr>
        <p:grpSpPr>
          <a:xfrm>
            <a:off x="435751" y="5000701"/>
            <a:ext cx="847989" cy="1079822"/>
            <a:chOff x="1757252" y="5000701"/>
            <a:chExt cx="847989" cy="1079822"/>
          </a:xfrm>
        </p:grpSpPr>
        <p:pic>
          <p:nvPicPr>
            <p:cNvPr id="7" name="Picture 6">
              <a:extLst>
                <a:ext uri="{FF2B5EF4-FFF2-40B4-BE49-F238E27FC236}">
                  <a16:creationId xmlns:a16="http://schemas.microsoft.com/office/drawing/2014/main" id="{DE1839EB-3334-4DB6-945F-A948D83C75F4}"/>
                </a:ext>
              </a:extLst>
            </p:cNvPr>
            <p:cNvPicPr>
              <a:picLocks noChangeAspect="1"/>
            </p:cNvPicPr>
            <p:nvPr/>
          </p:nvPicPr>
          <p:blipFill>
            <a:blip r:embed="rId16"/>
            <a:stretch>
              <a:fillRect/>
            </a:stretch>
          </p:blipFill>
          <p:spPr>
            <a:xfrm>
              <a:off x="1818691" y="5000701"/>
              <a:ext cx="720000" cy="720000"/>
            </a:xfrm>
            <a:prstGeom prst="rect">
              <a:avLst/>
            </a:prstGeom>
          </p:spPr>
        </p:pic>
        <p:sp>
          <p:nvSpPr>
            <p:cNvPr id="113" name="Rechteck 44">
              <a:extLst>
                <a:ext uri="{FF2B5EF4-FFF2-40B4-BE49-F238E27FC236}">
                  <a16:creationId xmlns:a16="http://schemas.microsoft.com/office/drawing/2014/main" id="{2D44FF07-D807-4FA3-8C80-2883800BCE3D}"/>
                </a:ext>
              </a:extLst>
            </p:cNvPr>
            <p:cNvSpPr/>
            <p:nvPr/>
          </p:nvSpPr>
          <p:spPr>
            <a:xfrm>
              <a:off x="1757252" y="5741969"/>
              <a:ext cx="84798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Digital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Content Hub</a:t>
              </a:r>
            </a:p>
          </p:txBody>
        </p:sp>
      </p:grpSp>
      <p:grpSp>
        <p:nvGrpSpPr>
          <p:cNvPr id="16" name="Group 15">
            <a:extLst>
              <a:ext uri="{FF2B5EF4-FFF2-40B4-BE49-F238E27FC236}">
                <a16:creationId xmlns:a16="http://schemas.microsoft.com/office/drawing/2014/main" id="{5DE59FE5-6AF8-4607-A263-C54D334926BF}"/>
              </a:ext>
            </a:extLst>
          </p:cNvPr>
          <p:cNvGrpSpPr/>
          <p:nvPr/>
        </p:nvGrpSpPr>
        <p:grpSpPr>
          <a:xfrm>
            <a:off x="3080989" y="5003391"/>
            <a:ext cx="720000" cy="1073936"/>
            <a:chOff x="4520130" y="5003391"/>
            <a:chExt cx="720000" cy="1073936"/>
          </a:xfrm>
        </p:grpSpPr>
        <p:sp>
          <p:nvSpPr>
            <p:cNvPr id="61" name="Rechteck 44">
              <a:extLst>
                <a:ext uri="{FF2B5EF4-FFF2-40B4-BE49-F238E27FC236}">
                  <a16:creationId xmlns:a16="http://schemas.microsoft.com/office/drawing/2014/main" id="{58243F2E-E5FB-477F-8DDE-E9B429EE7313}"/>
                </a:ext>
              </a:extLst>
            </p:cNvPr>
            <p:cNvSpPr/>
            <p:nvPr/>
          </p:nvSpPr>
          <p:spPr>
            <a:xfrm>
              <a:off x="4580989" y="5738773"/>
              <a:ext cx="5899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Backend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15" name="Picture 14">
              <a:extLst>
                <a:ext uri="{FF2B5EF4-FFF2-40B4-BE49-F238E27FC236}">
                  <a16:creationId xmlns:a16="http://schemas.microsoft.com/office/drawing/2014/main" id="{4E1AE5A0-FE11-4407-B075-58CAA133F8A5}"/>
                </a:ext>
              </a:extLst>
            </p:cNvPr>
            <p:cNvPicPr>
              <a:picLocks noChangeAspect="1"/>
            </p:cNvPicPr>
            <p:nvPr/>
          </p:nvPicPr>
          <p:blipFill>
            <a:blip r:embed="rId17"/>
            <a:stretch>
              <a:fillRect/>
            </a:stretch>
          </p:blipFill>
          <p:spPr>
            <a:xfrm>
              <a:off x="4520130" y="5003391"/>
              <a:ext cx="720000" cy="720000"/>
            </a:xfrm>
            <a:prstGeom prst="rect">
              <a:avLst/>
            </a:prstGeom>
          </p:spPr>
        </p:pic>
      </p:grpSp>
      <p:grpSp>
        <p:nvGrpSpPr>
          <p:cNvPr id="20" name="Group 19">
            <a:extLst>
              <a:ext uri="{FF2B5EF4-FFF2-40B4-BE49-F238E27FC236}">
                <a16:creationId xmlns:a16="http://schemas.microsoft.com/office/drawing/2014/main" id="{51916A7E-A8FB-49B4-95B1-7D7A67A6CFD4}"/>
              </a:ext>
            </a:extLst>
          </p:cNvPr>
          <p:cNvGrpSpPr/>
          <p:nvPr/>
        </p:nvGrpSpPr>
        <p:grpSpPr>
          <a:xfrm>
            <a:off x="2946680" y="3656497"/>
            <a:ext cx="973706" cy="1127891"/>
            <a:chOff x="2946680" y="3656497"/>
            <a:chExt cx="973706" cy="1127891"/>
          </a:xfrm>
        </p:grpSpPr>
        <p:sp>
          <p:nvSpPr>
            <p:cNvPr id="48" name="Rechteck 47"/>
            <p:cNvSpPr/>
            <p:nvPr/>
          </p:nvSpPr>
          <p:spPr>
            <a:xfrm>
              <a:off x="2946680" y="4445834"/>
              <a:ext cx="9737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69" name="Picture 68">
              <a:extLst>
                <a:ext uri="{FF2B5EF4-FFF2-40B4-BE49-F238E27FC236}">
                  <a16:creationId xmlns:a16="http://schemas.microsoft.com/office/drawing/2014/main" id="{9E1AEE0A-028F-4ED5-8D7C-F9912E14E957}"/>
                </a:ext>
              </a:extLst>
            </p:cNvPr>
            <p:cNvPicPr>
              <a:picLocks noChangeAspect="1"/>
            </p:cNvPicPr>
            <p:nvPr/>
          </p:nvPicPr>
          <p:blipFill>
            <a:blip r:embed="rId18"/>
            <a:stretch>
              <a:fillRect/>
            </a:stretch>
          </p:blipFill>
          <p:spPr>
            <a:xfrm>
              <a:off x="3085074" y="3656497"/>
              <a:ext cx="720000" cy="720000"/>
            </a:xfrm>
            <a:prstGeom prst="rect">
              <a:avLst/>
            </a:prstGeom>
          </p:spPr>
        </p:pic>
      </p:grpSp>
      <p:cxnSp>
        <p:nvCxnSpPr>
          <p:cNvPr id="59" name="Gerade Verbindung 84">
            <a:extLst>
              <a:ext uri="{FF2B5EF4-FFF2-40B4-BE49-F238E27FC236}">
                <a16:creationId xmlns:a16="http://schemas.microsoft.com/office/drawing/2014/main" id="{CB136547-1B5A-4EA8-BA79-69E64FF63444}"/>
              </a:ext>
            </a:extLst>
          </p:cNvPr>
          <p:cNvCxnSpPr>
            <a:cxnSpLocks/>
          </p:cNvCxnSpPr>
          <p:nvPr/>
        </p:nvCxnSpPr>
        <p:spPr>
          <a:xfrm>
            <a:off x="7105699" y="1628800"/>
            <a:ext cx="0" cy="4091901"/>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B757027-1928-47D4-88C8-E31A0E068D56}"/>
              </a:ext>
            </a:extLst>
          </p:cNvPr>
          <p:cNvGrpSpPr/>
          <p:nvPr/>
        </p:nvGrpSpPr>
        <p:grpSpPr>
          <a:xfrm>
            <a:off x="492399" y="3656497"/>
            <a:ext cx="727764" cy="1123816"/>
            <a:chOff x="492399" y="3656497"/>
            <a:chExt cx="727764" cy="1123816"/>
          </a:xfrm>
        </p:grpSpPr>
        <p:pic>
          <p:nvPicPr>
            <p:cNvPr id="13" name="Picture 12">
              <a:extLst>
                <a:ext uri="{FF2B5EF4-FFF2-40B4-BE49-F238E27FC236}">
                  <a16:creationId xmlns:a16="http://schemas.microsoft.com/office/drawing/2014/main" id="{04403EC6-A73A-401A-810E-0DFCECA68A8F}"/>
                </a:ext>
              </a:extLst>
            </p:cNvPr>
            <p:cNvPicPr>
              <a:picLocks noChangeAspect="1"/>
            </p:cNvPicPr>
            <p:nvPr/>
          </p:nvPicPr>
          <p:blipFill>
            <a:blip r:embed="rId19"/>
            <a:stretch>
              <a:fillRect/>
            </a:stretch>
          </p:blipFill>
          <p:spPr>
            <a:xfrm>
              <a:off x="496279" y="3656497"/>
              <a:ext cx="720000" cy="720000"/>
            </a:xfrm>
            <a:prstGeom prst="rect">
              <a:avLst/>
            </a:prstGeom>
          </p:spPr>
        </p:pic>
        <p:sp>
          <p:nvSpPr>
            <p:cNvPr id="60" name="Rechteck 44">
              <a:extLst>
                <a:ext uri="{FF2B5EF4-FFF2-40B4-BE49-F238E27FC236}">
                  <a16:creationId xmlns:a16="http://schemas.microsoft.com/office/drawing/2014/main" id="{58E2B19F-7F33-43C0-836B-A5138E6BE327}"/>
                </a:ext>
              </a:extLst>
            </p:cNvPr>
            <p:cNvSpPr/>
            <p:nvPr/>
          </p:nvSpPr>
          <p:spPr>
            <a:xfrm>
              <a:off x="492399" y="4441759"/>
              <a:ext cx="72776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Integration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Advisor</a:t>
              </a:r>
            </a:p>
          </p:txBody>
        </p:sp>
      </p:grpSp>
      <p:grpSp>
        <p:nvGrpSpPr>
          <p:cNvPr id="21" name="Group 20">
            <a:extLst>
              <a:ext uri="{FF2B5EF4-FFF2-40B4-BE49-F238E27FC236}">
                <a16:creationId xmlns:a16="http://schemas.microsoft.com/office/drawing/2014/main" id="{772B8684-F3A2-43F6-A18D-466BD1ED6075}"/>
              </a:ext>
            </a:extLst>
          </p:cNvPr>
          <p:cNvGrpSpPr/>
          <p:nvPr/>
        </p:nvGrpSpPr>
        <p:grpSpPr>
          <a:xfrm>
            <a:off x="4504046" y="5000701"/>
            <a:ext cx="743793" cy="1076626"/>
            <a:chOff x="4504046" y="5000701"/>
            <a:chExt cx="743793" cy="1076626"/>
          </a:xfrm>
        </p:grpSpPr>
        <p:pic>
          <p:nvPicPr>
            <p:cNvPr id="10" name="Picture 9">
              <a:extLst>
                <a:ext uri="{FF2B5EF4-FFF2-40B4-BE49-F238E27FC236}">
                  <a16:creationId xmlns:a16="http://schemas.microsoft.com/office/drawing/2014/main" id="{87236989-BB56-40E6-BB0D-F351DFE5DE31}"/>
                </a:ext>
              </a:extLst>
            </p:cNvPr>
            <p:cNvPicPr>
              <a:picLocks noChangeAspect="1"/>
            </p:cNvPicPr>
            <p:nvPr/>
          </p:nvPicPr>
          <p:blipFill>
            <a:blip r:embed="rId20"/>
            <a:stretch>
              <a:fillRect/>
            </a:stretch>
          </p:blipFill>
          <p:spPr>
            <a:xfrm>
              <a:off x="4520130" y="5000701"/>
              <a:ext cx="720000" cy="720000"/>
            </a:xfrm>
            <a:prstGeom prst="rect">
              <a:avLst/>
            </a:prstGeom>
          </p:spPr>
        </p:pic>
        <p:sp>
          <p:nvSpPr>
            <p:cNvPr id="62" name="Rechteck 44">
              <a:extLst>
                <a:ext uri="{FF2B5EF4-FFF2-40B4-BE49-F238E27FC236}">
                  <a16:creationId xmlns:a16="http://schemas.microsoft.com/office/drawing/2014/main" id="{58DC6F3B-111B-4B17-8DF4-A848DFC259C6}"/>
                </a:ext>
              </a:extLst>
            </p:cNvPr>
            <p:cNvSpPr/>
            <p:nvPr/>
          </p:nvSpPr>
          <p:spPr>
            <a:xfrm>
              <a:off x="4504046" y="5738773"/>
              <a:ext cx="74379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Smart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grpSp>
      <p:sp>
        <p:nvSpPr>
          <p:cNvPr id="63" name="Rectangle 62">
            <a:extLst>
              <a:ext uri="{FF2B5EF4-FFF2-40B4-BE49-F238E27FC236}">
                <a16:creationId xmlns:a16="http://schemas.microsoft.com/office/drawing/2014/main" id="{F7CEB4AE-18FA-4480-80DB-F1CBA184F9BC}"/>
              </a:ext>
            </a:extLst>
          </p:cNvPr>
          <p:cNvSpPr/>
          <p:nvPr/>
        </p:nvSpPr>
        <p:spPr>
          <a:xfrm>
            <a:off x="1723933" y="6156079"/>
            <a:ext cx="4073551" cy="230832"/>
          </a:xfrm>
          <a:prstGeom prst="rect">
            <a:avLst/>
          </a:prstGeom>
        </p:spPr>
        <p:txBody>
          <a:bodyPr wrap="none">
            <a:spAutoFit/>
          </a:bodyPr>
          <a:lstStyle/>
          <a:p>
            <a:r>
              <a:rPr lang="en-US" sz="900" b="1" dirty="0"/>
              <a:t>NOTE: </a:t>
            </a:r>
            <a:r>
              <a:rPr lang="en-US" sz="900" i="1" dirty="0"/>
              <a:t>“Smart Data Integration” </a:t>
            </a:r>
            <a:r>
              <a:rPr lang="en-US" sz="900" dirty="0"/>
              <a:t>is part of / depends on “SAP HANA service”</a:t>
            </a:r>
            <a:endParaRPr lang="en-US" sz="900" b="1" dirty="0"/>
          </a:p>
        </p:txBody>
      </p:sp>
    </p:spTree>
    <p:extLst>
      <p:ext uri="{BB962C8B-B14F-4D97-AF65-F5344CB8AC3E}">
        <p14:creationId xmlns:p14="http://schemas.microsoft.com/office/powerpoint/2010/main" val="128514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Master Data</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grpSp>
        <p:nvGrpSpPr>
          <p:cNvPr id="30" name="Gruppierung 84">
            <a:extLst>
              <a:ext uri="{FF2B5EF4-FFF2-40B4-BE49-F238E27FC236}">
                <a16:creationId xmlns:a16="http://schemas.microsoft.com/office/drawing/2014/main" id="{B326D965-92BF-4FB9-AC92-7172CF33B4B1}"/>
              </a:ext>
            </a:extLst>
          </p:cNvPr>
          <p:cNvGrpSpPr/>
          <p:nvPr/>
        </p:nvGrpSpPr>
        <p:grpSpPr>
          <a:xfrm>
            <a:off x="5914455" y="2274248"/>
            <a:ext cx="1211870" cy="1469072"/>
            <a:chOff x="5847960" y="2274248"/>
            <a:chExt cx="1211870" cy="1469072"/>
          </a:xfrm>
        </p:grpSpPr>
        <p:sp>
          <p:nvSpPr>
            <p:cNvPr id="32" name="Rechteck 25">
              <a:extLst>
                <a:ext uri="{FF2B5EF4-FFF2-40B4-BE49-F238E27FC236}">
                  <a16:creationId xmlns:a16="http://schemas.microsoft.com/office/drawing/2014/main" id="{B7CBD223-D317-402F-B032-4CB81AC0E2FC}"/>
                </a:ext>
              </a:extLst>
            </p:cNvPr>
            <p:cNvSpPr/>
            <p:nvPr/>
          </p:nvSpPr>
          <p:spPr>
            <a:xfrm>
              <a:off x="5847960" y="3066212"/>
              <a:ext cx="1211870" cy="677108"/>
            </a:xfrm>
            <a:prstGeom prst="rect">
              <a:avLst/>
            </a:prstGeom>
          </p:spPr>
          <p:txBody>
            <a:bodyPr wrap="none" lIns="0" tIns="0" rIns="0" bIns="0">
              <a:spAutoFit/>
            </a:bodyPr>
            <a:lstStyle/>
            <a:p>
              <a:pPr algn="ctr"/>
              <a:r>
                <a:rPr lang="en-US" sz="1100" b="1" dirty="0">
                  <a:solidFill>
                    <a:srgbClr val="427CAC"/>
                  </a:solidFill>
                </a:rPr>
                <a:t>SAP Data Quality </a:t>
              </a:r>
              <a:br>
                <a:rPr lang="en-US" sz="1100" b="1" dirty="0">
                  <a:solidFill>
                    <a:srgbClr val="427CAC"/>
                  </a:solidFill>
                </a:rPr>
              </a:br>
              <a:r>
                <a:rPr lang="en-US" sz="1100" b="1" dirty="0">
                  <a:solidFill>
                    <a:srgbClr val="427CAC"/>
                  </a:solidFill>
                </a:rPr>
                <a:t>Management, </a:t>
              </a:r>
              <a:br>
                <a:rPr lang="en-US" sz="1100" b="1" dirty="0">
                  <a:solidFill>
                    <a:srgbClr val="427CAC"/>
                  </a:solidFill>
                </a:rPr>
              </a:br>
              <a:r>
                <a:rPr lang="en-US" sz="1100" b="1" dirty="0">
                  <a:solidFill>
                    <a:srgbClr val="427CAC"/>
                  </a:solidFill>
                </a:rPr>
                <a:t>microservices for </a:t>
              </a:r>
              <a:br>
                <a:rPr lang="en-US" sz="1100" b="1" dirty="0">
                  <a:solidFill>
                    <a:srgbClr val="427CAC"/>
                  </a:solidFill>
                </a:rPr>
              </a:br>
              <a:r>
                <a:rPr lang="en-US" sz="1100" b="1" dirty="0">
                  <a:solidFill>
                    <a:srgbClr val="427CAC"/>
                  </a:solidFill>
                </a:rPr>
                <a:t>location data</a:t>
              </a:r>
            </a:p>
          </p:txBody>
        </p:sp>
        <p:pic>
          <p:nvPicPr>
            <p:cNvPr id="33" name="Bild 26">
              <a:extLst>
                <a:ext uri="{FF2B5EF4-FFF2-40B4-BE49-F238E27FC236}">
                  <a16:creationId xmlns:a16="http://schemas.microsoft.com/office/drawing/2014/main" id="{DF894290-2E33-4C3A-A149-E0BA719DE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239" y="2274248"/>
              <a:ext cx="720000" cy="720000"/>
            </a:xfrm>
            <a:prstGeom prst="ellipse">
              <a:avLst/>
            </a:prstGeom>
          </p:spPr>
        </p:pic>
      </p:grpSp>
      <p:grpSp>
        <p:nvGrpSpPr>
          <p:cNvPr id="6" name="Group 5">
            <a:extLst>
              <a:ext uri="{FF2B5EF4-FFF2-40B4-BE49-F238E27FC236}">
                <a16:creationId xmlns:a16="http://schemas.microsoft.com/office/drawing/2014/main" id="{2595DF15-21F9-4CEE-A07F-1B19DFA76D5C}"/>
              </a:ext>
            </a:extLst>
          </p:cNvPr>
          <p:cNvGrpSpPr/>
          <p:nvPr/>
        </p:nvGrpSpPr>
        <p:grpSpPr>
          <a:xfrm>
            <a:off x="7574133" y="2290828"/>
            <a:ext cx="1239122" cy="1113938"/>
            <a:chOff x="7972954" y="2290828"/>
            <a:chExt cx="1239122" cy="1113938"/>
          </a:xfrm>
        </p:grpSpPr>
        <p:pic>
          <p:nvPicPr>
            <p:cNvPr id="5" name="Picture 4">
              <a:extLst>
                <a:ext uri="{FF2B5EF4-FFF2-40B4-BE49-F238E27FC236}">
                  <a16:creationId xmlns:a16="http://schemas.microsoft.com/office/drawing/2014/main" id="{6B6EBB7A-E7C3-4B8C-BB22-18731843A916}"/>
                </a:ext>
              </a:extLst>
            </p:cNvPr>
            <p:cNvPicPr>
              <a:picLocks noChangeAspect="1"/>
            </p:cNvPicPr>
            <p:nvPr/>
          </p:nvPicPr>
          <p:blipFill>
            <a:blip r:embed="rId5"/>
            <a:stretch>
              <a:fillRect/>
            </a:stretch>
          </p:blipFill>
          <p:spPr>
            <a:xfrm>
              <a:off x="8236657" y="2290828"/>
              <a:ext cx="720000" cy="720000"/>
            </a:xfrm>
            <a:prstGeom prst="rect">
              <a:avLst/>
            </a:prstGeom>
          </p:spPr>
        </p:pic>
        <p:sp>
          <p:nvSpPr>
            <p:cNvPr id="17" name="Rechteck 25">
              <a:extLst>
                <a:ext uri="{FF2B5EF4-FFF2-40B4-BE49-F238E27FC236}">
                  <a16:creationId xmlns:a16="http://schemas.microsoft.com/office/drawing/2014/main" id="{95034E88-7CE6-4620-8407-7144C6871DEF}"/>
                </a:ext>
              </a:extLst>
            </p:cNvPr>
            <p:cNvSpPr/>
            <p:nvPr/>
          </p:nvSpPr>
          <p:spPr>
            <a:xfrm>
              <a:off x="7972954" y="3066212"/>
              <a:ext cx="1239122" cy="338554"/>
            </a:xfrm>
            <a:prstGeom prst="rect">
              <a:avLst/>
            </a:prstGeom>
          </p:spPr>
          <p:txBody>
            <a:bodyPr wrap="none" lIns="0" tIns="0" rIns="0" bIns="0">
              <a:spAutoFit/>
            </a:bodyPr>
            <a:lstStyle/>
            <a:p>
              <a:pPr algn="ctr"/>
              <a:r>
                <a:rPr lang="en-US" sz="1100" b="1" dirty="0">
                  <a:solidFill>
                    <a:srgbClr val="427CAC"/>
                  </a:solidFill>
                </a:rPr>
                <a:t>Master Data for</a:t>
              </a:r>
              <a:br>
                <a:rPr lang="en-US" sz="1100" b="1" dirty="0">
                  <a:solidFill>
                    <a:srgbClr val="427CAC"/>
                  </a:solidFill>
                </a:rPr>
              </a:br>
              <a:r>
                <a:rPr lang="en-US" sz="1100" b="1" dirty="0">
                  <a:solidFill>
                    <a:srgbClr val="427CAC"/>
                  </a:solidFill>
                </a:rPr>
                <a:t>Business Partners</a:t>
              </a:r>
            </a:p>
          </p:txBody>
        </p:sp>
      </p:grpSp>
      <p:sp>
        <p:nvSpPr>
          <p:cNvPr id="19" name="Rectangle 24">
            <a:extLst>
              <a:ext uri="{FF2B5EF4-FFF2-40B4-BE49-F238E27FC236}">
                <a16:creationId xmlns:a16="http://schemas.microsoft.com/office/drawing/2014/main" id="{C2FBDD5E-3760-4805-93CF-066B1C04FA48}"/>
              </a:ext>
            </a:extLst>
          </p:cNvPr>
          <p:cNvSpPr/>
          <p:nvPr/>
        </p:nvSpPr>
        <p:spPr>
          <a:xfrm>
            <a:off x="504001"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LoBs &amp; Industries</a:t>
            </a:r>
            <a:endParaRPr lang="en-US" sz="1200" dirty="0">
              <a:solidFill>
                <a:schemeClr val="tx1">
                  <a:lumMod val="65000"/>
                  <a:lumOff val="35000"/>
                </a:schemeClr>
              </a:solidFill>
              <a:latin typeface="Arial" charset="0"/>
              <a:ea typeface="Arial" charset="0"/>
              <a:cs typeface="Arial" charset="0"/>
            </a:endParaRPr>
          </a:p>
        </p:txBody>
      </p:sp>
      <p:grpSp>
        <p:nvGrpSpPr>
          <p:cNvPr id="29" name="Group 28">
            <a:extLst>
              <a:ext uri="{FF2B5EF4-FFF2-40B4-BE49-F238E27FC236}">
                <a16:creationId xmlns:a16="http://schemas.microsoft.com/office/drawing/2014/main" id="{09E3031E-5753-48C6-850A-F68AEC73F9FE}"/>
              </a:ext>
            </a:extLst>
          </p:cNvPr>
          <p:cNvGrpSpPr/>
          <p:nvPr/>
        </p:nvGrpSpPr>
        <p:grpSpPr>
          <a:xfrm>
            <a:off x="575623" y="2285639"/>
            <a:ext cx="1027524" cy="1129531"/>
            <a:chOff x="575623" y="2285639"/>
            <a:chExt cx="1027524" cy="1129531"/>
          </a:xfrm>
        </p:grpSpPr>
        <p:sp>
          <p:nvSpPr>
            <p:cNvPr id="20" name="Rechteck 63">
              <a:extLst>
                <a:ext uri="{FF2B5EF4-FFF2-40B4-BE49-F238E27FC236}">
                  <a16:creationId xmlns:a16="http://schemas.microsoft.com/office/drawing/2014/main" id="{6187D81E-3F1B-4008-8DF9-532B186475E8}"/>
                </a:ext>
              </a:extLst>
            </p:cNvPr>
            <p:cNvSpPr/>
            <p:nvPr/>
          </p:nvSpPr>
          <p:spPr>
            <a:xfrm>
              <a:off x="575623" y="3076616"/>
              <a:ext cx="102752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Customer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Order Sourcing</a:t>
              </a:r>
            </a:p>
          </p:txBody>
        </p:sp>
        <p:pic>
          <p:nvPicPr>
            <p:cNvPr id="21" name="Picture 20">
              <a:extLst>
                <a:ext uri="{FF2B5EF4-FFF2-40B4-BE49-F238E27FC236}">
                  <a16:creationId xmlns:a16="http://schemas.microsoft.com/office/drawing/2014/main" id="{F349CE3B-D5B9-43A6-BCD5-8539C684D9E6}"/>
                </a:ext>
              </a:extLst>
            </p:cNvPr>
            <p:cNvPicPr>
              <a:picLocks noChangeAspect="1"/>
            </p:cNvPicPr>
            <p:nvPr/>
          </p:nvPicPr>
          <p:blipFill>
            <a:blip r:embed="rId6"/>
            <a:stretch>
              <a:fillRect/>
            </a:stretch>
          </p:blipFill>
          <p:spPr>
            <a:xfrm>
              <a:off x="733529" y="2285639"/>
              <a:ext cx="720000" cy="720000"/>
            </a:xfrm>
            <a:prstGeom prst="rect">
              <a:avLst/>
            </a:prstGeom>
          </p:spPr>
        </p:pic>
      </p:grpSp>
      <p:grpSp>
        <p:nvGrpSpPr>
          <p:cNvPr id="22" name="Group 21">
            <a:extLst>
              <a:ext uri="{FF2B5EF4-FFF2-40B4-BE49-F238E27FC236}">
                <a16:creationId xmlns:a16="http://schemas.microsoft.com/office/drawing/2014/main" id="{C6D9762C-47AA-4271-92C0-5D5267EF741D}"/>
              </a:ext>
            </a:extLst>
          </p:cNvPr>
          <p:cNvGrpSpPr/>
          <p:nvPr/>
        </p:nvGrpSpPr>
        <p:grpSpPr>
          <a:xfrm>
            <a:off x="2200569" y="2285639"/>
            <a:ext cx="1358636" cy="1130900"/>
            <a:chOff x="7835296" y="2285639"/>
            <a:chExt cx="1358636" cy="1130900"/>
          </a:xfrm>
        </p:grpSpPr>
        <p:sp>
          <p:nvSpPr>
            <p:cNvPr id="23" name="Rechteck 69">
              <a:extLst>
                <a:ext uri="{FF2B5EF4-FFF2-40B4-BE49-F238E27FC236}">
                  <a16:creationId xmlns:a16="http://schemas.microsoft.com/office/drawing/2014/main" id="{C55954B5-8621-45DE-BF13-3B9B30FBF933}"/>
                </a:ext>
              </a:extLst>
            </p:cNvPr>
            <p:cNvSpPr/>
            <p:nvPr/>
          </p:nvSpPr>
          <p:spPr>
            <a:xfrm>
              <a:off x="7835296" y="3077985"/>
              <a:ext cx="135863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Omnichannel Promotion Pricing</a:t>
              </a:r>
            </a:p>
          </p:txBody>
        </p:sp>
        <p:pic>
          <p:nvPicPr>
            <p:cNvPr id="24" name="Picture 23">
              <a:extLst>
                <a:ext uri="{FF2B5EF4-FFF2-40B4-BE49-F238E27FC236}">
                  <a16:creationId xmlns:a16="http://schemas.microsoft.com/office/drawing/2014/main" id="{A403B384-58EF-44BE-89CE-4A314FC00C39}"/>
                </a:ext>
              </a:extLst>
            </p:cNvPr>
            <p:cNvPicPr>
              <a:picLocks noChangeAspect="1"/>
            </p:cNvPicPr>
            <p:nvPr/>
          </p:nvPicPr>
          <p:blipFill>
            <a:blip r:embed="rId7"/>
            <a:stretch>
              <a:fillRect/>
            </a:stretch>
          </p:blipFill>
          <p:spPr>
            <a:xfrm>
              <a:off x="8150525" y="2285639"/>
              <a:ext cx="720000" cy="720000"/>
            </a:xfrm>
            <a:prstGeom prst="rect">
              <a:avLst/>
            </a:prstGeom>
          </p:spPr>
        </p:pic>
      </p:grpSp>
      <p:grpSp>
        <p:nvGrpSpPr>
          <p:cNvPr id="10" name="Group 9">
            <a:extLst>
              <a:ext uri="{FF2B5EF4-FFF2-40B4-BE49-F238E27FC236}">
                <a16:creationId xmlns:a16="http://schemas.microsoft.com/office/drawing/2014/main" id="{87BEEEF2-4CC2-447A-BA82-F1D5746E0E3F}"/>
              </a:ext>
            </a:extLst>
          </p:cNvPr>
          <p:cNvGrpSpPr/>
          <p:nvPr/>
        </p:nvGrpSpPr>
        <p:grpSpPr>
          <a:xfrm>
            <a:off x="9265939" y="2274248"/>
            <a:ext cx="720000" cy="1140922"/>
            <a:chOff x="9265939" y="2274248"/>
            <a:chExt cx="720000" cy="1140922"/>
          </a:xfrm>
        </p:grpSpPr>
        <p:pic>
          <p:nvPicPr>
            <p:cNvPr id="7" name="Picture 6">
              <a:extLst>
                <a:ext uri="{FF2B5EF4-FFF2-40B4-BE49-F238E27FC236}">
                  <a16:creationId xmlns:a16="http://schemas.microsoft.com/office/drawing/2014/main" id="{99DDAA74-3C71-4266-AF36-F1C84E692383}"/>
                </a:ext>
              </a:extLst>
            </p:cNvPr>
            <p:cNvPicPr>
              <a:picLocks noChangeAspect="1"/>
            </p:cNvPicPr>
            <p:nvPr/>
          </p:nvPicPr>
          <p:blipFill>
            <a:blip r:embed="rId8"/>
            <a:stretch>
              <a:fillRect/>
            </a:stretch>
          </p:blipFill>
          <p:spPr>
            <a:xfrm>
              <a:off x="9265939" y="2274248"/>
              <a:ext cx="720000" cy="720000"/>
            </a:xfrm>
            <a:prstGeom prst="rect">
              <a:avLst/>
            </a:prstGeom>
          </p:spPr>
        </p:pic>
        <p:sp>
          <p:nvSpPr>
            <p:cNvPr id="31" name="Rechteck 25">
              <a:extLst>
                <a:ext uri="{FF2B5EF4-FFF2-40B4-BE49-F238E27FC236}">
                  <a16:creationId xmlns:a16="http://schemas.microsoft.com/office/drawing/2014/main" id="{D89DDD82-3B8A-4D07-9022-58E5F1D5978D}"/>
                </a:ext>
              </a:extLst>
            </p:cNvPr>
            <p:cNvSpPr/>
            <p:nvPr/>
          </p:nvSpPr>
          <p:spPr>
            <a:xfrm>
              <a:off x="9383087" y="3076616"/>
              <a:ext cx="485709" cy="338554"/>
            </a:xfrm>
            <a:prstGeom prst="rect">
              <a:avLst/>
            </a:prstGeom>
          </p:spPr>
          <p:txBody>
            <a:bodyPr wrap="none" lIns="0" tIns="0" rIns="0" bIns="0">
              <a:spAutoFit/>
            </a:bodyPr>
            <a:lstStyle/>
            <a:p>
              <a:pPr algn="ctr"/>
              <a:r>
                <a:rPr lang="en-US" sz="1100" b="1" dirty="0">
                  <a:solidFill>
                    <a:srgbClr val="427CAC"/>
                  </a:solidFill>
                </a:rPr>
                <a:t>Pricing</a:t>
              </a:r>
              <a:br>
                <a:rPr lang="en-US" sz="1100" b="1" dirty="0">
                  <a:solidFill>
                    <a:srgbClr val="427CAC"/>
                  </a:solidFill>
                </a:rPr>
              </a:br>
              <a:r>
                <a:rPr lang="en-US" sz="1100" b="1" dirty="0">
                  <a:solidFill>
                    <a:srgbClr val="427CAC"/>
                  </a:solidFill>
                </a:rPr>
                <a:t>service</a:t>
              </a:r>
            </a:p>
          </p:txBody>
        </p:sp>
      </p:grpSp>
      <p:grpSp>
        <p:nvGrpSpPr>
          <p:cNvPr id="12" name="Group 11">
            <a:extLst>
              <a:ext uri="{FF2B5EF4-FFF2-40B4-BE49-F238E27FC236}">
                <a16:creationId xmlns:a16="http://schemas.microsoft.com/office/drawing/2014/main" id="{F7425D68-41B7-40F2-A9BD-79FEDB4CB41B}"/>
              </a:ext>
            </a:extLst>
          </p:cNvPr>
          <p:cNvGrpSpPr/>
          <p:nvPr/>
        </p:nvGrpSpPr>
        <p:grpSpPr>
          <a:xfrm>
            <a:off x="10566661" y="2285639"/>
            <a:ext cx="939360" cy="1298808"/>
            <a:chOff x="10566661" y="2285639"/>
            <a:chExt cx="939360" cy="1298808"/>
          </a:xfrm>
        </p:grpSpPr>
        <p:pic>
          <p:nvPicPr>
            <p:cNvPr id="9" name="Picture 8">
              <a:extLst>
                <a:ext uri="{FF2B5EF4-FFF2-40B4-BE49-F238E27FC236}">
                  <a16:creationId xmlns:a16="http://schemas.microsoft.com/office/drawing/2014/main" id="{03AFF757-2128-4998-9A2D-64F8D592C726}"/>
                </a:ext>
              </a:extLst>
            </p:cNvPr>
            <p:cNvPicPr>
              <a:picLocks noChangeAspect="1"/>
            </p:cNvPicPr>
            <p:nvPr/>
          </p:nvPicPr>
          <p:blipFill>
            <a:blip r:embed="rId9"/>
            <a:stretch>
              <a:fillRect/>
            </a:stretch>
          </p:blipFill>
          <p:spPr>
            <a:xfrm>
              <a:off x="10676338" y="2285639"/>
              <a:ext cx="720000" cy="720000"/>
            </a:xfrm>
            <a:prstGeom prst="rect">
              <a:avLst/>
            </a:prstGeom>
          </p:spPr>
        </p:pic>
        <p:sp>
          <p:nvSpPr>
            <p:cNvPr id="34" name="Rechteck 25">
              <a:extLst>
                <a:ext uri="{FF2B5EF4-FFF2-40B4-BE49-F238E27FC236}">
                  <a16:creationId xmlns:a16="http://schemas.microsoft.com/office/drawing/2014/main" id="{26079994-9B32-46C4-BE06-D4049EDA8649}"/>
                </a:ext>
              </a:extLst>
            </p:cNvPr>
            <p:cNvSpPr/>
            <p:nvPr/>
          </p:nvSpPr>
          <p:spPr>
            <a:xfrm>
              <a:off x="10566661" y="3076616"/>
              <a:ext cx="939360" cy="507831"/>
            </a:xfrm>
            <a:prstGeom prst="rect">
              <a:avLst/>
            </a:prstGeom>
          </p:spPr>
          <p:txBody>
            <a:bodyPr wrap="none" lIns="0" tIns="0" rIns="0" bIns="0">
              <a:spAutoFit/>
            </a:bodyPr>
            <a:lstStyle/>
            <a:p>
              <a:pPr algn="ctr"/>
              <a:r>
                <a:rPr lang="en-US" sz="1100" b="1" dirty="0">
                  <a:solidFill>
                    <a:srgbClr val="427CAC"/>
                  </a:solidFill>
                </a:rPr>
                <a:t>Product </a:t>
              </a:r>
              <a:br>
                <a:rPr lang="en-US" sz="1100" b="1" dirty="0">
                  <a:solidFill>
                    <a:srgbClr val="427CAC"/>
                  </a:solidFill>
                </a:rPr>
              </a:br>
              <a:r>
                <a:rPr lang="en-US" sz="1100" b="1" dirty="0">
                  <a:solidFill>
                    <a:srgbClr val="427CAC"/>
                  </a:solidFill>
                </a:rPr>
                <a:t>configuration </a:t>
              </a:r>
              <a:br>
                <a:rPr lang="en-US" sz="1100" b="1" dirty="0">
                  <a:solidFill>
                    <a:srgbClr val="427CAC"/>
                  </a:solidFill>
                </a:rPr>
              </a:br>
              <a:r>
                <a:rPr lang="en-US" sz="1100" b="1" dirty="0">
                  <a:solidFill>
                    <a:srgbClr val="427CAC"/>
                  </a:solidFill>
                </a:rPr>
                <a:t>service</a:t>
              </a:r>
            </a:p>
          </p:txBody>
        </p:sp>
      </p:grpSp>
      <p:sp>
        <p:nvSpPr>
          <p:cNvPr id="35" name="Rectangle 34">
            <a:extLst>
              <a:ext uri="{FF2B5EF4-FFF2-40B4-BE49-F238E27FC236}">
                <a16:creationId xmlns:a16="http://schemas.microsoft.com/office/drawing/2014/main" id="{F56ED2A4-9BA7-47AD-9A47-BA25CD592FCD}"/>
              </a:ext>
            </a:extLst>
          </p:cNvPr>
          <p:cNvSpPr/>
          <p:nvPr/>
        </p:nvSpPr>
        <p:spPr>
          <a:xfrm>
            <a:off x="6021939" y="5546426"/>
            <a:ext cx="5620786" cy="507831"/>
          </a:xfrm>
          <a:prstGeom prst="rect">
            <a:avLst/>
          </a:prstGeom>
        </p:spPr>
        <p:txBody>
          <a:bodyPr wrap="square">
            <a:spAutoFit/>
          </a:bodyPr>
          <a:lstStyle/>
          <a:p>
            <a:r>
              <a:rPr lang="en-US" sz="900" u="sng" dirty="0"/>
              <a:t>NOTES</a:t>
            </a:r>
            <a:r>
              <a:rPr lang="en-US" sz="900" dirty="0"/>
              <a:t>: “Pricing service”, “Product configuration” service and SaaS App “SAP Product Configuration” belong together. “Pricing service” was formerly known as </a:t>
            </a:r>
            <a:r>
              <a:rPr lang="en-US" sz="900" i="1" dirty="0"/>
              <a:t>SAP Product Configuration add-on for SAP Hybris Commerce</a:t>
            </a:r>
            <a:r>
              <a:rPr lang="en-US" sz="900" dirty="0"/>
              <a:t> </a:t>
            </a:r>
            <a:endParaRPr lang="en-US" sz="900" b="1" dirty="0"/>
          </a:p>
        </p:txBody>
      </p:sp>
      <p:grpSp>
        <p:nvGrpSpPr>
          <p:cNvPr id="16" name="Group 15">
            <a:extLst>
              <a:ext uri="{FF2B5EF4-FFF2-40B4-BE49-F238E27FC236}">
                <a16:creationId xmlns:a16="http://schemas.microsoft.com/office/drawing/2014/main" id="{1BBBEA4F-453B-4B24-8BE2-42FDF4285170}"/>
              </a:ext>
            </a:extLst>
          </p:cNvPr>
          <p:cNvGrpSpPr/>
          <p:nvPr/>
        </p:nvGrpSpPr>
        <p:grpSpPr>
          <a:xfrm>
            <a:off x="5833932" y="4078980"/>
            <a:ext cx="1391407" cy="1129531"/>
            <a:chOff x="4099143" y="2285639"/>
            <a:chExt cx="1391407" cy="1129531"/>
          </a:xfrm>
        </p:grpSpPr>
        <p:pic>
          <p:nvPicPr>
            <p:cNvPr id="15" name="Picture 14">
              <a:extLst>
                <a:ext uri="{FF2B5EF4-FFF2-40B4-BE49-F238E27FC236}">
                  <a16:creationId xmlns:a16="http://schemas.microsoft.com/office/drawing/2014/main" id="{15AA1117-00D9-4042-9897-E2F6143C857D}"/>
                </a:ext>
              </a:extLst>
            </p:cNvPr>
            <p:cNvPicPr>
              <a:picLocks noChangeAspect="1"/>
            </p:cNvPicPr>
            <p:nvPr/>
          </p:nvPicPr>
          <p:blipFill>
            <a:blip r:embed="rId10"/>
            <a:stretch>
              <a:fillRect/>
            </a:stretch>
          </p:blipFill>
          <p:spPr>
            <a:xfrm>
              <a:off x="4434847" y="2285639"/>
              <a:ext cx="720000" cy="720000"/>
            </a:xfrm>
            <a:prstGeom prst="rect">
              <a:avLst/>
            </a:prstGeom>
          </p:spPr>
        </p:pic>
        <p:sp>
          <p:nvSpPr>
            <p:cNvPr id="42" name="Rechteck 25">
              <a:extLst>
                <a:ext uri="{FF2B5EF4-FFF2-40B4-BE49-F238E27FC236}">
                  <a16:creationId xmlns:a16="http://schemas.microsoft.com/office/drawing/2014/main" id="{29638FD5-2D5C-4B1C-BF13-78552311AFB4}"/>
                </a:ext>
              </a:extLst>
            </p:cNvPr>
            <p:cNvSpPr/>
            <p:nvPr/>
          </p:nvSpPr>
          <p:spPr>
            <a:xfrm>
              <a:off x="4099143" y="3076616"/>
              <a:ext cx="1391407" cy="338554"/>
            </a:xfrm>
            <a:prstGeom prst="rect">
              <a:avLst/>
            </a:prstGeom>
          </p:spPr>
          <p:txBody>
            <a:bodyPr wrap="none" lIns="0" tIns="0" rIns="0" bIns="0">
              <a:spAutoFit/>
            </a:bodyPr>
            <a:lstStyle/>
            <a:p>
              <a:pPr algn="ctr"/>
              <a:r>
                <a:rPr lang="en-US" sz="1100" b="1" dirty="0">
                  <a:solidFill>
                    <a:srgbClr val="427CAC"/>
                  </a:solidFill>
                </a:rPr>
                <a:t>SAP S/4HANA Cloud</a:t>
              </a:r>
              <a:br>
                <a:rPr lang="en-US" sz="1100" b="1" dirty="0">
                  <a:solidFill>
                    <a:srgbClr val="427CAC"/>
                  </a:solidFill>
                </a:rPr>
              </a:br>
              <a:r>
                <a:rPr lang="en-US" sz="1100" b="1" dirty="0">
                  <a:solidFill>
                    <a:srgbClr val="427CAC"/>
                  </a:solidFill>
                </a:rPr>
                <a:t> for Data Enrichment</a:t>
              </a:r>
            </a:p>
          </p:txBody>
        </p:sp>
      </p:grpSp>
    </p:spTree>
    <p:extLst>
      <p:ext uri="{BB962C8B-B14F-4D97-AF65-F5344CB8AC3E}">
        <p14:creationId xmlns:p14="http://schemas.microsoft.com/office/powerpoint/2010/main" val="287593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Mobile</a:t>
            </a:r>
            <a:endParaRPr lang="en-US" sz="1200" dirty="0">
              <a:solidFill>
                <a:schemeClr val="tx1">
                  <a:lumMod val="65000"/>
                  <a:lumOff val="35000"/>
                </a:schemeClr>
              </a:solidFill>
              <a:latin typeface="Arial" charset="0"/>
              <a:ea typeface="Arial" charset="0"/>
              <a:cs typeface="Arial" charset="0"/>
            </a:endParaRPr>
          </a:p>
        </p:txBody>
      </p:sp>
      <p:sp>
        <p:nvSpPr>
          <p:cNvPr id="66" name="Rectangle 24"/>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Orchestration</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 name="Gruppierung 9"/>
          <p:cNvGrpSpPr/>
          <p:nvPr/>
        </p:nvGrpSpPr>
        <p:grpSpPr>
          <a:xfrm>
            <a:off x="1828409" y="4455077"/>
            <a:ext cx="952184" cy="802995"/>
            <a:chOff x="9861305" y="3728376"/>
            <a:chExt cx="952184" cy="802995"/>
          </a:xfrm>
        </p:grpSpPr>
        <p:sp>
          <p:nvSpPr>
            <p:cNvPr id="47" name="Rechteck 46"/>
            <p:cNvSpPr/>
            <p:nvPr/>
          </p:nvSpPr>
          <p:spPr>
            <a:xfrm>
              <a:off x="9861305" y="4362094"/>
              <a:ext cx="95218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Fiori Mobile***</a:t>
              </a:r>
            </a:p>
          </p:txBody>
        </p:sp>
        <p:pic>
          <p:nvPicPr>
            <p:cNvPr id="51" name="Bild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397" y="3728376"/>
              <a:ext cx="540000" cy="540000"/>
            </a:xfrm>
            <a:prstGeom prst="rect">
              <a:avLst/>
            </a:prstGeom>
          </p:spPr>
        </p:pic>
      </p:grpSp>
      <p:grpSp>
        <p:nvGrpSpPr>
          <p:cNvPr id="2" name="Gruppierung 1"/>
          <p:cNvGrpSpPr/>
          <p:nvPr/>
        </p:nvGrpSpPr>
        <p:grpSpPr>
          <a:xfrm>
            <a:off x="3137258" y="2277349"/>
            <a:ext cx="866734" cy="1150502"/>
            <a:chOff x="8604756" y="2277349"/>
            <a:chExt cx="866734" cy="1150502"/>
          </a:xfrm>
        </p:grpSpPr>
        <p:pic>
          <p:nvPicPr>
            <p:cNvPr id="38" name="Bild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123" y="2277349"/>
              <a:ext cx="720000" cy="720000"/>
            </a:xfrm>
            <a:prstGeom prst="ellipse">
              <a:avLst/>
            </a:prstGeom>
          </p:spPr>
        </p:pic>
        <p:sp>
          <p:nvSpPr>
            <p:cNvPr id="34" name="Rechteck 33"/>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grpSp>
      <p:grpSp>
        <p:nvGrpSpPr>
          <p:cNvPr id="12" name="Gruppierung 11"/>
          <p:cNvGrpSpPr/>
          <p:nvPr/>
        </p:nvGrpSpPr>
        <p:grpSpPr>
          <a:xfrm>
            <a:off x="1695148" y="2322565"/>
            <a:ext cx="1167190" cy="1105286"/>
            <a:chOff x="7162646" y="2322565"/>
            <a:chExt cx="1167190" cy="1105286"/>
          </a:xfrm>
        </p:grpSpPr>
        <p:sp>
          <p:nvSpPr>
            <p:cNvPr id="31" name="Rechteck 30"/>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Development &amp;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Operations</a:t>
              </a:r>
            </a:p>
          </p:txBody>
        </p:sp>
        <p:pic>
          <p:nvPicPr>
            <p:cNvPr id="3" name="Bild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5849" y="2322565"/>
              <a:ext cx="720000" cy="720000"/>
            </a:xfrm>
            <a:prstGeom prst="rect">
              <a:avLst/>
            </a:prstGeom>
          </p:spPr>
        </p:pic>
      </p:grpSp>
      <p:grpSp>
        <p:nvGrpSpPr>
          <p:cNvPr id="13" name="Gruppierung 12"/>
          <p:cNvGrpSpPr/>
          <p:nvPr/>
        </p:nvGrpSpPr>
        <p:grpSpPr>
          <a:xfrm>
            <a:off x="629741" y="2338008"/>
            <a:ext cx="711708" cy="919582"/>
            <a:chOff x="6097239" y="2338008"/>
            <a:chExt cx="711708" cy="919582"/>
          </a:xfrm>
        </p:grpSpPr>
        <p:sp>
          <p:nvSpPr>
            <p:cNvPr id="36" name="Rechteck 35"/>
            <p:cNvSpPr/>
            <p:nvPr/>
          </p:nvSpPr>
          <p:spPr>
            <a:xfrm>
              <a:off x="6191581" y="3088313"/>
              <a:ext cx="53379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Agentry</a:t>
              </a:r>
            </a:p>
          </p:txBody>
        </p:sp>
        <p:pic>
          <p:nvPicPr>
            <p:cNvPr id="4" name="Bild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7239" y="2338008"/>
              <a:ext cx="711708" cy="711708"/>
            </a:xfrm>
            <a:prstGeom prst="rect">
              <a:avLst/>
            </a:prstGeom>
          </p:spPr>
        </p:pic>
      </p:grpSp>
      <p:grpSp>
        <p:nvGrpSpPr>
          <p:cNvPr id="22" name="Gruppierung 8"/>
          <p:cNvGrpSpPr/>
          <p:nvPr/>
        </p:nvGrpSpPr>
        <p:grpSpPr>
          <a:xfrm>
            <a:off x="483693" y="4450325"/>
            <a:ext cx="1057982" cy="977024"/>
            <a:chOff x="8550927" y="3728376"/>
            <a:chExt cx="1057982" cy="977024"/>
          </a:xfrm>
        </p:grpSpPr>
        <p:sp>
          <p:nvSpPr>
            <p:cNvPr id="23" name="Rechteck 43"/>
            <p:cNvSpPr/>
            <p:nvPr/>
          </p:nvSpPr>
          <p:spPr>
            <a:xfrm>
              <a:off x="8550927" y="4366846"/>
              <a:ext cx="105798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 &amp; Device**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24" name="Bild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84422" y="3728376"/>
              <a:ext cx="540000" cy="540000"/>
            </a:xfrm>
            <a:prstGeom prst="rect">
              <a:avLst/>
            </a:prstGeom>
          </p:spPr>
        </p:pic>
      </p:grpSp>
      <p:cxnSp>
        <p:nvCxnSpPr>
          <p:cNvPr id="7" name="Straight Connector 6"/>
          <p:cNvCxnSpPr>
            <a:cxnSpLocks/>
          </p:cNvCxnSpPr>
          <p:nvPr/>
        </p:nvCxnSpPr>
        <p:spPr>
          <a:xfrm>
            <a:off x="544548" y="3968364"/>
            <a:ext cx="4976975" cy="0"/>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4"/>
          <p:cNvSpPr/>
          <p:nvPr/>
        </p:nvSpPr>
        <p:spPr>
          <a:xfrm>
            <a:off x="500564" y="3981647"/>
            <a:ext cx="5502023" cy="395869"/>
          </a:xfrm>
          <a:prstGeom prst="rect">
            <a:avLst/>
          </a:prstGeom>
        </p:spPr>
        <p:txBody>
          <a:bodyPr wrap="square" lIns="36000" tIns="36000" rIns="36000" bIns="36000">
            <a:spAutoFit/>
          </a:bodyPr>
          <a:lstStyle/>
          <a:p>
            <a:r>
              <a:rPr lang="en-US" sz="1050" i="1" dirty="0">
                <a:solidFill>
                  <a:srgbClr val="BB0000"/>
                </a:solidFill>
                <a:latin typeface="Arial" charset="0"/>
                <a:ea typeface="Arial" charset="0"/>
                <a:cs typeface="Arial" charset="0"/>
              </a:rPr>
              <a:t>Deprecated icons (services either removed from catalog** </a:t>
            </a:r>
            <a:br>
              <a:rPr lang="en-US" sz="1050" i="1" dirty="0">
                <a:solidFill>
                  <a:srgbClr val="BB0000"/>
                </a:solidFill>
                <a:latin typeface="Arial" charset="0"/>
                <a:ea typeface="Arial" charset="0"/>
                <a:cs typeface="Arial" charset="0"/>
              </a:rPr>
            </a:br>
            <a:r>
              <a:rPr lang="en-US" sz="1050" i="1" dirty="0">
                <a:solidFill>
                  <a:srgbClr val="BB0000"/>
                </a:solidFill>
                <a:latin typeface="Arial" charset="0"/>
                <a:ea typeface="Arial" charset="0"/>
                <a:cs typeface="Arial" charset="0"/>
              </a:rPr>
              <a:t>or subsumed by other service***)</a:t>
            </a:r>
            <a:endParaRPr lang="en-US" sz="900" i="1" dirty="0">
              <a:solidFill>
                <a:srgbClr val="BB0000"/>
              </a:solidFill>
              <a:latin typeface="Arial" charset="0"/>
              <a:ea typeface="Arial" charset="0"/>
              <a:cs typeface="Arial" charset="0"/>
            </a:endParaRPr>
          </a:p>
        </p:txBody>
      </p:sp>
      <p:sp>
        <p:nvSpPr>
          <p:cNvPr id="29" name="Rectangle 28"/>
          <p:cNvSpPr/>
          <p:nvPr/>
        </p:nvSpPr>
        <p:spPr>
          <a:xfrm>
            <a:off x="1827482" y="5403689"/>
            <a:ext cx="4175105" cy="246221"/>
          </a:xfrm>
          <a:prstGeom prst="rect">
            <a:avLst/>
          </a:prstGeom>
        </p:spPr>
        <p:txBody>
          <a:bodyPr wrap="square">
            <a:spAutoFit/>
          </a:bodyPr>
          <a:lstStyle/>
          <a:p>
            <a:r>
              <a:rPr lang="en-US" sz="1000" dirty="0">
                <a:solidFill>
                  <a:schemeClr val="tx1">
                    <a:lumMod val="65000"/>
                    <a:lumOff val="35000"/>
                  </a:schemeClr>
                </a:solidFill>
              </a:rPr>
              <a:t>*** subsumed in Mobile Service for Development &amp; Operations </a:t>
            </a:r>
            <a:endParaRPr lang="en-US" sz="1000" b="1" dirty="0">
              <a:solidFill>
                <a:schemeClr val="tx1">
                  <a:lumMod val="65000"/>
                  <a:lumOff val="35000"/>
                </a:schemeClr>
              </a:solidFill>
            </a:endParaRPr>
          </a:p>
        </p:txBody>
      </p:sp>
      <p:sp>
        <p:nvSpPr>
          <p:cNvPr id="28" name="Rectangle 27"/>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30" name="Gruppierung 14">
            <a:extLst>
              <a:ext uri="{FF2B5EF4-FFF2-40B4-BE49-F238E27FC236}">
                <a16:creationId xmlns:a16="http://schemas.microsoft.com/office/drawing/2014/main" id="{543EFDB5-F609-44BC-88C7-6181901F6266}"/>
              </a:ext>
            </a:extLst>
          </p:cNvPr>
          <p:cNvGrpSpPr/>
          <p:nvPr/>
        </p:nvGrpSpPr>
        <p:grpSpPr>
          <a:xfrm>
            <a:off x="7702669" y="2307249"/>
            <a:ext cx="720000" cy="958615"/>
            <a:chOff x="3090878" y="3686827"/>
            <a:chExt cx="720000" cy="958615"/>
          </a:xfrm>
        </p:grpSpPr>
        <p:sp>
          <p:nvSpPr>
            <p:cNvPr id="32" name="Rechteck 59">
              <a:extLst>
                <a:ext uri="{FF2B5EF4-FFF2-40B4-BE49-F238E27FC236}">
                  <a16:creationId xmlns:a16="http://schemas.microsoft.com/office/drawing/2014/main" id="{ADD82261-AEF8-47B3-969D-8E2C49FA1D0E}"/>
                </a:ext>
              </a:extLst>
            </p:cNvPr>
            <p:cNvSpPr/>
            <p:nvPr/>
          </p:nvSpPr>
          <p:spPr>
            <a:xfrm>
              <a:off x="3103226" y="4476165"/>
              <a:ext cx="685651"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Workflow</a:t>
              </a:r>
            </a:p>
          </p:txBody>
        </p:sp>
        <p:pic>
          <p:nvPicPr>
            <p:cNvPr id="33" name="Bild 68">
              <a:extLst>
                <a:ext uri="{FF2B5EF4-FFF2-40B4-BE49-F238E27FC236}">
                  <a16:creationId xmlns:a16="http://schemas.microsoft.com/office/drawing/2014/main" id="{422DA011-99B5-4987-891E-5CBDF6A1F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0878" y="3686827"/>
              <a:ext cx="720000" cy="720000"/>
            </a:xfrm>
            <a:prstGeom prst="ellipse">
              <a:avLst/>
            </a:prstGeom>
          </p:spPr>
        </p:pic>
      </p:grpSp>
      <p:grpSp>
        <p:nvGrpSpPr>
          <p:cNvPr id="37" name="Gruppierung 6">
            <a:extLst>
              <a:ext uri="{FF2B5EF4-FFF2-40B4-BE49-F238E27FC236}">
                <a16:creationId xmlns:a16="http://schemas.microsoft.com/office/drawing/2014/main" id="{C4B3BD70-E2BD-4555-B981-F5ACEFBE2E17}"/>
              </a:ext>
            </a:extLst>
          </p:cNvPr>
          <p:cNvGrpSpPr/>
          <p:nvPr/>
        </p:nvGrpSpPr>
        <p:grpSpPr>
          <a:xfrm>
            <a:off x="6151845" y="2311324"/>
            <a:ext cx="1053962" cy="954540"/>
            <a:chOff x="1627383" y="2291354"/>
            <a:chExt cx="1053962" cy="954540"/>
          </a:xfrm>
        </p:grpSpPr>
        <p:sp>
          <p:nvSpPr>
            <p:cNvPr id="39" name="Rechteck 41">
              <a:extLst>
                <a:ext uri="{FF2B5EF4-FFF2-40B4-BE49-F238E27FC236}">
                  <a16:creationId xmlns:a16="http://schemas.microsoft.com/office/drawing/2014/main" id="{76E34D91-BAA2-40BA-8A15-A0EE1F745FCC}"/>
                </a:ext>
              </a:extLst>
            </p:cNvPr>
            <p:cNvSpPr/>
            <p:nvPr/>
          </p:nvSpPr>
          <p:spPr>
            <a:xfrm>
              <a:off x="1627383" y="3076617"/>
              <a:ext cx="105396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Business Rules</a:t>
              </a:r>
            </a:p>
          </p:txBody>
        </p:sp>
        <p:pic>
          <p:nvPicPr>
            <p:cNvPr id="40" name="Bild 72">
              <a:extLst>
                <a:ext uri="{FF2B5EF4-FFF2-40B4-BE49-F238E27FC236}">
                  <a16:creationId xmlns:a16="http://schemas.microsoft.com/office/drawing/2014/main" id="{1E0C9311-352F-450A-B576-F169BB90F6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8113" y="2291354"/>
              <a:ext cx="720000" cy="720000"/>
            </a:xfrm>
            <a:prstGeom prst="ellipse">
              <a:avLst/>
            </a:prstGeom>
          </p:spPr>
        </p:pic>
      </p:grpSp>
      <p:grpSp>
        <p:nvGrpSpPr>
          <p:cNvPr id="8" name="Group 7">
            <a:extLst>
              <a:ext uri="{FF2B5EF4-FFF2-40B4-BE49-F238E27FC236}">
                <a16:creationId xmlns:a16="http://schemas.microsoft.com/office/drawing/2014/main" id="{BF7D9CD8-5AD1-4D86-B8A9-2ABFDD055232}"/>
              </a:ext>
            </a:extLst>
          </p:cNvPr>
          <p:cNvGrpSpPr/>
          <p:nvPr/>
        </p:nvGrpSpPr>
        <p:grpSpPr>
          <a:xfrm>
            <a:off x="8875969" y="2281494"/>
            <a:ext cx="1113662" cy="1147535"/>
            <a:chOff x="8875969" y="2281494"/>
            <a:chExt cx="1113662" cy="1147535"/>
          </a:xfrm>
        </p:grpSpPr>
        <p:pic>
          <p:nvPicPr>
            <p:cNvPr id="6" name="Picture 5">
              <a:extLst>
                <a:ext uri="{FF2B5EF4-FFF2-40B4-BE49-F238E27FC236}">
                  <a16:creationId xmlns:a16="http://schemas.microsoft.com/office/drawing/2014/main" id="{F74F402F-4263-4F7B-AF9D-BFBBA5AE75B2}"/>
                </a:ext>
              </a:extLst>
            </p:cNvPr>
            <p:cNvPicPr>
              <a:picLocks noChangeAspect="1"/>
            </p:cNvPicPr>
            <p:nvPr/>
          </p:nvPicPr>
          <p:blipFill>
            <a:blip r:embed="rId11"/>
            <a:stretch>
              <a:fillRect/>
            </a:stretch>
          </p:blipFill>
          <p:spPr>
            <a:xfrm>
              <a:off x="9076946" y="2281494"/>
              <a:ext cx="711709" cy="711709"/>
            </a:xfrm>
            <a:prstGeom prst="rect">
              <a:avLst/>
            </a:prstGeom>
          </p:spPr>
        </p:pic>
        <p:sp>
          <p:nvSpPr>
            <p:cNvPr id="41" name="Rechteck 59">
              <a:extLst>
                <a:ext uri="{FF2B5EF4-FFF2-40B4-BE49-F238E27FC236}">
                  <a16:creationId xmlns:a16="http://schemas.microsoft.com/office/drawing/2014/main" id="{30A3F0D1-71E2-43A3-BCFB-9E20816FCEF2}"/>
                </a:ext>
              </a:extLst>
            </p:cNvPr>
            <p:cNvSpPr/>
            <p:nvPr/>
          </p:nvSpPr>
          <p:spPr>
            <a:xfrm>
              <a:off x="8875969" y="3090475"/>
              <a:ext cx="11136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Intelligent  RPA</a:t>
              </a:r>
            </a:p>
          </p:txBody>
        </p:sp>
      </p:grpSp>
    </p:spTree>
    <p:extLst>
      <p:ext uri="{BB962C8B-B14F-4D97-AF65-F5344CB8AC3E}">
        <p14:creationId xmlns:p14="http://schemas.microsoft.com/office/powerpoint/2010/main" val="1953982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Output Management </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2" name="TextBox 1">
            <a:extLst>
              <a:ext uri="{FF2B5EF4-FFF2-40B4-BE49-F238E27FC236}">
                <a16:creationId xmlns:a16="http://schemas.microsoft.com/office/drawing/2014/main" id="{E86FD0CF-B6FA-429C-ACDF-A4ACFBCAD445}"/>
              </a:ext>
            </a:extLst>
          </p:cNvPr>
          <p:cNvSpPr txBox="1"/>
          <p:nvPr/>
        </p:nvSpPr>
        <p:spPr>
          <a:xfrm>
            <a:off x="1417067" y="4077072"/>
            <a:ext cx="45719"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40" name="Rechteck 40">
            <a:extLst>
              <a:ext uri="{FF2B5EF4-FFF2-40B4-BE49-F238E27FC236}">
                <a16:creationId xmlns:a16="http://schemas.microsoft.com/office/drawing/2014/main" id="{26CC1296-9460-4E84-B9A2-ED8EB7232EA1}"/>
              </a:ext>
            </a:extLst>
          </p:cNvPr>
          <p:cNvSpPr/>
          <p:nvPr/>
        </p:nvSpPr>
        <p:spPr>
          <a:xfrm>
            <a:off x="464922"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Live Link for IN365 E-Mail</a:t>
            </a:r>
          </a:p>
        </p:txBody>
      </p:sp>
      <p:pic>
        <p:nvPicPr>
          <p:cNvPr id="41" name="Bild 61">
            <a:extLst>
              <a:ext uri="{FF2B5EF4-FFF2-40B4-BE49-F238E27FC236}">
                <a16:creationId xmlns:a16="http://schemas.microsoft.com/office/drawing/2014/main" id="{33E79934-164B-4E0E-8F4B-B61FF35D5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24" y="2291354"/>
            <a:ext cx="720000" cy="720000"/>
          </a:xfrm>
          <a:prstGeom prst="ellipse">
            <a:avLst/>
          </a:prstGeom>
        </p:spPr>
      </p:pic>
      <p:grpSp>
        <p:nvGrpSpPr>
          <p:cNvPr id="13" name="Group 12">
            <a:extLst>
              <a:ext uri="{FF2B5EF4-FFF2-40B4-BE49-F238E27FC236}">
                <a16:creationId xmlns:a16="http://schemas.microsoft.com/office/drawing/2014/main" id="{845CD6A5-77CA-4A9E-82FF-5C5E252CDF28}"/>
              </a:ext>
            </a:extLst>
          </p:cNvPr>
          <p:cNvGrpSpPr/>
          <p:nvPr/>
        </p:nvGrpSpPr>
        <p:grpSpPr>
          <a:xfrm>
            <a:off x="1945351" y="2343316"/>
            <a:ext cx="1114088" cy="909277"/>
            <a:chOff x="1606504" y="2343316"/>
            <a:chExt cx="1114088" cy="909277"/>
          </a:xfrm>
        </p:grpSpPr>
        <p:sp>
          <p:nvSpPr>
            <p:cNvPr id="47" name="Rechteck 56">
              <a:extLst>
                <a:ext uri="{FF2B5EF4-FFF2-40B4-BE49-F238E27FC236}">
                  <a16:creationId xmlns:a16="http://schemas.microsoft.com/office/drawing/2014/main" id="{B193AFE4-3AE4-42DA-A5DA-ED212CE89B75}"/>
                </a:ext>
              </a:extLst>
            </p:cNvPr>
            <p:cNvSpPr/>
            <p:nvPr/>
          </p:nvSpPr>
          <p:spPr>
            <a:xfrm>
              <a:off x="1606504" y="3083316"/>
              <a:ext cx="111408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Forms by Adobe</a:t>
              </a:r>
            </a:p>
          </p:txBody>
        </p:sp>
        <p:pic>
          <p:nvPicPr>
            <p:cNvPr id="50" name="Bild 61">
              <a:extLst>
                <a:ext uri="{FF2B5EF4-FFF2-40B4-BE49-F238E27FC236}">
                  <a16:creationId xmlns:a16="http://schemas.microsoft.com/office/drawing/2014/main" id="{F81147AE-7513-4823-9B2F-7CDA7924D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748" y="2343316"/>
              <a:ext cx="609600" cy="609600"/>
            </a:xfrm>
            <a:prstGeom prst="rect">
              <a:avLst/>
            </a:prstGeom>
          </p:spPr>
        </p:pic>
      </p:grpSp>
      <p:sp>
        <p:nvSpPr>
          <p:cNvPr id="51" name="Rectangle 24">
            <a:extLst>
              <a:ext uri="{FF2B5EF4-FFF2-40B4-BE49-F238E27FC236}">
                <a16:creationId xmlns:a16="http://schemas.microsoft.com/office/drawing/2014/main" id="{D3D407BF-029A-4CC8-90EA-F1E07A074D15}"/>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Rates &amp; Measures</a:t>
            </a:r>
            <a:endParaRPr lang="en-US" sz="1200" dirty="0">
              <a:solidFill>
                <a:schemeClr val="tx1">
                  <a:lumMod val="65000"/>
                  <a:lumOff val="35000"/>
                </a:schemeClr>
              </a:solidFill>
              <a:latin typeface="Arial" charset="0"/>
              <a:ea typeface="Arial" charset="0"/>
              <a:cs typeface="Arial" charset="0"/>
            </a:endParaRPr>
          </a:p>
        </p:txBody>
      </p:sp>
      <p:grpSp>
        <p:nvGrpSpPr>
          <p:cNvPr id="19" name="Group 18">
            <a:extLst>
              <a:ext uri="{FF2B5EF4-FFF2-40B4-BE49-F238E27FC236}">
                <a16:creationId xmlns:a16="http://schemas.microsoft.com/office/drawing/2014/main" id="{CB91D754-5200-48C7-9DAB-FF4F8530B0B1}"/>
              </a:ext>
            </a:extLst>
          </p:cNvPr>
          <p:cNvGrpSpPr/>
          <p:nvPr/>
        </p:nvGrpSpPr>
        <p:grpSpPr>
          <a:xfrm>
            <a:off x="6162937" y="2291354"/>
            <a:ext cx="975004" cy="1136498"/>
            <a:chOff x="6162937" y="2291354"/>
            <a:chExt cx="975004" cy="1136498"/>
          </a:xfrm>
        </p:grpSpPr>
        <p:pic>
          <p:nvPicPr>
            <p:cNvPr id="16" name="Picture 15">
              <a:extLst>
                <a:ext uri="{FF2B5EF4-FFF2-40B4-BE49-F238E27FC236}">
                  <a16:creationId xmlns:a16="http://schemas.microsoft.com/office/drawing/2014/main" id="{1025CB8B-5936-4FC2-B8F7-F0EEA2B18865}"/>
                </a:ext>
              </a:extLst>
            </p:cNvPr>
            <p:cNvPicPr>
              <a:picLocks noChangeAspect="1"/>
            </p:cNvPicPr>
            <p:nvPr/>
          </p:nvPicPr>
          <p:blipFill>
            <a:blip r:embed="rId6"/>
            <a:stretch>
              <a:fillRect/>
            </a:stretch>
          </p:blipFill>
          <p:spPr>
            <a:xfrm>
              <a:off x="6294584" y="2291354"/>
              <a:ext cx="711709" cy="711709"/>
            </a:xfrm>
            <a:prstGeom prst="rect">
              <a:avLst/>
            </a:prstGeom>
          </p:spPr>
        </p:pic>
        <p:sp>
          <p:nvSpPr>
            <p:cNvPr id="54" name="Rechteck 40">
              <a:extLst>
                <a:ext uri="{FF2B5EF4-FFF2-40B4-BE49-F238E27FC236}">
                  <a16:creationId xmlns:a16="http://schemas.microsoft.com/office/drawing/2014/main" id="{AEC27C5C-7BED-4325-B7A0-4FD16AA3C2BD}"/>
                </a:ext>
              </a:extLst>
            </p:cNvPr>
            <p:cNvSpPr/>
            <p:nvPr/>
          </p:nvSpPr>
          <p:spPr>
            <a:xfrm>
              <a:off x="6162937"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Market Rates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spTree>
    <p:extLst>
      <p:ext uri="{BB962C8B-B14F-4D97-AF65-F5344CB8AC3E}">
        <p14:creationId xmlns:p14="http://schemas.microsoft.com/office/powerpoint/2010/main" val="736291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sp>
        <p:nvSpPr>
          <p:cNvPr id="65" name="Rectangle 24"/>
          <p:cNvSpPr/>
          <p:nvPr/>
        </p:nvSpPr>
        <p:spPr>
          <a:xfrm>
            <a:off x="607141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uppierung 3"/>
          <p:cNvGrpSpPr/>
          <p:nvPr/>
        </p:nvGrpSpPr>
        <p:grpSpPr>
          <a:xfrm>
            <a:off x="6071419" y="2285165"/>
            <a:ext cx="720000" cy="960728"/>
            <a:chOff x="1800349" y="2285165"/>
            <a:chExt cx="720000" cy="960728"/>
          </a:xfrm>
        </p:grpSpPr>
        <p:sp>
          <p:nvSpPr>
            <p:cNvPr id="51" name="Rechteck 50"/>
            <p:cNvSpPr/>
            <p:nvPr/>
          </p:nvSpPr>
          <p:spPr>
            <a:xfrm>
              <a:off x="1929000" y="3076616"/>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53" name="Bild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349" y="2285165"/>
              <a:ext cx="720000" cy="720000"/>
            </a:xfrm>
            <a:prstGeom prst="ellipse">
              <a:avLst/>
            </a:prstGeom>
          </p:spPr>
        </p:pic>
      </p:grpSp>
      <p:grpSp>
        <p:nvGrpSpPr>
          <p:cNvPr id="13" name="Gruppierung 12"/>
          <p:cNvGrpSpPr/>
          <p:nvPr/>
        </p:nvGrpSpPr>
        <p:grpSpPr>
          <a:xfrm>
            <a:off x="8416052" y="2420346"/>
            <a:ext cx="1277594" cy="825547"/>
            <a:chOff x="2836952" y="3819893"/>
            <a:chExt cx="1277594" cy="825547"/>
          </a:xfrm>
        </p:grpSpPr>
        <p:sp>
          <p:nvSpPr>
            <p:cNvPr id="59" name="Rechteck 58"/>
            <p:cNvSpPr/>
            <p:nvPr/>
          </p:nvSpPr>
          <p:spPr>
            <a:xfrm>
              <a:off x="2836952" y="4476163"/>
              <a:ext cx="12775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UI Theme Designer</a:t>
              </a:r>
            </a:p>
          </p:txBody>
        </p:sp>
        <p:pic>
          <p:nvPicPr>
            <p:cNvPr id="63" name="Bild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749" y="3819893"/>
              <a:ext cx="540000" cy="540000"/>
            </a:xfrm>
            <a:prstGeom prst="rect">
              <a:avLst/>
            </a:prstGeom>
          </p:spPr>
        </p:pic>
      </p:grpSp>
      <p:grpSp>
        <p:nvGrpSpPr>
          <p:cNvPr id="5" name="Gruppierung 4"/>
          <p:cNvGrpSpPr/>
          <p:nvPr/>
        </p:nvGrpSpPr>
        <p:grpSpPr>
          <a:xfrm>
            <a:off x="7277056" y="2420345"/>
            <a:ext cx="682879" cy="825548"/>
            <a:chOff x="509912" y="3819893"/>
            <a:chExt cx="682879" cy="825548"/>
          </a:xfrm>
        </p:grpSpPr>
        <p:sp>
          <p:nvSpPr>
            <p:cNvPr id="56" name="Rechteck 55"/>
            <p:cNvSpPr/>
            <p:nvPr/>
          </p:nvSpPr>
          <p:spPr>
            <a:xfrm>
              <a:off x="509912" y="447616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28" name="Bild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68" y="3819893"/>
              <a:ext cx="540000" cy="540000"/>
            </a:xfrm>
            <a:prstGeom prst="rect">
              <a:avLst/>
            </a:prstGeom>
          </p:spPr>
        </p:pic>
      </p:grpSp>
      <p:sp>
        <p:nvSpPr>
          <p:cNvPr id="29" name="Rectangle 2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6"/>
              </a:rPr>
              <a:t>SAP Cloud Platform Help: Services</a:t>
            </a:r>
            <a:r>
              <a:rPr lang="en-US" sz="900" b="1" dirty="0"/>
              <a:t> </a:t>
            </a:r>
          </a:p>
        </p:txBody>
      </p:sp>
      <p:sp>
        <p:nvSpPr>
          <p:cNvPr id="73" name="Rectangle 24">
            <a:extLst>
              <a:ext uri="{FF2B5EF4-FFF2-40B4-BE49-F238E27FC236}">
                <a16:creationId xmlns:a16="http://schemas.microsoft.com/office/drawing/2014/main" id="{2725E3C9-1202-4666-97E6-D2E434883ED1}"/>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Runtimes &amp; Containers</a:t>
            </a:r>
            <a:endParaRPr lang="en-US" sz="1200" dirty="0">
              <a:solidFill>
                <a:schemeClr val="tx1">
                  <a:lumMod val="65000"/>
                  <a:lumOff val="35000"/>
                </a:schemeClr>
              </a:solidFill>
              <a:latin typeface="Arial" charset="0"/>
              <a:ea typeface="Arial" charset="0"/>
              <a:cs typeface="Arial" charset="0"/>
            </a:endParaRPr>
          </a:p>
        </p:txBody>
      </p:sp>
      <p:grpSp>
        <p:nvGrpSpPr>
          <p:cNvPr id="74" name="Gruppierung 3">
            <a:extLst>
              <a:ext uri="{FF2B5EF4-FFF2-40B4-BE49-F238E27FC236}">
                <a16:creationId xmlns:a16="http://schemas.microsoft.com/office/drawing/2014/main" id="{FF9E97C8-D241-432F-A383-800DA1BF8231}"/>
              </a:ext>
            </a:extLst>
          </p:cNvPr>
          <p:cNvGrpSpPr/>
          <p:nvPr/>
        </p:nvGrpSpPr>
        <p:grpSpPr>
          <a:xfrm>
            <a:off x="1889583" y="2288116"/>
            <a:ext cx="720000" cy="1139948"/>
            <a:chOff x="495253" y="2288116"/>
            <a:chExt cx="720000" cy="1139948"/>
          </a:xfrm>
        </p:grpSpPr>
        <p:sp>
          <p:nvSpPr>
            <p:cNvPr id="75" name="Rechteck 38">
              <a:extLst>
                <a:ext uri="{FF2B5EF4-FFF2-40B4-BE49-F238E27FC236}">
                  <a16:creationId xmlns:a16="http://schemas.microsoft.com/office/drawing/2014/main" id="{F18174C0-B1D6-4753-8DC4-87A0453468FE}"/>
                </a:ext>
              </a:extLst>
            </p:cNvPr>
            <p:cNvSpPr/>
            <p:nvPr/>
          </p:nvSpPr>
          <p:spPr>
            <a:xfrm>
              <a:off x="573124" y="3089510"/>
              <a:ext cx="56425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Virtual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Machine</a:t>
              </a:r>
            </a:p>
          </p:txBody>
        </p:sp>
        <p:pic>
          <p:nvPicPr>
            <p:cNvPr id="77" name="Bild 41">
              <a:extLst>
                <a:ext uri="{FF2B5EF4-FFF2-40B4-BE49-F238E27FC236}">
                  <a16:creationId xmlns:a16="http://schemas.microsoft.com/office/drawing/2014/main" id="{18134741-B427-47F0-9CD9-65D6E2E5E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253" y="2288116"/>
              <a:ext cx="720000" cy="720000"/>
            </a:xfrm>
            <a:prstGeom prst="ellipse">
              <a:avLst/>
            </a:prstGeom>
          </p:spPr>
        </p:pic>
      </p:grpSp>
      <p:grpSp>
        <p:nvGrpSpPr>
          <p:cNvPr id="3" name="Group 2">
            <a:extLst>
              <a:ext uri="{FF2B5EF4-FFF2-40B4-BE49-F238E27FC236}">
                <a16:creationId xmlns:a16="http://schemas.microsoft.com/office/drawing/2014/main" id="{0ECA2BF7-CC0A-44F7-9C39-524D80E77492}"/>
              </a:ext>
            </a:extLst>
          </p:cNvPr>
          <p:cNvGrpSpPr/>
          <p:nvPr/>
        </p:nvGrpSpPr>
        <p:grpSpPr>
          <a:xfrm>
            <a:off x="3250314" y="2288788"/>
            <a:ext cx="720000" cy="1133082"/>
            <a:chOff x="3312167" y="2288788"/>
            <a:chExt cx="720000" cy="1133082"/>
          </a:xfrm>
        </p:grpSpPr>
        <p:pic>
          <p:nvPicPr>
            <p:cNvPr id="78" name="Picture 77">
              <a:extLst>
                <a:ext uri="{FF2B5EF4-FFF2-40B4-BE49-F238E27FC236}">
                  <a16:creationId xmlns:a16="http://schemas.microsoft.com/office/drawing/2014/main" id="{08ED63FB-ABA1-4A87-A07C-41D6B3FE6668}"/>
                </a:ext>
              </a:extLst>
            </p:cNvPr>
            <p:cNvPicPr>
              <a:picLocks noChangeAspect="1"/>
            </p:cNvPicPr>
            <p:nvPr/>
          </p:nvPicPr>
          <p:blipFill>
            <a:blip r:embed="rId8"/>
            <a:stretch>
              <a:fillRect/>
            </a:stretch>
          </p:blipFill>
          <p:spPr>
            <a:xfrm>
              <a:off x="3312167" y="2288788"/>
              <a:ext cx="720000" cy="720000"/>
            </a:xfrm>
            <a:prstGeom prst="rect">
              <a:avLst/>
            </a:prstGeom>
          </p:spPr>
        </p:pic>
        <p:sp>
          <p:nvSpPr>
            <p:cNvPr id="79" name="Rechteck 38">
              <a:extLst>
                <a:ext uri="{FF2B5EF4-FFF2-40B4-BE49-F238E27FC236}">
                  <a16:creationId xmlns:a16="http://schemas.microsoft.com/office/drawing/2014/main" id="{F31B0297-6DA0-4FA0-92FF-ABCEE1575ED8}"/>
                </a:ext>
              </a:extLst>
            </p:cNvPr>
            <p:cNvSpPr/>
            <p:nvPr/>
          </p:nvSpPr>
          <p:spPr>
            <a:xfrm>
              <a:off x="3452556" y="3083316"/>
              <a:ext cx="4392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Server</a:t>
              </a:r>
            </a:p>
          </p:txBody>
        </p:sp>
      </p:grpSp>
      <p:grpSp>
        <p:nvGrpSpPr>
          <p:cNvPr id="6" name="Group 5">
            <a:extLst>
              <a:ext uri="{FF2B5EF4-FFF2-40B4-BE49-F238E27FC236}">
                <a16:creationId xmlns:a16="http://schemas.microsoft.com/office/drawing/2014/main" id="{F7443978-31A5-4528-909E-7B82029DBB71}"/>
              </a:ext>
            </a:extLst>
          </p:cNvPr>
          <p:cNvGrpSpPr/>
          <p:nvPr/>
        </p:nvGrpSpPr>
        <p:grpSpPr>
          <a:xfrm>
            <a:off x="4611045" y="2293456"/>
            <a:ext cx="711709" cy="959137"/>
            <a:chOff x="4611045" y="2293456"/>
            <a:chExt cx="711709" cy="959137"/>
          </a:xfrm>
        </p:grpSpPr>
        <p:pic>
          <p:nvPicPr>
            <p:cNvPr id="21" name="Picture 20">
              <a:extLst>
                <a:ext uri="{FF2B5EF4-FFF2-40B4-BE49-F238E27FC236}">
                  <a16:creationId xmlns:a16="http://schemas.microsoft.com/office/drawing/2014/main" id="{ABF51506-A75C-42D3-884A-F440B858ECEF}"/>
                </a:ext>
              </a:extLst>
            </p:cNvPr>
            <p:cNvPicPr>
              <a:picLocks noChangeAspect="1"/>
            </p:cNvPicPr>
            <p:nvPr/>
          </p:nvPicPr>
          <p:blipFill>
            <a:blip r:embed="rId9"/>
            <a:stretch>
              <a:fillRect/>
            </a:stretch>
          </p:blipFill>
          <p:spPr>
            <a:xfrm>
              <a:off x="4611045" y="2293456"/>
              <a:ext cx="711709" cy="711709"/>
            </a:xfrm>
            <a:prstGeom prst="rect">
              <a:avLst/>
            </a:prstGeom>
          </p:spPr>
        </p:pic>
        <p:sp>
          <p:nvSpPr>
            <p:cNvPr id="22" name="Rechteck 38">
              <a:extLst>
                <a:ext uri="{FF2B5EF4-FFF2-40B4-BE49-F238E27FC236}">
                  <a16:creationId xmlns:a16="http://schemas.microsoft.com/office/drawing/2014/main" id="{48D28708-4DAC-4810-A73A-5DE9A8E25E47}"/>
                </a:ext>
              </a:extLst>
            </p:cNvPr>
            <p:cNvSpPr/>
            <p:nvPr/>
          </p:nvSpPr>
          <p:spPr>
            <a:xfrm>
              <a:off x="4629467" y="3083316"/>
              <a:ext cx="67486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Functions</a:t>
              </a:r>
            </a:p>
          </p:txBody>
        </p:sp>
      </p:grpSp>
      <p:grpSp>
        <p:nvGrpSpPr>
          <p:cNvPr id="2" name="Group 1">
            <a:extLst>
              <a:ext uri="{FF2B5EF4-FFF2-40B4-BE49-F238E27FC236}">
                <a16:creationId xmlns:a16="http://schemas.microsoft.com/office/drawing/2014/main" id="{4BB07FCC-364D-45FC-AAF9-2D83AB0EE352}"/>
              </a:ext>
            </a:extLst>
          </p:cNvPr>
          <p:cNvGrpSpPr/>
          <p:nvPr/>
        </p:nvGrpSpPr>
        <p:grpSpPr>
          <a:xfrm>
            <a:off x="481013" y="2285165"/>
            <a:ext cx="767839" cy="1136680"/>
            <a:chOff x="481013" y="2285165"/>
            <a:chExt cx="767839" cy="1136680"/>
          </a:xfrm>
        </p:grpSpPr>
        <p:pic>
          <p:nvPicPr>
            <p:cNvPr id="23" name="Picture 22">
              <a:extLst>
                <a:ext uri="{FF2B5EF4-FFF2-40B4-BE49-F238E27FC236}">
                  <a16:creationId xmlns:a16="http://schemas.microsoft.com/office/drawing/2014/main" id="{392EB44C-50FB-4FD4-BF4D-9BCA638FCB07}"/>
                </a:ext>
              </a:extLst>
            </p:cNvPr>
            <p:cNvPicPr>
              <a:picLocks noChangeAspect="1"/>
            </p:cNvPicPr>
            <p:nvPr/>
          </p:nvPicPr>
          <p:blipFill>
            <a:blip r:embed="rId10"/>
            <a:stretch>
              <a:fillRect/>
            </a:stretch>
          </p:blipFill>
          <p:spPr>
            <a:xfrm>
              <a:off x="504932" y="2285165"/>
              <a:ext cx="720000" cy="720000"/>
            </a:xfrm>
            <a:prstGeom prst="rect">
              <a:avLst/>
            </a:prstGeom>
          </p:spPr>
        </p:pic>
        <p:sp>
          <p:nvSpPr>
            <p:cNvPr id="26" name="Rechteck 38">
              <a:extLst>
                <a:ext uri="{FF2B5EF4-FFF2-40B4-BE49-F238E27FC236}">
                  <a16:creationId xmlns:a16="http://schemas.microsoft.com/office/drawing/2014/main" id="{CFDD1906-B533-424D-8C0F-94D0E5045C2C}"/>
                </a:ext>
              </a:extLst>
            </p:cNvPr>
            <p:cNvSpPr/>
            <p:nvPr/>
          </p:nvSpPr>
          <p:spPr>
            <a:xfrm>
              <a:off x="481013" y="3083291"/>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Runtime</a:t>
              </a:r>
            </a:p>
          </p:txBody>
        </p:sp>
      </p:grpSp>
      <p:grpSp>
        <p:nvGrpSpPr>
          <p:cNvPr id="9" name="Group 8">
            <a:extLst>
              <a:ext uri="{FF2B5EF4-FFF2-40B4-BE49-F238E27FC236}">
                <a16:creationId xmlns:a16="http://schemas.microsoft.com/office/drawing/2014/main" id="{99CBD05D-0033-4909-9235-54770B509CBA}"/>
              </a:ext>
            </a:extLst>
          </p:cNvPr>
          <p:cNvGrpSpPr/>
          <p:nvPr/>
        </p:nvGrpSpPr>
        <p:grpSpPr>
          <a:xfrm>
            <a:off x="10278174" y="2291401"/>
            <a:ext cx="1074012" cy="954491"/>
            <a:chOff x="10278174" y="2291401"/>
            <a:chExt cx="1074012" cy="954491"/>
          </a:xfrm>
        </p:grpSpPr>
        <p:pic>
          <p:nvPicPr>
            <p:cNvPr id="8" name="Picture 7">
              <a:extLst>
                <a:ext uri="{FF2B5EF4-FFF2-40B4-BE49-F238E27FC236}">
                  <a16:creationId xmlns:a16="http://schemas.microsoft.com/office/drawing/2014/main" id="{42C79E12-DFAE-4ADB-9E27-509A6546B66C}"/>
                </a:ext>
              </a:extLst>
            </p:cNvPr>
            <p:cNvPicPr>
              <a:picLocks noChangeAspect="1"/>
            </p:cNvPicPr>
            <p:nvPr/>
          </p:nvPicPr>
          <p:blipFill>
            <a:blip r:embed="rId11"/>
            <a:stretch>
              <a:fillRect/>
            </a:stretch>
          </p:blipFill>
          <p:spPr>
            <a:xfrm>
              <a:off x="10455180" y="2291401"/>
              <a:ext cx="720000" cy="720000"/>
            </a:xfrm>
            <a:prstGeom prst="rect">
              <a:avLst/>
            </a:prstGeom>
          </p:spPr>
        </p:pic>
        <p:sp>
          <p:nvSpPr>
            <p:cNvPr id="30" name="Rechteck 58">
              <a:extLst>
                <a:ext uri="{FF2B5EF4-FFF2-40B4-BE49-F238E27FC236}">
                  <a16:creationId xmlns:a16="http://schemas.microsoft.com/office/drawing/2014/main" id="{E939EEFB-04DE-479F-AC43-EE400B0E20E4}"/>
                </a:ext>
              </a:extLst>
            </p:cNvPr>
            <p:cNvSpPr/>
            <p:nvPr/>
          </p:nvSpPr>
          <p:spPr>
            <a:xfrm>
              <a:off x="10278174" y="3076615"/>
              <a:ext cx="107401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Fiori Cloud</a:t>
              </a:r>
            </a:p>
          </p:txBody>
        </p:sp>
      </p:grpSp>
    </p:spTree>
    <p:extLst>
      <p:ext uri="{BB962C8B-B14F-4D97-AF65-F5344CB8AC3E}">
        <p14:creationId xmlns:p14="http://schemas.microsoft.com/office/powerpoint/2010/main" val="293586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2503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for Solution Diagrams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34" name="Rectangle 24">
            <a:extLst>
              <a:ext uri="{FF2B5EF4-FFF2-40B4-BE49-F238E27FC236}">
                <a16:creationId xmlns:a16="http://schemas.microsoft.com/office/drawing/2014/main" id="{A83E0AE8-A696-4B34-86E4-40473005360B}"/>
              </a:ext>
            </a:extLst>
          </p:cNvPr>
          <p:cNvSpPr/>
          <p:nvPr/>
        </p:nvSpPr>
        <p:spPr>
          <a:xfrm>
            <a:off x="493447"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Management</a:t>
            </a:r>
            <a:endParaRPr lang="en-US" sz="1200" dirty="0">
              <a:solidFill>
                <a:schemeClr val="tx1">
                  <a:lumMod val="65000"/>
                  <a:lumOff val="35000"/>
                </a:schemeClr>
              </a:solidFill>
              <a:latin typeface="Arial" charset="0"/>
              <a:ea typeface="Arial" charset="0"/>
              <a:cs typeface="Arial" charset="0"/>
            </a:endParaRPr>
          </a:p>
        </p:txBody>
      </p:sp>
      <p:grpSp>
        <p:nvGrpSpPr>
          <p:cNvPr id="35" name="Gruppierung 6">
            <a:extLst>
              <a:ext uri="{FF2B5EF4-FFF2-40B4-BE49-F238E27FC236}">
                <a16:creationId xmlns:a16="http://schemas.microsoft.com/office/drawing/2014/main" id="{C0137C40-E30B-47B7-984A-312D76D53C47}"/>
              </a:ext>
            </a:extLst>
          </p:cNvPr>
          <p:cNvGrpSpPr/>
          <p:nvPr/>
        </p:nvGrpSpPr>
        <p:grpSpPr>
          <a:xfrm>
            <a:off x="432768" y="2291354"/>
            <a:ext cx="1167190" cy="1136497"/>
            <a:chOff x="7162646" y="2291354"/>
            <a:chExt cx="1167190" cy="1136497"/>
          </a:xfrm>
        </p:grpSpPr>
        <p:sp>
          <p:nvSpPr>
            <p:cNvPr id="36" name="Rechteck 44">
              <a:extLst>
                <a:ext uri="{FF2B5EF4-FFF2-40B4-BE49-F238E27FC236}">
                  <a16:creationId xmlns:a16="http://schemas.microsoft.com/office/drawing/2014/main" id="{E109EB6F-D797-4B40-9662-9E37EE9B912F}"/>
                </a:ext>
              </a:extLst>
            </p:cNvPr>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Authentication</a:t>
              </a:r>
            </a:p>
          </p:txBody>
        </p:sp>
        <p:pic>
          <p:nvPicPr>
            <p:cNvPr id="37" name="Bild 57">
              <a:extLst>
                <a:ext uri="{FF2B5EF4-FFF2-40B4-BE49-F238E27FC236}">
                  <a16:creationId xmlns:a16="http://schemas.microsoft.com/office/drawing/2014/main" id="{3DF2163E-389C-4968-A28B-E5AC24007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41" y="2291354"/>
              <a:ext cx="720000" cy="720000"/>
            </a:xfrm>
            <a:prstGeom prst="ellipse">
              <a:avLst/>
            </a:prstGeom>
          </p:spPr>
        </p:pic>
      </p:grpSp>
      <p:grpSp>
        <p:nvGrpSpPr>
          <p:cNvPr id="38" name="Gruppierung 7">
            <a:extLst>
              <a:ext uri="{FF2B5EF4-FFF2-40B4-BE49-F238E27FC236}">
                <a16:creationId xmlns:a16="http://schemas.microsoft.com/office/drawing/2014/main" id="{DC7D9013-6814-44EC-A32E-D86FDDE57E91}"/>
              </a:ext>
            </a:extLst>
          </p:cNvPr>
          <p:cNvGrpSpPr/>
          <p:nvPr/>
        </p:nvGrpSpPr>
        <p:grpSpPr>
          <a:xfrm>
            <a:off x="582996" y="4033438"/>
            <a:ext cx="866734" cy="1136497"/>
            <a:chOff x="8604756" y="2291354"/>
            <a:chExt cx="866734" cy="1136497"/>
          </a:xfrm>
        </p:grpSpPr>
        <p:sp>
          <p:nvSpPr>
            <p:cNvPr id="39" name="Rechteck 45">
              <a:extLst>
                <a:ext uri="{FF2B5EF4-FFF2-40B4-BE49-F238E27FC236}">
                  <a16:creationId xmlns:a16="http://schemas.microsoft.com/office/drawing/2014/main" id="{05C7AC7D-2C47-4136-A5EA-EEAAD131D200}"/>
                </a:ext>
              </a:extLst>
            </p:cNvPr>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40" name="Bild 59">
              <a:extLst>
                <a:ext uri="{FF2B5EF4-FFF2-40B4-BE49-F238E27FC236}">
                  <a16:creationId xmlns:a16="http://schemas.microsoft.com/office/drawing/2014/main" id="{5BB94947-9D9E-400E-A05C-9FFC5084A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7255" y="2291354"/>
              <a:ext cx="720000" cy="720000"/>
            </a:xfrm>
            <a:prstGeom prst="ellipse">
              <a:avLst/>
            </a:prstGeom>
          </p:spPr>
        </p:pic>
      </p:grpSp>
      <p:pic>
        <p:nvPicPr>
          <p:cNvPr id="21" name="Picture 20">
            <a:extLst>
              <a:ext uri="{FF2B5EF4-FFF2-40B4-BE49-F238E27FC236}">
                <a16:creationId xmlns:a16="http://schemas.microsoft.com/office/drawing/2014/main" id="{492FFF1E-7158-414F-BDC9-0DE5D4D4A30B}"/>
              </a:ext>
            </a:extLst>
          </p:cNvPr>
          <p:cNvPicPr>
            <a:picLocks noChangeAspect="1"/>
          </p:cNvPicPr>
          <p:nvPr/>
        </p:nvPicPr>
        <p:blipFill>
          <a:blip r:embed="rId6"/>
          <a:stretch>
            <a:fillRect/>
          </a:stretch>
        </p:blipFill>
        <p:spPr>
          <a:xfrm>
            <a:off x="8129665" y="3700402"/>
            <a:ext cx="711709" cy="711709"/>
          </a:xfrm>
          <a:prstGeom prst="rect">
            <a:avLst/>
          </a:prstGeom>
        </p:spPr>
      </p:pic>
      <p:sp>
        <p:nvSpPr>
          <p:cNvPr id="22" name="Rectangle 24">
            <a:extLst>
              <a:ext uri="{FF2B5EF4-FFF2-40B4-BE49-F238E27FC236}">
                <a16:creationId xmlns:a16="http://schemas.microsoft.com/office/drawing/2014/main" id="{1AA0BF58-452F-4813-96FD-DACD3511850B}"/>
              </a:ext>
            </a:extLst>
          </p:cNvPr>
          <p:cNvSpPr/>
          <p:nvPr/>
        </p:nvSpPr>
        <p:spPr>
          <a:xfrm>
            <a:off x="6097587"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Extras</a:t>
            </a:r>
            <a:endParaRPr lang="en-US" sz="1200" dirty="0">
              <a:solidFill>
                <a:schemeClr val="tx1">
                  <a:lumMod val="65000"/>
                  <a:lumOff val="35000"/>
                </a:schemeClr>
              </a:solidFill>
              <a:latin typeface="Arial" charset="0"/>
              <a:ea typeface="Arial" charset="0"/>
              <a:cs typeface="Arial" charset="0"/>
            </a:endParaRPr>
          </a:p>
        </p:txBody>
      </p:sp>
      <p:sp>
        <p:nvSpPr>
          <p:cNvPr id="23" name="Rechteck 69">
            <a:extLst>
              <a:ext uri="{FF2B5EF4-FFF2-40B4-BE49-F238E27FC236}">
                <a16:creationId xmlns:a16="http://schemas.microsoft.com/office/drawing/2014/main" id="{22C48560-AAEF-4BA1-BAAC-C2977C2242C3}"/>
              </a:ext>
            </a:extLst>
          </p:cNvPr>
          <p:cNvSpPr/>
          <p:nvPr/>
        </p:nvSpPr>
        <p:spPr>
          <a:xfrm>
            <a:off x="8101649" y="3077985"/>
            <a:ext cx="78962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24" name="Bild 75">
            <a:extLst>
              <a:ext uri="{FF2B5EF4-FFF2-40B4-BE49-F238E27FC236}">
                <a16:creationId xmlns:a16="http://schemas.microsoft.com/office/drawing/2014/main" id="{DB01C32F-1DFB-4597-ACC4-0174F170DA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6461" y="2277349"/>
            <a:ext cx="720000" cy="720000"/>
          </a:xfrm>
          <a:prstGeom prst="ellipse">
            <a:avLst/>
          </a:prstGeom>
        </p:spPr>
      </p:pic>
      <p:grpSp>
        <p:nvGrpSpPr>
          <p:cNvPr id="25" name="Group 24">
            <a:extLst>
              <a:ext uri="{FF2B5EF4-FFF2-40B4-BE49-F238E27FC236}">
                <a16:creationId xmlns:a16="http://schemas.microsoft.com/office/drawing/2014/main" id="{9CAC7BFD-9AD2-4A25-BBE8-9888BAA2D98E}"/>
              </a:ext>
            </a:extLst>
          </p:cNvPr>
          <p:cNvGrpSpPr/>
          <p:nvPr/>
        </p:nvGrpSpPr>
        <p:grpSpPr>
          <a:xfrm>
            <a:off x="6154525" y="2285639"/>
            <a:ext cx="1102866" cy="1129531"/>
            <a:chOff x="5908187" y="2285639"/>
            <a:chExt cx="1102866" cy="1129531"/>
          </a:xfrm>
        </p:grpSpPr>
        <p:sp>
          <p:nvSpPr>
            <p:cNvPr id="26" name="Rechteck 63">
              <a:extLst>
                <a:ext uri="{FF2B5EF4-FFF2-40B4-BE49-F238E27FC236}">
                  <a16:creationId xmlns:a16="http://schemas.microsoft.com/office/drawing/2014/main" id="{E6E6F577-A0C1-4FCF-92C1-58024215F2D7}"/>
                </a:ext>
              </a:extLst>
            </p:cNvPr>
            <p:cNvSpPr/>
            <p:nvPr/>
          </p:nvSpPr>
          <p:spPr>
            <a:xfrm>
              <a:off x="5908187" y="3076616"/>
              <a:ext cx="11028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Generic Service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Icon</a:t>
              </a:r>
            </a:p>
          </p:txBody>
        </p:sp>
        <p:pic>
          <p:nvPicPr>
            <p:cNvPr id="27" name="Picture 26">
              <a:extLst>
                <a:ext uri="{FF2B5EF4-FFF2-40B4-BE49-F238E27FC236}">
                  <a16:creationId xmlns:a16="http://schemas.microsoft.com/office/drawing/2014/main" id="{92E21FD1-43E4-497B-BF22-6C7608DD3BCB}"/>
                </a:ext>
              </a:extLst>
            </p:cNvPr>
            <p:cNvPicPr>
              <a:picLocks noChangeAspect="1"/>
            </p:cNvPicPr>
            <p:nvPr/>
          </p:nvPicPr>
          <p:blipFill>
            <a:blip r:embed="rId8"/>
            <a:stretch>
              <a:fillRect/>
            </a:stretch>
          </p:blipFill>
          <p:spPr>
            <a:xfrm>
              <a:off x="6103765" y="2285639"/>
              <a:ext cx="720000" cy="720000"/>
            </a:xfrm>
            <a:prstGeom prst="rect">
              <a:avLst/>
            </a:prstGeom>
          </p:spPr>
        </p:pic>
      </p:grpSp>
      <p:pic>
        <p:nvPicPr>
          <p:cNvPr id="28" name="Picture 27">
            <a:extLst>
              <a:ext uri="{FF2B5EF4-FFF2-40B4-BE49-F238E27FC236}">
                <a16:creationId xmlns:a16="http://schemas.microsoft.com/office/drawing/2014/main" id="{7105402A-3ADB-424A-8DF5-838AE160ACC3}"/>
              </a:ext>
            </a:extLst>
          </p:cNvPr>
          <p:cNvPicPr>
            <a:picLocks noChangeAspect="1"/>
          </p:cNvPicPr>
          <p:nvPr/>
        </p:nvPicPr>
        <p:blipFill>
          <a:blip r:embed="rId9"/>
          <a:stretch>
            <a:fillRect/>
          </a:stretch>
        </p:blipFill>
        <p:spPr>
          <a:xfrm>
            <a:off x="6525958" y="3927563"/>
            <a:ext cx="360000" cy="360000"/>
          </a:xfrm>
          <a:prstGeom prst="rect">
            <a:avLst/>
          </a:prstGeom>
        </p:spPr>
      </p:pic>
      <p:sp>
        <p:nvSpPr>
          <p:cNvPr id="30" name="Rechteck 63">
            <a:extLst>
              <a:ext uri="{FF2B5EF4-FFF2-40B4-BE49-F238E27FC236}">
                <a16:creationId xmlns:a16="http://schemas.microsoft.com/office/drawing/2014/main" id="{1A24C4B8-FC8D-4594-BF6C-129B9860256E}"/>
              </a:ext>
            </a:extLst>
          </p:cNvPr>
          <p:cNvSpPr/>
          <p:nvPr/>
        </p:nvSpPr>
        <p:spPr>
          <a:xfrm>
            <a:off x="6322040" y="4489612"/>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SAPUI5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Application</a:t>
            </a:r>
          </a:p>
        </p:txBody>
      </p:sp>
      <p:sp>
        <p:nvSpPr>
          <p:cNvPr id="31" name="Rechteck 69">
            <a:extLst>
              <a:ext uri="{FF2B5EF4-FFF2-40B4-BE49-F238E27FC236}">
                <a16:creationId xmlns:a16="http://schemas.microsoft.com/office/drawing/2014/main" id="{586B2685-9301-41E5-B781-21DC30562C47}"/>
              </a:ext>
            </a:extLst>
          </p:cNvPr>
          <p:cNvSpPr/>
          <p:nvPr/>
        </p:nvSpPr>
        <p:spPr>
          <a:xfrm>
            <a:off x="7749251" y="4492747"/>
            <a:ext cx="142398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Provisioning Agent</a:t>
            </a:r>
          </a:p>
        </p:txBody>
      </p:sp>
    </p:spTree>
    <p:extLst>
      <p:ext uri="{BB962C8B-B14F-4D97-AF65-F5344CB8AC3E}">
        <p14:creationId xmlns:p14="http://schemas.microsoft.com/office/powerpoint/2010/main" val="2510455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SaaS Application Icons</a:t>
            </a:r>
          </a:p>
        </p:txBody>
      </p:sp>
      <p:sp>
        <p:nvSpPr>
          <p:cNvPr id="65" name="Rectangle 24"/>
          <p:cNvSpPr/>
          <p:nvPr/>
        </p:nvSpPr>
        <p:spPr>
          <a:xfrm>
            <a:off x="500564" y="1628800"/>
            <a:ext cx="5842222"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SAP SaaS Applications (at Cloud Foundry Subscription Screen)</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9525">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18762" y="6265912"/>
            <a:ext cx="2701381" cy="230832"/>
          </a:xfrm>
          <a:prstGeom prst="rect">
            <a:avLst/>
          </a:prstGeom>
        </p:spPr>
        <p:txBody>
          <a:bodyPr wrap="none">
            <a:spAutoFit/>
          </a:bodyPr>
          <a:lstStyle/>
          <a:p>
            <a:r>
              <a:rPr lang="en-US" sz="900" dirty="0"/>
              <a:t>* also known as </a:t>
            </a:r>
            <a:r>
              <a:rPr lang="en-US" sz="900" i="1" dirty="0"/>
              <a:t>“SAP Supply Base Optimization”</a:t>
            </a:r>
            <a:endParaRPr lang="en-US" sz="900" b="1" i="1" dirty="0"/>
          </a:p>
        </p:txBody>
      </p:sp>
      <p:pic>
        <p:nvPicPr>
          <p:cNvPr id="10" name="Picture 9">
            <a:extLst>
              <a:ext uri="{FF2B5EF4-FFF2-40B4-BE49-F238E27FC236}">
                <a16:creationId xmlns:a16="http://schemas.microsoft.com/office/drawing/2014/main" id="{F6FD214A-8BC4-4067-B144-99A620CCF84D}"/>
              </a:ext>
            </a:extLst>
          </p:cNvPr>
          <p:cNvPicPr>
            <a:picLocks noChangeAspect="1"/>
          </p:cNvPicPr>
          <p:nvPr/>
        </p:nvPicPr>
        <p:blipFill>
          <a:blip r:embed="rId3"/>
          <a:stretch>
            <a:fillRect/>
          </a:stretch>
        </p:blipFill>
        <p:spPr>
          <a:xfrm>
            <a:off x="577260" y="3452673"/>
            <a:ext cx="720000" cy="720000"/>
          </a:xfrm>
          <a:prstGeom prst="rect">
            <a:avLst/>
          </a:prstGeom>
        </p:spPr>
      </p:pic>
      <p:pic>
        <p:nvPicPr>
          <p:cNvPr id="19" name="Picture 18">
            <a:extLst>
              <a:ext uri="{FF2B5EF4-FFF2-40B4-BE49-F238E27FC236}">
                <a16:creationId xmlns:a16="http://schemas.microsoft.com/office/drawing/2014/main" id="{5C38DF4A-E083-4AFA-AF77-B6A5C3B79032}"/>
              </a:ext>
            </a:extLst>
          </p:cNvPr>
          <p:cNvPicPr>
            <a:picLocks noChangeAspect="1"/>
          </p:cNvPicPr>
          <p:nvPr/>
        </p:nvPicPr>
        <p:blipFill>
          <a:blip r:embed="rId4"/>
          <a:stretch>
            <a:fillRect/>
          </a:stretch>
        </p:blipFill>
        <p:spPr>
          <a:xfrm>
            <a:off x="2000223" y="2043668"/>
            <a:ext cx="720000" cy="720000"/>
          </a:xfrm>
          <a:prstGeom prst="rect">
            <a:avLst/>
          </a:prstGeom>
        </p:spPr>
      </p:pic>
      <p:pic>
        <p:nvPicPr>
          <p:cNvPr id="37" name="Picture 36">
            <a:extLst>
              <a:ext uri="{FF2B5EF4-FFF2-40B4-BE49-F238E27FC236}">
                <a16:creationId xmlns:a16="http://schemas.microsoft.com/office/drawing/2014/main" id="{F810A7A4-699A-4E50-9205-45E3CF273506}"/>
              </a:ext>
            </a:extLst>
          </p:cNvPr>
          <p:cNvPicPr>
            <a:picLocks noChangeAspect="1"/>
          </p:cNvPicPr>
          <p:nvPr/>
        </p:nvPicPr>
        <p:blipFill>
          <a:blip r:embed="rId5"/>
          <a:stretch>
            <a:fillRect/>
          </a:stretch>
        </p:blipFill>
        <p:spPr>
          <a:xfrm>
            <a:off x="581590" y="2043668"/>
            <a:ext cx="720000" cy="720000"/>
          </a:xfrm>
          <a:prstGeom prst="rect">
            <a:avLst/>
          </a:prstGeom>
        </p:spPr>
      </p:pic>
      <p:sp>
        <p:nvSpPr>
          <p:cNvPr id="38" name="Rechteck 69">
            <a:extLst>
              <a:ext uri="{FF2B5EF4-FFF2-40B4-BE49-F238E27FC236}">
                <a16:creationId xmlns:a16="http://schemas.microsoft.com/office/drawing/2014/main" id="{A97FBCC3-70B3-4978-AF22-396B5E1C24F7}"/>
              </a:ext>
            </a:extLst>
          </p:cNvPr>
          <p:cNvSpPr/>
          <p:nvPr/>
        </p:nvSpPr>
        <p:spPr>
          <a:xfrm>
            <a:off x="535800" y="2813078"/>
            <a:ext cx="789623"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Digital Payments add-on</a:t>
            </a:r>
          </a:p>
        </p:txBody>
      </p:sp>
      <p:sp>
        <p:nvSpPr>
          <p:cNvPr id="40" name="Rechteck 69">
            <a:extLst>
              <a:ext uri="{FF2B5EF4-FFF2-40B4-BE49-F238E27FC236}">
                <a16:creationId xmlns:a16="http://schemas.microsoft.com/office/drawing/2014/main" id="{04AE61EC-B6B9-456A-8C61-02B33E339FBE}"/>
              </a:ext>
            </a:extLst>
          </p:cNvPr>
          <p:cNvSpPr/>
          <p:nvPr/>
        </p:nvSpPr>
        <p:spPr>
          <a:xfrm>
            <a:off x="1500321" y="2813078"/>
            <a:ext cx="171151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Sourcing Simulation and Optimization for Industries*</a:t>
            </a:r>
          </a:p>
        </p:txBody>
      </p:sp>
      <p:sp>
        <p:nvSpPr>
          <p:cNvPr id="42" name="Rechteck 69">
            <a:extLst>
              <a:ext uri="{FF2B5EF4-FFF2-40B4-BE49-F238E27FC236}">
                <a16:creationId xmlns:a16="http://schemas.microsoft.com/office/drawing/2014/main" id="{76561617-5FEA-4300-BEEB-6EF889E5A909}"/>
              </a:ext>
            </a:extLst>
          </p:cNvPr>
          <p:cNvSpPr/>
          <p:nvPr/>
        </p:nvSpPr>
        <p:spPr>
          <a:xfrm>
            <a:off x="346585" y="4244762"/>
            <a:ext cx="116805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Entitlement Management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System</a:t>
            </a:r>
          </a:p>
        </p:txBody>
      </p:sp>
      <p:pic>
        <p:nvPicPr>
          <p:cNvPr id="22" name="Picture 21">
            <a:extLst>
              <a:ext uri="{FF2B5EF4-FFF2-40B4-BE49-F238E27FC236}">
                <a16:creationId xmlns:a16="http://schemas.microsoft.com/office/drawing/2014/main" id="{1EDDBB6C-51D2-48CE-B6B0-DA7EC9A855D1}"/>
              </a:ext>
            </a:extLst>
          </p:cNvPr>
          <p:cNvPicPr>
            <a:picLocks noChangeAspect="1"/>
          </p:cNvPicPr>
          <p:nvPr/>
        </p:nvPicPr>
        <p:blipFill>
          <a:blip r:embed="rId6"/>
          <a:stretch>
            <a:fillRect/>
          </a:stretch>
        </p:blipFill>
        <p:spPr>
          <a:xfrm>
            <a:off x="6366761" y="2129461"/>
            <a:ext cx="612000" cy="612000"/>
          </a:xfrm>
          <a:prstGeom prst="rect">
            <a:avLst/>
          </a:prstGeom>
        </p:spPr>
      </p:pic>
      <p:pic>
        <p:nvPicPr>
          <p:cNvPr id="24" name="Picture 23">
            <a:extLst>
              <a:ext uri="{FF2B5EF4-FFF2-40B4-BE49-F238E27FC236}">
                <a16:creationId xmlns:a16="http://schemas.microsoft.com/office/drawing/2014/main" id="{DD57F22A-6E0B-42F0-92A1-6C71A95E0A5F}"/>
              </a:ext>
            </a:extLst>
          </p:cNvPr>
          <p:cNvPicPr>
            <a:picLocks noChangeAspect="1"/>
          </p:cNvPicPr>
          <p:nvPr/>
        </p:nvPicPr>
        <p:blipFill>
          <a:blip r:embed="rId7"/>
          <a:stretch>
            <a:fillRect/>
          </a:stretch>
        </p:blipFill>
        <p:spPr>
          <a:xfrm>
            <a:off x="6466952" y="3452673"/>
            <a:ext cx="612000" cy="612000"/>
          </a:xfrm>
          <a:prstGeom prst="rect">
            <a:avLst/>
          </a:prstGeom>
        </p:spPr>
      </p:pic>
      <p:pic>
        <p:nvPicPr>
          <p:cNvPr id="3" name="Picture 2">
            <a:extLst>
              <a:ext uri="{FF2B5EF4-FFF2-40B4-BE49-F238E27FC236}">
                <a16:creationId xmlns:a16="http://schemas.microsoft.com/office/drawing/2014/main" id="{9FE962A4-1139-46A8-AD73-58F44214C8A4}"/>
              </a:ext>
            </a:extLst>
          </p:cNvPr>
          <p:cNvPicPr>
            <a:picLocks noChangeAspect="1"/>
          </p:cNvPicPr>
          <p:nvPr/>
        </p:nvPicPr>
        <p:blipFill>
          <a:blip r:embed="rId8"/>
          <a:stretch>
            <a:fillRect/>
          </a:stretch>
        </p:blipFill>
        <p:spPr>
          <a:xfrm>
            <a:off x="1996600" y="3452673"/>
            <a:ext cx="720000" cy="720000"/>
          </a:xfrm>
          <a:prstGeom prst="rect">
            <a:avLst/>
          </a:prstGeom>
        </p:spPr>
      </p:pic>
      <p:sp>
        <p:nvSpPr>
          <p:cNvPr id="25" name="Rechteck 69">
            <a:extLst>
              <a:ext uri="{FF2B5EF4-FFF2-40B4-BE49-F238E27FC236}">
                <a16:creationId xmlns:a16="http://schemas.microsoft.com/office/drawing/2014/main" id="{5CEA749A-E838-48CB-98AF-A4C5ACAC8939}"/>
              </a:ext>
            </a:extLst>
          </p:cNvPr>
          <p:cNvSpPr/>
          <p:nvPr/>
        </p:nvSpPr>
        <p:spPr>
          <a:xfrm>
            <a:off x="1770256" y="4244762"/>
            <a:ext cx="117268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Digital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Manufacturing Cloud</a:t>
            </a:r>
          </a:p>
        </p:txBody>
      </p:sp>
      <p:pic>
        <p:nvPicPr>
          <p:cNvPr id="5" name="Picture 4">
            <a:extLst>
              <a:ext uri="{FF2B5EF4-FFF2-40B4-BE49-F238E27FC236}">
                <a16:creationId xmlns:a16="http://schemas.microsoft.com/office/drawing/2014/main" id="{A4E54D66-EB07-4A4F-B005-3E1D161BB55B}"/>
              </a:ext>
            </a:extLst>
          </p:cNvPr>
          <p:cNvPicPr>
            <a:picLocks noChangeAspect="1"/>
          </p:cNvPicPr>
          <p:nvPr/>
        </p:nvPicPr>
        <p:blipFill>
          <a:blip r:embed="rId9"/>
          <a:stretch>
            <a:fillRect/>
          </a:stretch>
        </p:blipFill>
        <p:spPr>
          <a:xfrm>
            <a:off x="7865683" y="3452673"/>
            <a:ext cx="612000" cy="612000"/>
          </a:xfrm>
          <a:prstGeom prst="rect">
            <a:avLst/>
          </a:prstGeom>
        </p:spPr>
      </p:pic>
      <p:sp>
        <p:nvSpPr>
          <p:cNvPr id="34" name="Rechteck 69">
            <a:extLst>
              <a:ext uri="{FF2B5EF4-FFF2-40B4-BE49-F238E27FC236}">
                <a16:creationId xmlns:a16="http://schemas.microsoft.com/office/drawing/2014/main" id="{09E3F52F-EEFA-44FA-BC63-4FB114141BFC}"/>
              </a:ext>
            </a:extLst>
          </p:cNvPr>
          <p:cNvSpPr/>
          <p:nvPr/>
        </p:nvSpPr>
        <p:spPr>
          <a:xfrm>
            <a:off x="7585339" y="4244762"/>
            <a:ext cx="117268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Digital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Manufacturing Cloud</a:t>
            </a:r>
          </a:p>
        </p:txBody>
      </p:sp>
      <p:sp>
        <p:nvSpPr>
          <p:cNvPr id="35" name="Rechteck 69">
            <a:extLst>
              <a:ext uri="{FF2B5EF4-FFF2-40B4-BE49-F238E27FC236}">
                <a16:creationId xmlns:a16="http://schemas.microsoft.com/office/drawing/2014/main" id="{A820A2DA-9F80-4BA6-8C55-A8E19D7564A3}"/>
              </a:ext>
            </a:extLst>
          </p:cNvPr>
          <p:cNvSpPr/>
          <p:nvPr/>
        </p:nvSpPr>
        <p:spPr>
          <a:xfrm>
            <a:off x="6201299" y="4244762"/>
            <a:ext cx="115149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Entitlement Management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System</a:t>
            </a:r>
          </a:p>
        </p:txBody>
      </p:sp>
      <p:sp>
        <p:nvSpPr>
          <p:cNvPr id="36" name="Rechteck 69">
            <a:extLst>
              <a:ext uri="{FF2B5EF4-FFF2-40B4-BE49-F238E27FC236}">
                <a16:creationId xmlns:a16="http://schemas.microsoft.com/office/drawing/2014/main" id="{94C52D0A-00D1-4DB1-B12D-5F2D65C60EC6}"/>
              </a:ext>
            </a:extLst>
          </p:cNvPr>
          <p:cNvSpPr/>
          <p:nvPr/>
        </p:nvSpPr>
        <p:spPr>
          <a:xfrm>
            <a:off x="6277950" y="2813078"/>
            <a:ext cx="789623"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Digital Payments add-on</a:t>
            </a:r>
          </a:p>
        </p:txBody>
      </p:sp>
      <p:pic>
        <p:nvPicPr>
          <p:cNvPr id="21" name="Picture 20">
            <a:extLst>
              <a:ext uri="{FF2B5EF4-FFF2-40B4-BE49-F238E27FC236}">
                <a16:creationId xmlns:a16="http://schemas.microsoft.com/office/drawing/2014/main" id="{7BB7F6CC-114E-474A-8E50-37EB842A3078}"/>
              </a:ext>
            </a:extLst>
          </p:cNvPr>
          <p:cNvPicPr>
            <a:picLocks noChangeAspect="1"/>
          </p:cNvPicPr>
          <p:nvPr/>
        </p:nvPicPr>
        <p:blipFill>
          <a:blip r:embed="rId10"/>
          <a:stretch>
            <a:fillRect/>
          </a:stretch>
        </p:blipFill>
        <p:spPr>
          <a:xfrm>
            <a:off x="10675904" y="3456919"/>
            <a:ext cx="612000" cy="612000"/>
          </a:xfrm>
          <a:prstGeom prst="rect">
            <a:avLst/>
          </a:prstGeom>
        </p:spPr>
      </p:pic>
      <p:grpSp>
        <p:nvGrpSpPr>
          <p:cNvPr id="32" name="Group 31">
            <a:extLst>
              <a:ext uri="{FF2B5EF4-FFF2-40B4-BE49-F238E27FC236}">
                <a16:creationId xmlns:a16="http://schemas.microsoft.com/office/drawing/2014/main" id="{5BAEFB9C-0412-4186-A3FC-07B52B348275}"/>
              </a:ext>
            </a:extLst>
          </p:cNvPr>
          <p:cNvGrpSpPr/>
          <p:nvPr/>
        </p:nvGrpSpPr>
        <p:grpSpPr>
          <a:xfrm>
            <a:off x="9057942" y="3452673"/>
            <a:ext cx="1172688" cy="1299920"/>
            <a:chOff x="8971702" y="3933055"/>
            <a:chExt cx="1172688" cy="1299920"/>
          </a:xfrm>
        </p:grpSpPr>
        <p:pic>
          <p:nvPicPr>
            <p:cNvPr id="13" name="Picture 12">
              <a:extLst>
                <a:ext uri="{FF2B5EF4-FFF2-40B4-BE49-F238E27FC236}">
                  <a16:creationId xmlns:a16="http://schemas.microsoft.com/office/drawing/2014/main" id="{7599F705-5C05-4E7A-8B7F-F21D3C989677}"/>
                </a:ext>
              </a:extLst>
            </p:cNvPr>
            <p:cNvPicPr>
              <a:picLocks noChangeAspect="1"/>
            </p:cNvPicPr>
            <p:nvPr/>
          </p:nvPicPr>
          <p:blipFill>
            <a:blip r:embed="rId11"/>
            <a:stretch>
              <a:fillRect/>
            </a:stretch>
          </p:blipFill>
          <p:spPr>
            <a:xfrm>
              <a:off x="9252046" y="3933055"/>
              <a:ext cx="612000" cy="612000"/>
            </a:xfrm>
            <a:prstGeom prst="rect">
              <a:avLst/>
            </a:prstGeom>
          </p:spPr>
        </p:pic>
        <p:sp>
          <p:nvSpPr>
            <p:cNvPr id="55" name="Rechteck 69">
              <a:extLst>
                <a:ext uri="{FF2B5EF4-FFF2-40B4-BE49-F238E27FC236}">
                  <a16:creationId xmlns:a16="http://schemas.microsoft.com/office/drawing/2014/main" id="{6CD7A121-0EA4-4553-9FCF-138EF5826D91}"/>
                </a:ext>
              </a:extLst>
            </p:cNvPr>
            <p:cNvSpPr/>
            <p:nvPr/>
          </p:nvSpPr>
          <p:spPr>
            <a:xfrm>
              <a:off x="8971702" y="4725144"/>
              <a:ext cx="117268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Cloud Platform Watch List Screening</a:t>
              </a:r>
            </a:p>
          </p:txBody>
        </p:sp>
      </p:grpSp>
      <p:sp>
        <p:nvSpPr>
          <p:cNvPr id="56" name="Rechteck 69">
            <a:extLst>
              <a:ext uri="{FF2B5EF4-FFF2-40B4-BE49-F238E27FC236}">
                <a16:creationId xmlns:a16="http://schemas.microsoft.com/office/drawing/2014/main" id="{7F176CD2-F20B-49FA-806D-1E1ADD4FF22E}"/>
              </a:ext>
            </a:extLst>
          </p:cNvPr>
          <p:cNvSpPr/>
          <p:nvPr/>
        </p:nvSpPr>
        <p:spPr>
          <a:xfrm>
            <a:off x="10323558" y="4244762"/>
            <a:ext cx="131669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Cloud Platform Watch List Screening Hits</a:t>
            </a:r>
          </a:p>
        </p:txBody>
      </p:sp>
      <p:pic>
        <p:nvPicPr>
          <p:cNvPr id="16" name="Picture 15">
            <a:extLst>
              <a:ext uri="{FF2B5EF4-FFF2-40B4-BE49-F238E27FC236}">
                <a16:creationId xmlns:a16="http://schemas.microsoft.com/office/drawing/2014/main" id="{B52BF05D-9834-4B55-BFB7-4776887B0C8F}"/>
              </a:ext>
            </a:extLst>
          </p:cNvPr>
          <p:cNvPicPr>
            <a:picLocks noChangeAspect="1"/>
          </p:cNvPicPr>
          <p:nvPr/>
        </p:nvPicPr>
        <p:blipFill>
          <a:blip r:embed="rId12"/>
          <a:stretch>
            <a:fillRect/>
          </a:stretch>
        </p:blipFill>
        <p:spPr>
          <a:xfrm>
            <a:off x="3466922" y="3452673"/>
            <a:ext cx="720000" cy="720000"/>
          </a:xfrm>
          <a:prstGeom prst="rect">
            <a:avLst/>
          </a:prstGeom>
        </p:spPr>
      </p:pic>
      <p:sp>
        <p:nvSpPr>
          <p:cNvPr id="57" name="Rechteck 69">
            <a:extLst>
              <a:ext uri="{FF2B5EF4-FFF2-40B4-BE49-F238E27FC236}">
                <a16:creationId xmlns:a16="http://schemas.microsoft.com/office/drawing/2014/main" id="{B7BDE55F-D6F2-4BFC-84F9-16A05B6D4DC8}"/>
              </a:ext>
            </a:extLst>
          </p:cNvPr>
          <p:cNvSpPr/>
          <p:nvPr/>
        </p:nvSpPr>
        <p:spPr>
          <a:xfrm>
            <a:off x="3240235" y="4244762"/>
            <a:ext cx="117268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Cloud Platform Watch List Screening</a:t>
            </a:r>
          </a:p>
        </p:txBody>
      </p:sp>
      <p:pic>
        <p:nvPicPr>
          <p:cNvPr id="8" name="Picture 7">
            <a:extLst>
              <a:ext uri="{FF2B5EF4-FFF2-40B4-BE49-F238E27FC236}">
                <a16:creationId xmlns:a16="http://schemas.microsoft.com/office/drawing/2014/main" id="{8AFE48E7-9573-49AA-96E0-B8E566EFCF73}"/>
              </a:ext>
            </a:extLst>
          </p:cNvPr>
          <p:cNvPicPr>
            <a:picLocks noChangeAspect="1"/>
          </p:cNvPicPr>
          <p:nvPr/>
        </p:nvPicPr>
        <p:blipFill>
          <a:blip r:embed="rId13"/>
          <a:stretch>
            <a:fillRect/>
          </a:stretch>
        </p:blipFill>
        <p:spPr>
          <a:xfrm>
            <a:off x="4945827" y="3452673"/>
            <a:ext cx="720000" cy="720000"/>
          </a:xfrm>
          <a:prstGeom prst="rect">
            <a:avLst/>
          </a:prstGeom>
        </p:spPr>
      </p:pic>
      <p:sp>
        <p:nvSpPr>
          <p:cNvPr id="58" name="Rechteck 69">
            <a:extLst>
              <a:ext uri="{FF2B5EF4-FFF2-40B4-BE49-F238E27FC236}">
                <a16:creationId xmlns:a16="http://schemas.microsoft.com/office/drawing/2014/main" id="{5E669E67-92D8-4CAF-B266-90AC943310C1}"/>
              </a:ext>
            </a:extLst>
          </p:cNvPr>
          <p:cNvSpPr/>
          <p:nvPr/>
        </p:nvSpPr>
        <p:spPr>
          <a:xfrm>
            <a:off x="4653116" y="4244762"/>
            <a:ext cx="130589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Cloud Platform Watch List Screening Hits</a:t>
            </a:r>
          </a:p>
        </p:txBody>
      </p:sp>
      <p:grpSp>
        <p:nvGrpSpPr>
          <p:cNvPr id="6" name="Group 5">
            <a:extLst>
              <a:ext uri="{FF2B5EF4-FFF2-40B4-BE49-F238E27FC236}">
                <a16:creationId xmlns:a16="http://schemas.microsoft.com/office/drawing/2014/main" id="{53E3F2E6-7197-4CEA-B698-24764F190FE0}"/>
              </a:ext>
            </a:extLst>
          </p:cNvPr>
          <p:cNvGrpSpPr/>
          <p:nvPr/>
        </p:nvGrpSpPr>
        <p:grpSpPr>
          <a:xfrm>
            <a:off x="10398439" y="2097668"/>
            <a:ext cx="1099748" cy="1223241"/>
            <a:chOff x="8814263" y="2343309"/>
            <a:chExt cx="1099748" cy="1223241"/>
          </a:xfrm>
        </p:grpSpPr>
        <p:pic>
          <p:nvPicPr>
            <p:cNvPr id="4" name="Picture 3">
              <a:extLst>
                <a:ext uri="{FF2B5EF4-FFF2-40B4-BE49-F238E27FC236}">
                  <a16:creationId xmlns:a16="http://schemas.microsoft.com/office/drawing/2014/main" id="{00D7FCFD-B0FA-43BA-8928-2D638BF51B92}"/>
                </a:ext>
              </a:extLst>
            </p:cNvPr>
            <p:cNvPicPr>
              <a:picLocks noChangeAspect="1"/>
            </p:cNvPicPr>
            <p:nvPr/>
          </p:nvPicPr>
          <p:blipFill>
            <a:blip r:embed="rId14"/>
            <a:stretch>
              <a:fillRect/>
            </a:stretch>
          </p:blipFill>
          <p:spPr>
            <a:xfrm>
              <a:off x="9058137" y="2343309"/>
              <a:ext cx="612000" cy="612000"/>
            </a:xfrm>
            <a:prstGeom prst="rect">
              <a:avLst/>
            </a:prstGeom>
          </p:spPr>
        </p:pic>
        <p:sp>
          <p:nvSpPr>
            <p:cNvPr id="39" name="Rechteck 69">
              <a:extLst>
                <a:ext uri="{FF2B5EF4-FFF2-40B4-BE49-F238E27FC236}">
                  <a16:creationId xmlns:a16="http://schemas.microsoft.com/office/drawing/2014/main" id="{8331695E-238D-41D2-A228-9CC5211E5774}"/>
                </a:ext>
              </a:extLst>
            </p:cNvPr>
            <p:cNvSpPr/>
            <p:nvPr/>
          </p:nvSpPr>
          <p:spPr>
            <a:xfrm>
              <a:off x="8814263" y="3058719"/>
              <a:ext cx="109974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Audit Log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 service</a:t>
              </a:r>
            </a:p>
          </p:txBody>
        </p:sp>
      </p:grpSp>
      <p:pic>
        <p:nvPicPr>
          <p:cNvPr id="9" name="Picture 8">
            <a:extLst>
              <a:ext uri="{FF2B5EF4-FFF2-40B4-BE49-F238E27FC236}">
                <a16:creationId xmlns:a16="http://schemas.microsoft.com/office/drawing/2014/main" id="{01ABF97B-CF7E-4023-997C-13862799A7EE}"/>
              </a:ext>
            </a:extLst>
          </p:cNvPr>
          <p:cNvPicPr>
            <a:picLocks noChangeAspect="1"/>
          </p:cNvPicPr>
          <p:nvPr/>
        </p:nvPicPr>
        <p:blipFill>
          <a:blip r:embed="rId15"/>
          <a:stretch>
            <a:fillRect/>
          </a:stretch>
        </p:blipFill>
        <p:spPr>
          <a:xfrm>
            <a:off x="4945827" y="2043668"/>
            <a:ext cx="720000" cy="720000"/>
          </a:xfrm>
          <a:prstGeom prst="rect">
            <a:avLst/>
          </a:prstGeom>
        </p:spPr>
      </p:pic>
      <p:sp>
        <p:nvSpPr>
          <p:cNvPr id="41" name="Rechteck 69">
            <a:extLst>
              <a:ext uri="{FF2B5EF4-FFF2-40B4-BE49-F238E27FC236}">
                <a16:creationId xmlns:a16="http://schemas.microsoft.com/office/drawing/2014/main" id="{974FAF8F-235D-479E-9F4F-A19505C2518B}"/>
              </a:ext>
            </a:extLst>
          </p:cNvPr>
          <p:cNvSpPr/>
          <p:nvPr/>
        </p:nvSpPr>
        <p:spPr>
          <a:xfrm>
            <a:off x="4847589" y="2813078"/>
            <a:ext cx="916476"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Audit Log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17" name="Picture 16">
            <a:extLst>
              <a:ext uri="{FF2B5EF4-FFF2-40B4-BE49-F238E27FC236}">
                <a16:creationId xmlns:a16="http://schemas.microsoft.com/office/drawing/2014/main" id="{10E3B1C3-5BA4-4C6B-8778-E82B7E634E86}"/>
              </a:ext>
            </a:extLst>
          </p:cNvPr>
          <p:cNvPicPr>
            <a:picLocks noChangeAspect="1"/>
          </p:cNvPicPr>
          <p:nvPr/>
        </p:nvPicPr>
        <p:blipFill>
          <a:blip r:embed="rId16"/>
          <a:stretch>
            <a:fillRect/>
          </a:stretch>
        </p:blipFill>
        <p:spPr>
          <a:xfrm>
            <a:off x="3472764" y="2043667"/>
            <a:ext cx="720000" cy="720000"/>
          </a:xfrm>
          <a:prstGeom prst="rect">
            <a:avLst/>
          </a:prstGeom>
        </p:spPr>
      </p:pic>
      <p:sp>
        <p:nvSpPr>
          <p:cNvPr id="44" name="Rechteck 69">
            <a:extLst>
              <a:ext uri="{FF2B5EF4-FFF2-40B4-BE49-F238E27FC236}">
                <a16:creationId xmlns:a16="http://schemas.microsoft.com/office/drawing/2014/main" id="{B2E41F11-C1D6-4D96-AFC4-1A0E534A626F}"/>
              </a:ext>
            </a:extLst>
          </p:cNvPr>
          <p:cNvSpPr/>
          <p:nvPr/>
        </p:nvSpPr>
        <p:spPr>
          <a:xfrm>
            <a:off x="3246196" y="2813078"/>
            <a:ext cx="116076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Global Track and Trace</a:t>
            </a:r>
          </a:p>
        </p:txBody>
      </p:sp>
      <p:grpSp>
        <p:nvGrpSpPr>
          <p:cNvPr id="18" name="Group 17">
            <a:extLst>
              <a:ext uri="{FF2B5EF4-FFF2-40B4-BE49-F238E27FC236}">
                <a16:creationId xmlns:a16="http://schemas.microsoft.com/office/drawing/2014/main" id="{A4B916F9-5B30-496D-B8F6-7142C002F1EE}"/>
              </a:ext>
            </a:extLst>
          </p:cNvPr>
          <p:cNvGrpSpPr/>
          <p:nvPr/>
        </p:nvGrpSpPr>
        <p:grpSpPr>
          <a:xfrm>
            <a:off x="9053191" y="2129461"/>
            <a:ext cx="1160766" cy="1022171"/>
            <a:chOff x="10401521" y="2375102"/>
            <a:chExt cx="1160766" cy="1022171"/>
          </a:xfrm>
        </p:grpSpPr>
        <p:pic>
          <p:nvPicPr>
            <p:cNvPr id="14" name="Picture 13">
              <a:extLst>
                <a:ext uri="{FF2B5EF4-FFF2-40B4-BE49-F238E27FC236}">
                  <a16:creationId xmlns:a16="http://schemas.microsoft.com/office/drawing/2014/main" id="{910D9E07-773C-4CAB-A525-6FCCC1F2F1E4}"/>
                </a:ext>
              </a:extLst>
            </p:cNvPr>
            <p:cNvPicPr>
              <a:picLocks noChangeAspect="1"/>
            </p:cNvPicPr>
            <p:nvPr/>
          </p:nvPicPr>
          <p:blipFill>
            <a:blip r:embed="rId17"/>
            <a:stretch>
              <a:fillRect/>
            </a:stretch>
          </p:blipFill>
          <p:spPr>
            <a:xfrm>
              <a:off x="10675904" y="2375102"/>
              <a:ext cx="612000" cy="612000"/>
            </a:xfrm>
            <a:prstGeom prst="rect">
              <a:avLst/>
            </a:prstGeom>
          </p:spPr>
        </p:pic>
        <p:sp>
          <p:nvSpPr>
            <p:cNvPr id="45" name="Rechteck 69">
              <a:extLst>
                <a:ext uri="{FF2B5EF4-FFF2-40B4-BE49-F238E27FC236}">
                  <a16:creationId xmlns:a16="http://schemas.microsoft.com/office/drawing/2014/main" id="{3E11C343-3E31-4193-B015-26F8852DE7AD}"/>
                </a:ext>
              </a:extLst>
            </p:cNvPr>
            <p:cNvSpPr/>
            <p:nvPr/>
          </p:nvSpPr>
          <p:spPr>
            <a:xfrm>
              <a:off x="10401521" y="3058719"/>
              <a:ext cx="116076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Global Track and Trace</a:t>
              </a:r>
            </a:p>
          </p:txBody>
        </p:sp>
      </p:grpSp>
      <p:grpSp>
        <p:nvGrpSpPr>
          <p:cNvPr id="48" name="Group 47">
            <a:extLst>
              <a:ext uri="{FF2B5EF4-FFF2-40B4-BE49-F238E27FC236}">
                <a16:creationId xmlns:a16="http://schemas.microsoft.com/office/drawing/2014/main" id="{406131E3-8DC7-4DEA-9572-4FDF34C9CA3A}"/>
              </a:ext>
            </a:extLst>
          </p:cNvPr>
          <p:cNvGrpSpPr/>
          <p:nvPr/>
        </p:nvGrpSpPr>
        <p:grpSpPr>
          <a:xfrm>
            <a:off x="7293167" y="2129461"/>
            <a:ext cx="1711514" cy="1191448"/>
            <a:chOff x="7138315" y="2375102"/>
            <a:chExt cx="1711514" cy="1191448"/>
          </a:xfrm>
        </p:grpSpPr>
        <p:sp>
          <p:nvSpPr>
            <p:cNvPr id="51" name="Rechteck 69">
              <a:extLst>
                <a:ext uri="{FF2B5EF4-FFF2-40B4-BE49-F238E27FC236}">
                  <a16:creationId xmlns:a16="http://schemas.microsoft.com/office/drawing/2014/main" id="{7529C69D-0098-46F0-B11A-85DFD359CDFF}"/>
                </a:ext>
              </a:extLst>
            </p:cNvPr>
            <p:cNvSpPr/>
            <p:nvPr/>
          </p:nvSpPr>
          <p:spPr>
            <a:xfrm>
              <a:off x="7138315" y="3058719"/>
              <a:ext cx="171151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Sourcing Simulation and Optimization for Industries*</a:t>
              </a:r>
            </a:p>
          </p:txBody>
        </p:sp>
        <p:pic>
          <p:nvPicPr>
            <p:cNvPr id="46" name="Picture 45">
              <a:extLst>
                <a:ext uri="{FF2B5EF4-FFF2-40B4-BE49-F238E27FC236}">
                  <a16:creationId xmlns:a16="http://schemas.microsoft.com/office/drawing/2014/main" id="{ECDC8979-DEA7-4EAB-B486-DD3A7F717C20}"/>
                </a:ext>
              </a:extLst>
            </p:cNvPr>
            <p:cNvPicPr>
              <a:picLocks noChangeAspect="1"/>
            </p:cNvPicPr>
            <p:nvPr/>
          </p:nvPicPr>
          <p:blipFill>
            <a:blip r:embed="rId18"/>
            <a:stretch>
              <a:fillRect/>
            </a:stretch>
          </p:blipFill>
          <p:spPr>
            <a:xfrm>
              <a:off x="7688072" y="2375102"/>
              <a:ext cx="612000" cy="612000"/>
            </a:xfrm>
            <a:prstGeom prst="rect">
              <a:avLst/>
            </a:prstGeom>
          </p:spPr>
        </p:pic>
      </p:grpSp>
      <p:cxnSp>
        <p:nvCxnSpPr>
          <p:cNvPr id="59" name="Gerade Verbindung 92">
            <a:extLst>
              <a:ext uri="{FF2B5EF4-FFF2-40B4-BE49-F238E27FC236}">
                <a16:creationId xmlns:a16="http://schemas.microsoft.com/office/drawing/2014/main" id="{8F6A7967-BF62-4015-BC91-6E3E5880D6B6}"/>
              </a:ext>
            </a:extLst>
          </p:cNvPr>
          <p:cNvCxnSpPr>
            <a:cxnSpLocks/>
          </p:cNvCxnSpPr>
          <p:nvPr/>
        </p:nvCxnSpPr>
        <p:spPr>
          <a:xfrm>
            <a:off x="6097588" y="2343309"/>
            <a:ext cx="0" cy="3807187"/>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Rechteck 69">
            <a:extLst>
              <a:ext uri="{FF2B5EF4-FFF2-40B4-BE49-F238E27FC236}">
                <a16:creationId xmlns:a16="http://schemas.microsoft.com/office/drawing/2014/main" id="{DA326A86-D7FF-4264-B564-A2DEE22E12A9}"/>
              </a:ext>
            </a:extLst>
          </p:cNvPr>
          <p:cNvSpPr/>
          <p:nvPr/>
        </p:nvSpPr>
        <p:spPr>
          <a:xfrm>
            <a:off x="346585" y="5721303"/>
            <a:ext cx="116805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Predictive Maintenance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and  Service</a:t>
            </a:r>
          </a:p>
        </p:txBody>
      </p:sp>
      <p:pic>
        <p:nvPicPr>
          <p:cNvPr id="53" name="Picture 52">
            <a:extLst>
              <a:ext uri="{FF2B5EF4-FFF2-40B4-BE49-F238E27FC236}">
                <a16:creationId xmlns:a16="http://schemas.microsoft.com/office/drawing/2014/main" id="{CFC4A6CA-FD3F-4C36-9547-CF82A712FA02}"/>
              </a:ext>
            </a:extLst>
          </p:cNvPr>
          <p:cNvPicPr>
            <a:picLocks noChangeAspect="1"/>
          </p:cNvPicPr>
          <p:nvPr/>
        </p:nvPicPr>
        <p:blipFill>
          <a:blip r:embed="rId19"/>
          <a:stretch>
            <a:fillRect/>
          </a:stretch>
        </p:blipFill>
        <p:spPr>
          <a:xfrm>
            <a:off x="6431112" y="4988526"/>
            <a:ext cx="612000" cy="612000"/>
          </a:xfrm>
          <a:prstGeom prst="rect">
            <a:avLst/>
          </a:prstGeom>
        </p:spPr>
      </p:pic>
      <p:pic>
        <p:nvPicPr>
          <p:cNvPr id="62" name="Picture 61">
            <a:extLst>
              <a:ext uri="{FF2B5EF4-FFF2-40B4-BE49-F238E27FC236}">
                <a16:creationId xmlns:a16="http://schemas.microsoft.com/office/drawing/2014/main" id="{5BD0F2CF-3472-4618-8A8C-C1CC71D5997D}"/>
              </a:ext>
            </a:extLst>
          </p:cNvPr>
          <p:cNvPicPr>
            <a:picLocks noChangeAspect="1"/>
          </p:cNvPicPr>
          <p:nvPr/>
        </p:nvPicPr>
        <p:blipFill>
          <a:blip r:embed="rId20"/>
          <a:stretch>
            <a:fillRect/>
          </a:stretch>
        </p:blipFill>
        <p:spPr>
          <a:xfrm>
            <a:off x="567467" y="4929214"/>
            <a:ext cx="720000" cy="720000"/>
          </a:xfrm>
          <a:prstGeom prst="rect">
            <a:avLst/>
          </a:prstGeom>
        </p:spPr>
      </p:pic>
      <p:sp>
        <p:nvSpPr>
          <p:cNvPr id="66" name="Rechteck 69">
            <a:extLst>
              <a:ext uri="{FF2B5EF4-FFF2-40B4-BE49-F238E27FC236}">
                <a16:creationId xmlns:a16="http://schemas.microsoft.com/office/drawing/2014/main" id="{00C46F90-BF2A-4485-BAE3-ABF7EACACE1A}"/>
              </a:ext>
            </a:extLst>
          </p:cNvPr>
          <p:cNvSpPr/>
          <p:nvPr/>
        </p:nvSpPr>
        <p:spPr>
          <a:xfrm>
            <a:off x="6151107" y="5721303"/>
            <a:ext cx="1168054"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Predictive Maintenance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and  Service</a:t>
            </a:r>
          </a:p>
        </p:txBody>
      </p:sp>
      <p:pic>
        <p:nvPicPr>
          <p:cNvPr id="68" name="Picture 67">
            <a:extLst>
              <a:ext uri="{FF2B5EF4-FFF2-40B4-BE49-F238E27FC236}">
                <a16:creationId xmlns:a16="http://schemas.microsoft.com/office/drawing/2014/main" id="{F9CCA348-152C-4EDE-B377-D51C1FD5FFD4}"/>
              </a:ext>
            </a:extLst>
          </p:cNvPr>
          <p:cNvPicPr>
            <a:picLocks noChangeAspect="1"/>
          </p:cNvPicPr>
          <p:nvPr/>
        </p:nvPicPr>
        <p:blipFill>
          <a:blip r:embed="rId21"/>
          <a:stretch>
            <a:fillRect/>
          </a:stretch>
        </p:blipFill>
        <p:spPr>
          <a:xfrm>
            <a:off x="1996600" y="4929213"/>
            <a:ext cx="720000" cy="720000"/>
          </a:xfrm>
          <a:prstGeom prst="rect">
            <a:avLst/>
          </a:prstGeom>
        </p:spPr>
      </p:pic>
      <p:sp>
        <p:nvSpPr>
          <p:cNvPr id="69" name="Rechteck 69">
            <a:extLst>
              <a:ext uri="{FF2B5EF4-FFF2-40B4-BE49-F238E27FC236}">
                <a16:creationId xmlns:a16="http://schemas.microsoft.com/office/drawing/2014/main" id="{076A1DE5-238C-4BA4-8AE7-63F7E0C8AF04}"/>
              </a:ext>
            </a:extLst>
          </p:cNvPr>
          <p:cNvSpPr/>
          <p:nvPr/>
        </p:nvSpPr>
        <p:spPr>
          <a:xfrm>
            <a:off x="1684652" y="5721302"/>
            <a:ext cx="135863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Product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Configuration</a:t>
            </a:r>
          </a:p>
        </p:txBody>
      </p:sp>
      <p:grpSp>
        <p:nvGrpSpPr>
          <p:cNvPr id="64" name="Group 63">
            <a:extLst>
              <a:ext uri="{FF2B5EF4-FFF2-40B4-BE49-F238E27FC236}">
                <a16:creationId xmlns:a16="http://schemas.microsoft.com/office/drawing/2014/main" id="{0AC1EC4C-4A1D-419D-A8A3-1704A690FA46}"/>
              </a:ext>
            </a:extLst>
          </p:cNvPr>
          <p:cNvGrpSpPr/>
          <p:nvPr/>
        </p:nvGrpSpPr>
        <p:grpSpPr>
          <a:xfrm>
            <a:off x="7492365" y="4983657"/>
            <a:ext cx="1358636" cy="1076199"/>
            <a:chOff x="7492365" y="4983657"/>
            <a:chExt cx="1358636" cy="1076199"/>
          </a:xfrm>
        </p:grpSpPr>
        <p:sp>
          <p:nvSpPr>
            <p:cNvPr id="71" name="Rechteck 69">
              <a:extLst>
                <a:ext uri="{FF2B5EF4-FFF2-40B4-BE49-F238E27FC236}">
                  <a16:creationId xmlns:a16="http://schemas.microsoft.com/office/drawing/2014/main" id="{6701939B-4434-436A-ADD5-B5B943825C5A}"/>
                </a:ext>
              </a:extLst>
            </p:cNvPr>
            <p:cNvSpPr/>
            <p:nvPr/>
          </p:nvSpPr>
          <p:spPr>
            <a:xfrm>
              <a:off x="7492365" y="5721302"/>
              <a:ext cx="135863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Product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Configuration</a:t>
              </a:r>
            </a:p>
          </p:txBody>
        </p:sp>
        <p:pic>
          <p:nvPicPr>
            <p:cNvPr id="72" name="Picture 71">
              <a:extLst>
                <a:ext uri="{FF2B5EF4-FFF2-40B4-BE49-F238E27FC236}">
                  <a16:creationId xmlns:a16="http://schemas.microsoft.com/office/drawing/2014/main" id="{87A12585-034B-46AA-8D6E-AFBABB9EAE10}"/>
                </a:ext>
              </a:extLst>
            </p:cNvPr>
            <p:cNvPicPr>
              <a:picLocks noChangeAspect="1"/>
            </p:cNvPicPr>
            <p:nvPr/>
          </p:nvPicPr>
          <p:blipFill>
            <a:blip r:embed="rId22"/>
            <a:stretch>
              <a:fillRect/>
            </a:stretch>
          </p:blipFill>
          <p:spPr>
            <a:xfrm>
              <a:off x="7865683" y="4983657"/>
              <a:ext cx="612000" cy="612000"/>
            </a:xfrm>
            <a:prstGeom prst="rect">
              <a:avLst/>
            </a:prstGeom>
          </p:spPr>
        </p:pic>
      </p:grpSp>
    </p:spTree>
    <p:extLst>
      <p:ext uri="{BB962C8B-B14F-4D97-AF65-F5344CB8AC3E}">
        <p14:creationId xmlns:p14="http://schemas.microsoft.com/office/powerpoint/2010/main" val="3127850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Analytics</a:t>
            </a:r>
            <a:endParaRPr lang="en-US" sz="1200" dirty="0">
              <a:solidFill>
                <a:schemeClr val="tx1">
                  <a:lumMod val="65000"/>
                  <a:lumOff val="35000"/>
                </a:schemeClr>
              </a:solidFill>
              <a:latin typeface="Arial" charset="0"/>
              <a:ea typeface="Arial" charset="0"/>
              <a:cs typeface="Arial" charset="0"/>
            </a:endParaRPr>
          </a:p>
        </p:txBody>
      </p:sp>
      <p:grpSp>
        <p:nvGrpSpPr>
          <p:cNvPr id="15" name="Gruppierung 14"/>
          <p:cNvGrpSpPr/>
          <p:nvPr/>
        </p:nvGrpSpPr>
        <p:grpSpPr>
          <a:xfrm>
            <a:off x="475943" y="2346090"/>
            <a:ext cx="1003481" cy="1061300"/>
            <a:chOff x="365517" y="2346090"/>
            <a:chExt cx="1003481" cy="1061300"/>
          </a:xfrm>
        </p:grpSpPr>
        <p:sp>
          <p:nvSpPr>
            <p:cNvPr id="4" name="Rechteck 3"/>
            <p:cNvSpPr/>
            <p:nvPr/>
          </p:nvSpPr>
          <p:spPr>
            <a:xfrm>
              <a:off x="365517" y="3068836"/>
              <a:ext cx="100348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Predictive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0" name="Bild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154" y="2346090"/>
              <a:ext cx="612000" cy="612000"/>
            </a:xfrm>
            <a:prstGeom prst="rect">
              <a:avLst/>
            </a:prstGeom>
          </p:spPr>
        </p:pic>
      </p:grpSp>
      <p:grpSp>
        <p:nvGrpSpPr>
          <p:cNvPr id="12" name="Gruppierung 11"/>
          <p:cNvGrpSpPr/>
          <p:nvPr/>
        </p:nvGrpSpPr>
        <p:grpSpPr>
          <a:xfrm>
            <a:off x="1656133" y="2324733"/>
            <a:ext cx="1224814" cy="1082656"/>
            <a:chOff x="1545707" y="2324733"/>
            <a:chExt cx="1224814" cy="1082656"/>
          </a:xfrm>
        </p:grpSpPr>
        <p:sp>
          <p:nvSpPr>
            <p:cNvPr id="7" name="Rechteck 6"/>
            <p:cNvSpPr/>
            <p:nvPr/>
          </p:nvSpPr>
          <p:spPr>
            <a:xfrm>
              <a:off x="1545707" y="3068835"/>
              <a:ext cx="122481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51" name="Bild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408" y="2324733"/>
              <a:ext cx="612000" cy="612000"/>
            </a:xfrm>
            <a:prstGeom prst="rect">
              <a:avLst/>
            </a:prstGeom>
          </p:spPr>
        </p:pic>
      </p:grpSp>
      <p:grpSp>
        <p:nvGrpSpPr>
          <p:cNvPr id="8" name="Gruppierung 7"/>
          <p:cNvGrpSpPr/>
          <p:nvPr/>
        </p:nvGrpSpPr>
        <p:grpSpPr>
          <a:xfrm>
            <a:off x="2968813" y="2345670"/>
            <a:ext cx="1187680" cy="1059096"/>
            <a:chOff x="2858387" y="2345670"/>
            <a:chExt cx="1187680" cy="1059096"/>
          </a:xfrm>
        </p:grpSpPr>
        <p:sp>
          <p:nvSpPr>
            <p:cNvPr id="10" name="Rechteck 9"/>
            <p:cNvSpPr/>
            <p:nvPr/>
          </p:nvSpPr>
          <p:spPr>
            <a:xfrm>
              <a:off x="2858387" y="3066212"/>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2" name="Bild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27" y="2345670"/>
              <a:ext cx="612000" cy="612000"/>
            </a:xfrm>
            <a:prstGeom prst="rect">
              <a:avLst/>
            </a:prstGeom>
          </p:spPr>
        </p:pic>
      </p:grpSp>
      <p:grpSp>
        <p:nvGrpSpPr>
          <p:cNvPr id="5" name="Gruppierung 4"/>
          <p:cNvGrpSpPr/>
          <p:nvPr/>
        </p:nvGrpSpPr>
        <p:grpSpPr>
          <a:xfrm>
            <a:off x="404862" y="3971025"/>
            <a:ext cx="1073820" cy="1077409"/>
            <a:chOff x="4213734" y="2327357"/>
            <a:chExt cx="1073820" cy="1077409"/>
          </a:xfrm>
        </p:grpSpPr>
        <p:sp>
          <p:nvSpPr>
            <p:cNvPr id="14" name="Rechteck 13"/>
            <p:cNvSpPr/>
            <p:nvPr/>
          </p:nvSpPr>
          <p:spPr>
            <a:xfrm>
              <a:off x="4213734" y="3066212"/>
              <a:ext cx="107382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Streaming </a:t>
              </a:r>
            </a:p>
            <a:p>
              <a:pPr algn="ctr"/>
              <a:r>
                <a:rPr lang="en-US" sz="1100" b="1" dirty="0">
                  <a:solidFill>
                    <a:srgbClr val="427CAC"/>
                  </a:solidFill>
                  <a:latin typeface="Arial" charset="0"/>
                  <a:ea typeface="Arial" charset="0"/>
                  <a:cs typeface="Arial" charset="0"/>
                </a:rPr>
                <a:t>Analytics</a:t>
              </a:r>
            </a:p>
          </p:txBody>
        </p:sp>
        <p:pic>
          <p:nvPicPr>
            <p:cNvPr id="53" name="Bild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0575" y="2327357"/>
              <a:ext cx="612000" cy="612000"/>
            </a:xfrm>
            <a:prstGeom prst="rect">
              <a:avLst/>
            </a:prstGeom>
          </p:spPr>
        </p:pic>
      </p:grpSp>
      <p:sp>
        <p:nvSpPr>
          <p:cNvPr id="40" name="Rectangle 39"/>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7"/>
              </a:rPr>
              <a:t>SAP Cloud Platform Help: Services</a:t>
            </a:r>
            <a:r>
              <a:rPr lang="en-US" sz="900" b="1" dirty="0"/>
              <a:t> </a:t>
            </a:r>
          </a:p>
        </p:txBody>
      </p:sp>
      <p:cxnSp>
        <p:nvCxnSpPr>
          <p:cNvPr id="43" name="Gerade Verbindung 92"/>
          <p:cNvCxnSpPr/>
          <p:nvPr/>
        </p:nvCxnSpPr>
        <p:spPr>
          <a:xfrm>
            <a:off x="4513411"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uppierung 19">
            <a:extLst>
              <a:ext uri="{FF2B5EF4-FFF2-40B4-BE49-F238E27FC236}">
                <a16:creationId xmlns:a16="http://schemas.microsoft.com/office/drawing/2014/main" id="{F1D4D006-42B5-42B3-9378-00F0E345F67C}"/>
              </a:ext>
            </a:extLst>
          </p:cNvPr>
          <p:cNvGrpSpPr/>
          <p:nvPr/>
        </p:nvGrpSpPr>
        <p:grpSpPr>
          <a:xfrm>
            <a:off x="1671522" y="4005064"/>
            <a:ext cx="1137456" cy="906924"/>
            <a:chOff x="7182624" y="2345670"/>
            <a:chExt cx="1137456" cy="906924"/>
          </a:xfrm>
        </p:grpSpPr>
        <p:sp>
          <p:nvSpPr>
            <p:cNvPr id="25" name="Rechteck 28">
              <a:extLst>
                <a:ext uri="{FF2B5EF4-FFF2-40B4-BE49-F238E27FC236}">
                  <a16:creationId xmlns:a16="http://schemas.microsoft.com/office/drawing/2014/main" id="{2830ED10-CC44-4B5F-96C6-BA7A467A6977}"/>
                </a:ext>
              </a:extLst>
            </p:cNvPr>
            <p:cNvSpPr/>
            <p:nvPr/>
          </p:nvSpPr>
          <p:spPr>
            <a:xfrm>
              <a:off x="7182624" y="3083317"/>
              <a:ext cx="1137456"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RealSpend</a:t>
              </a:r>
            </a:p>
          </p:txBody>
        </p:sp>
        <p:pic>
          <p:nvPicPr>
            <p:cNvPr id="26" name="Bild 57">
              <a:extLst>
                <a:ext uri="{FF2B5EF4-FFF2-40B4-BE49-F238E27FC236}">
                  <a16:creationId xmlns:a16="http://schemas.microsoft.com/office/drawing/2014/main" id="{81C754AC-69BB-46F3-A0A6-E3970208B4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5352" y="2345670"/>
              <a:ext cx="612000" cy="612000"/>
            </a:xfrm>
            <a:prstGeom prst="rect">
              <a:avLst/>
            </a:prstGeom>
          </p:spPr>
        </p:pic>
      </p:grpSp>
      <p:grpSp>
        <p:nvGrpSpPr>
          <p:cNvPr id="33" name="Group 32">
            <a:extLst>
              <a:ext uri="{FF2B5EF4-FFF2-40B4-BE49-F238E27FC236}">
                <a16:creationId xmlns:a16="http://schemas.microsoft.com/office/drawing/2014/main" id="{A1035C60-BBC6-4E89-9CE8-31EFBE06D04E}"/>
              </a:ext>
            </a:extLst>
          </p:cNvPr>
          <p:cNvGrpSpPr/>
          <p:nvPr/>
        </p:nvGrpSpPr>
        <p:grpSpPr>
          <a:xfrm>
            <a:off x="3105603" y="4005064"/>
            <a:ext cx="843596" cy="1076201"/>
            <a:chOff x="1843036" y="4005064"/>
            <a:chExt cx="843596" cy="1076201"/>
          </a:xfrm>
        </p:grpSpPr>
        <p:pic>
          <p:nvPicPr>
            <p:cNvPr id="34" name="Picture 33">
              <a:extLst>
                <a:ext uri="{FF2B5EF4-FFF2-40B4-BE49-F238E27FC236}">
                  <a16:creationId xmlns:a16="http://schemas.microsoft.com/office/drawing/2014/main" id="{1AB8ED47-8F4E-4EA0-82FA-3A825D1A8510}"/>
                </a:ext>
              </a:extLst>
            </p:cNvPr>
            <p:cNvPicPr>
              <a:picLocks noChangeAspect="1"/>
            </p:cNvPicPr>
            <p:nvPr/>
          </p:nvPicPr>
          <p:blipFill>
            <a:blip r:embed="rId9"/>
            <a:stretch>
              <a:fillRect/>
            </a:stretch>
          </p:blipFill>
          <p:spPr>
            <a:xfrm>
              <a:off x="1960272" y="4005064"/>
              <a:ext cx="612000" cy="612000"/>
            </a:xfrm>
            <a:prstGeom prst="rect">
              <a:avLst/>
            </a:prstGeom>
          </p:spPr>
        </p:pic>
        <p:sp>
          <p:nvSpPr>
            <p:cNvPr id="35" name="Rechteck 28">
              <a:extLst>
                <a:ext uri="{FF2B5EF4-FFF2-40B4-BE49-F238E27FC236}">
                  <a16:creationId xmlns:a16="http://schemas.microsoft.com/office/drawing/2014/main" id="{5EC714B1-11E1-4C67-8E28-4D1EE8EBA989}"/>
                </a:ext>
              </a:extLst>
            </p:cNvPr>
            <p:cNvSpPr/>
            <p:nvPr/>
          </p:nvSpPr>
          <p:spPr>
            <a:xfrm>
              <a:off x="1843036" y="4742711"/>
              <a:ext cx="843596" cy="338554"/>
            </a:xfrm>
            <a:prstGeom prst="rect">
              <a:avLst/>
            </a:prstGeom>
          </p:spPr>
          <p:txBody>
            <a:bodyPr wrap="square" lIns="0" tIns="0" rIns="0" bIns="0">
              <a:spAutoFit/>
            </a:bodyPr>
            <a:lstStyle/>
            <a:p>
              <a:pPr algn="ctr"/>
              <a:r>
                <a:rPr lang="en-US" sz="1100" b="1" dirty="0">
                  <a:solidFill>
                    <a:srgbClr val="427CAC"/>
                  </a:solidFill>
                </a:rPr>
                <a:t>SAP Web </a:t>
              </a:r>
              <a:br>
                <a:rPr lang="en-US" sz="1100" b="1" dirty="0">
                  <a:solidFill>
                    <a:srgbClr val="427CAC"/>
                  </a:solidFill>
                </a:rPr>
              </a:br>
              <a:r>
                <a:rPr lang="en-US" sz="1100" b="1" dirty="0">
                  <a:solidFill>
                    <a:srgbClr val="427CAC"/>
                  </a:solidFill>
                </a:rPr>
                <a:t>Analytics</a:t>
              </a:r>
            </a:p>
          </p:txBody>
        </p:sp>
      </p:grpSp>
      <p:sp>
        <p:nvSpPr>
          <p:cNvPr id="36" name="Rectangle 24">
            <a:extLst>
              <a:ext uri="{FF2B5EF4-FFF2-40B4-BE49-F238E27FC236}">
                <a16:creationId xmlns:a16="http://schemas.microsoft.com/office/drawing/2014/main" id="{93F3B7C8-AC60-47FA-8552-954A3ED3C9DB}"/>
              </a:ext>
            </a:extLst>
          </p:cNvPr>
          <p:cNvSpPr/>
          <p:nvPr/>
        </p:nvSpPr>
        <p:spPr>
          <a:xfrm>
            <a:off x="5000995" y="1628800"/>
            <a:ext cx="4300877"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Artificial Intelligence &amp; Machine Learning</a:t>
            </a:r>
            <a:endParaRPr lang="en-US" sz="1200" dirty="0">
              <a:solidFill>
                <a:schemeClr val="tx1">
                  <a:lumMod val="65000"/>
                  <a:lumOff val="35000"/>
                </a:schemeClr>
              </a:solidFill>
              <a:latin typeface="Arial" charset="0"/>
              <a:ea typeface="Arial" charset="0"/>
              <a:cs typeface="Arial" charset="0"/>
            </a:endParaRPr>
          </a:p>
        </p:txBody>
      </p:sp>
      <p:sp>
        <p:nvSpPr>
          <p:cNvPr id="37" name="Rechteck 9">
            <a:extLst>
              <a:ext uri="{FF2B5EF4-FFF2-40B4-BE49-F238E27FC236}">
                <a16:creationId xmlns:a16="http://schemas.microsoft.com/office/drawing/2014/main" id="{0C371F80-32D2-4A33-B371-E6CF5A06EA42}"/>
              </a:ext>
            </a:extLst>
          </p:cNvPr>
          <p:cNvSpPr/>
          <p:nvPr/>
        </p:nvSpPr>
        <p:spPr>
          <a:xfrm>
            <a:off x="4891992" y="2979090"/>
            <a:ext cx="119904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Leonardo</a:t>
            </a:r>
          </a:p>
          <a:p>
            <a:pPr algn="ctr"/>
            <a:r>
              <a:rPr lang="en-US" sz="1100" b="1" dirty="0">
                <a:solidFill>
                  <a:srgbClr val="427CAC"/>
                </a:solidFill>
                <a:latin typeface="Arial" charset="0"/>
                <a:ea typeface="Arial" charset="0"/>
                <a:cs typeface="Arial" charset="0"/>
              </a:rPr>
              <a:t>Machine Learning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Foundation</a:t>
            </a:r>
          </a:p>
        </p:txBody>
      </p:sp>
      <p:pic>
        <p:nvPicPr>
          <p:cNvPr id="38" name="Picture 37">
            <a:extLst>
              <a:ext uri="{FF2B5EF4-FFF2-40B4-BE49-F238E27FC236}">
                <a16:creationId xmlns:a16="http://schemas.microsoft.com/office/drawing/2014/main" id="{A2AD54B3-C533-4DD4-8AB1-16A8D5894507}"/>
              </a:ext>
            </a:extLst>
          </p:cNvPr>
          <p:cNvPicPr>
            <a:picLocks noChangeAspect="1"/>
          </p:cNvPicPr>
          <p:nvPr/>
        </p:nvPicPr>
        <p:blipFill>
          <a:blip r:embed="rId10"/>
          <a:stretch>
            <a:fillRect/>
          </a:stretch>
        </p:blipFill>
        <p:spPr>
          <a:xfrm>
            <a:off x="5197418" y="2329606"/>
            <a:ext cx="612000" cy="612000"/>
          </a:xfrm>
          <a:prstGeom prst="rect">
            <a:avLst/>
          </a:prstGeom>
        </p:spPr>
      </p:pic>
      <p:grpSp>
        <p:nvGrpSpPr>
          <p:cNvPr id="39" name="Group 38">
            <a:extLst>
              <a:ext uri="{FF2B5EF4-FFF2-40B4-BE49-F238E27FC236}">
                <a16:creationId xmlns:a16="http://schemas.microsoft.com/office/drawing/2014/main" id="{3F9D8A3A-FE59-464A-9478-EEA1267DAC91}"/>
              </a:ext>
            </a:extLst>
          </p:cNvPr>
          <p:cNvGrpSpPr/>
          <p:nvPr/>
        </p:nvGrpSpPr>
        <p:grpSpPr>
          <a:xfrm>
            <a:off x="6577842" y="2327659"/>
            <a:ext cx="1019510" cy="989985"/>
            <a:chOff x="2077411" y="2327659"/>
            <a:chExt cx="1019510" cy="989985"/>
          </a:xfrm>
        </p:grpSpPr>
        <p:pic>
          <p:nvPicPr>
            <p:cNvPr id="41" name="Picture 40">
              <a:extLst>
                <a:ext uri="{FF2B5EF4-FFF2-40B4-BE49-F238E27FC236}">
                  <a16:creationId xmlns:a16="http://schemas.microsoft.com/office/drawing/2014/main" id="{069EA5EC-3C2A-4839-92AC-3E92F21A4694}"/>
                </a:ext>
              </a:extLst>
            </p:cNvPr>
            <p:cNvPicPr>
              <a:picLocks noChangeAspect="1"/>
            </p:cNvPicPr>
            <p:nvPr/>
          </p:nvPicPr>
          <p:blipFill>
            <a:blip r:embed="rId11"/>
            <a:stretch>
              <a:fillRect/>
            </a:stretch>
          </p:blipFill>
          <p:spPr>
            <a:xfrm>
              <a:off x="2281163" y="2327659"/>
              <a:ext cx="612000" cy="612000"/>
            </a:xfrm>
            <a:prstGeom prst="rect">
              <a:avLst/>
            </a:prstGeom>
          </p:spPr>
        </p:pic>
        <p:sp>
          <p:nvSpPr>
            <p:cNvPr id="42" name="Rechteck 9">
              <a:extLst>
                <a:ext uri="{FF2B5EF4-FFF2-40B4-BE49-F238E27FC236}">
                  <a16:creationId xmlns:a16="http://schemas.microsoft.com/office/drawing/2014/main" id="{6AAE0F88-2E12-4BF7-A6A1-6711658B726C}"/>
                </a:ext>
              </a:extLst>
            </p:cNvPr>
            <p:cNvSpPr/>
            <p:nvPr/>
          </p:nvSpPr>
          <p:spPr>
            <a:xfrm>
              <a:off x="2077411" y="2979090"/>
              <a:ext cx="101951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Conversational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AI</a:t>
              </a:r>
            </a:p>
          </p:txBody>
        </p:sp>
      </p:grpSp>
    </p:spTree>
    <p:extLst>
      <p:ext uri="{BB962C8B-B14F-4D97-AF65-F5344CB8AC3E}">
        <p14:creationId xmlns:p14="http://schemas.microsoft.com/office/powerpoint/2010/main" val="1288400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Blockchain</a:t>
            </a:r>
            <a:endParaRPr lang="en-US" sz="1200" dirty="0">
              <a:solidFill>
                <a:schemeClr val="tx1">
                  <a:lumMod val="65000"/>
                  <a:lumOff val="35000"/>
                </a:schemeClr>
              </a:solidFill>
              <a:latin typeface="Arial" charset="0"/>
              <a:ea typeface="Arial" charset="0"/>
              <a:cs typeface="Arial" charset="0"/>
            </a:endParaRPr>
          </a:p>
        </p:txBody>
      </p:sp>
      <p:sp>
        <p:nvSpPr>
          <p:cNvPr id="40" name="Rectangle 39"/>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6" name="Rechteck 13">
            <a:extLst>
              <a:ext uri="{FF2B5EF4-FFF2-40B4-BE49-F238E27FC236}">
                <a16:creationId xmlns:a16="http://schemas.microsoft.com/office/drawing/2014/main" id="{00DBEC01-FE3F-454A-B490-377E38C9D369}"/>
              </a:ext>
            </a:extLst>
          </p:cNvPr>
          <p:cNvSpPr/>
          <p:nvPr/>
        </p:nvSpPr>
        <p:spPr>
          <a:xfrm>
            <a:off x="361440" y="2996406"/>
            <a:ext cx="1073820" cy="169277"/>
          </a:xfrm>
          <a:prstGeom prst="rect">
            <a:avLst/>
          </a:prstGeom>
        </p:spPr>
        <p:txBody>
          <a:bodyPr wrap="square" lIns="0" tIns="0" rIns="0" bIns="0">
            <a:spAutoFit/>
          </a:bodyPr>
          <a:lstStyle/>
          <a:p>
            <a:pPr algn="ctr"/>
            <a:r>
              <a:rPr lang="en-US" sz="1100" b="1" dirty="0">
                <a:solidFill>
                  <a:srgbClr val="427CAC"/>
                </a:solidFill>
              </a:rPr>
              <a:t>MultiChain</a:t>
            </a:r>
          </a:p>
        </p:txBody>
      </p:sp>
      <p:pic>
        <p:nvPicPr>
          <p:cNvPr id="48" name="Picture 47">
            <a:extLst>
              <a:ext uri="{FF2B5EF4-FFF2-40B4-BE49-F238E27FC236}">
                <a16:creationId xmlns:a16="http://schemas.microsoft.com/office/drawing/2014/main" id="{4A213BE1-0EF7-412D-9C13-4D9726595895}"/>
              </a:ext>
            </a:extLst>
          </p:cNvPr>
          <p:cNvPicPr>
            <a:picLocks noChangeAspect="1"/>
          </p:cNvPicPr>
          <p:nvPr/>
        </p:nvPicPr>
        <p:blipFill>
          <a:blip r:embed="rId4"/>
          <a:stretch>
            <a:fillRect/>
          </a:stretch>
        </p:blipFill>
        <p:spPr>
          <a:xfrm>
            <a:off x="592350" y="2253553"/>
            <a:ext cx="612000" cy="612000"/>
          </a:xfrm>
          <a:prstGeom prst="rect">
            <a:avLst/>
          </a:prstGeom>
        </p:spPr>
      </p:pic>
      <p:pic>
        <p:nvPicPr>
          <p:cNvPr id="49" name="Picture 48">
            <a:extLst>
              <a:ext uri="{FF2B5EF4-FFF2-40B4-BE49-F238E27FC236}">
                <a16:creationId xmlns:a16="http://schemas.microsoft.com/office/drawing/2014/main" id="{F9B0593F-3B21-46CD-A518-F4CC1209B6D7}"/>
              </a:ext>
            </a:extLst>
          </p:cNvPr>
          <p:cNvPicPr>
            <a:picLocks noChangeAspect="1"/>
          </p:cNvPicPr>
          <p:nvPr/>
        </p:nvPicPr>
        <p:blipFill>
          <a:blip r:embed="rId5"/>
          <a:stretch>
            <a:fillRect/>
          </a:stretch>
        </p:blipFill>
        <p:spPr>
          <a:xfrm>
            <a:off x="2043875" y="2275864"/>
            <a:ext cx="610393" cy="612000"/>
          </a:xfrm>
          <a:prstGeom prst="rect">
            <a:avLst/>
          </a:prstGeom>
        </p:spPr>
      </p:pic>
      <p:sp>
        <p:nvSpPr>
          <p:cNvPr id="54" name="Rechteck 13">
            <a:extLst>
              <a:ext uri="{FF2B5EF4-FFF2-40B4-BE49-F238E27FC236}">
                <a16:creationId xmlns:a16="http://schemas.microsoft.com/office/drawing/2014/main" id="{DE7E8ECB-6774-495F-B220-ED6790740939}"/>
              </a:ext>
            </a:extLst>
          </p:cNvPr>
          <p:cNvSpPr/>
          <p:nvPr/>
        </p:nvSpPr>
        <p:spPr>
          <a:xfrm>
            <a:off x="1812161" y="2996406"/>
            <a:ext cx="1073820" cy="338554"/>
          </a:xfrm>
          <a:prstGeom prst="rect">
            <a:avLst/>
          </a:prstGeom>
        </p:spPr>
        <p:txBody>
          <a:bodyPr wrap="square" lIns="0" tIns="0" rIns="0" bIns="0">
            <a:spAutoFit/>
          </a:bodyPr>
          <a:lstStyle/>
          <a:p>
            <a:pPr algn="ctr"/>
            <a:r>
              <a:rPr lang="en-US" sz="1100" b="1" dirty="0">
                <a:solidFill>
                  <a:srgbClr val="427CAC"/>
                </a:solidFill>
              </a:rPr>
              <a:t>Hyperledger</a:t>
            </a:r>
            <a:br>
              <a:rPr lang="en-US" sz="1100" b="1" dirty="0">
                <a:solidFill>
                  <a:srgbClr val="427CAC"/>
                </a:solidFill>
              </a:rPr>
            </a:br>
            <a:r>
              <a:rPr lang="en-US" sz="1100" b="1" dirty="0">
                <a:solidFill>
                  <a:srgbClr val="427CAC"/>
                </a:solidFill>
              </a:rPr>
              <a:t>Fabric</a:t>
            </a:r>
          </a:p>
        </p:txBody>
      </p:sp>
      <p:sp>
        <p:nvSpPr>
          <p:cNvPr id="55" name="Rechteck 13">
            <a:extLst>
              <a:ext uri="{FF2B5EF4-FFF2-40B4-BE49-F238E27FC236}">
                <a16:creationId xmlns:a16="http://schemas.microsoft.com/office/drawing/2014/main" id="{E11C6C05-D53F-4E67-8A47-307F5505150B}"/>
              </a:ext>
            </a:extLst>
          </p:cNvPr>
          <p:cNvSpPr/>
          <p:nvPr/>
        </p:nvSpPr>
        <p:spPr>
          <a:xfrm>
            <a:off x="3368330" y="2996406"/>
            <a:ext cx="1606018" cy="338554"/>
          </a:xfrm>
          <a:prstGeom prst="rect">
            <a:avLst/>
          </a:prstGeom>
        </p:spPr>
        <p:txBody>
          <a:bodyPr wrap="square" lIns="0" tIns="0" rIns="0" bIns="0">
            <a:spAutoFit/>
          </a:bodyPr>
          <a:lstStyle/>
          <a:p>
            <a:pPr algn="ctr"/>
            <a:r>
              <a:rPr lang="en-US" sz="1100" b="1" dirty="0">
                <a:solidFill>
                  <a:srgbClr val="427CAC"/>
                </a:solidFill>
              </a:rPr>
              <a:t>Blockchain</a:t>
            </a:r>
            <a:br>
              <a:rPr lang="en-US" sz="1100" b="1" dirty="0">
                <a:solidFill>
                  <a:srgbClr val="427CAC"/>
                </a:solidFill>
              </a:rPr>
            </a:br>
            <a:r>
              <a:rPr lang="en-US" sz="1100" b="1" dirty="0">
                <a:solidFill>
                  <a:srgbClr val="427CAC"/>
                </a:solidFill>
              </a:rPr>
              <a:t>Application Enablement</a:t>
            </a:r>
          </a:p>
        </p:txBody>
      </p:sp>
      <p:pic>
        <p:nvPicPr>
          <p:cNvPr id="56" name="Picture 55">
            <a:extLst>
              <a:ext uri="{FF2B5EF4-FFF2-40B4-BE49-F238E27FC236}">
                <a16:creationId xmlns:a16="http://schemas.microsoft.com/office/drawing/2014/main" id="{1564D143-73E9-422D-AD2A-2E3A4DF468AE}"/>
              </a:ext>
            </a:extLst>
          </p:cNvPr>
          <p:cNvPicPr>
            <a:picLocks noChangeAspect="1"/>
          </p:cNvPicPr>
          <p:nvPr/>
        </p:nvPicPr>
        <p:blipFill>
          <a:blip r:embed="rId6"/>
          <a:stretch>
            <a:fillRect/>
          </a:stretch>
        </p:blipFill>
        <p:spPr>
          <a:xfrm>
            <a:off x="3865339" y="2276872"/>
            <a:ext cx="612000" cy="612000"/>
          </a:xfrm>
          <a:prstGeom prst="rect">
            <a:avLst/>
          </a:prstGeom>
        </p:spPr>
      </p:pic>
      <p:grpSp>
        <p:nvGrpSpPr>
          <p:cNvPr id="57" name="Group 56">
            <a:extLst>
              <a:ext uri="{FF2B5EF4-FFF2-40B4-BE49-F238E27FC236}">
                <a16:creationId xmlns:a16="http://schemas.microsoft.com/office/drawing/2014/main" id="{2D45ECB6-DB72-451E-8C7F-D73C4EBA6095}"/>
              </a:ext>
            </a:extLst>
          </p:cNvPr>
          <p:cNvGrpSpPr/>
          <p:nvPr/>
        </p:nvGrpSpPr>
        <p:grpSpPr>
          <a:xfrm>
            <a:off x="5343317" y="2264467"/>
            <a:ext cx="1073820" cy="901216"/>
            <a:chOff x="6188900" y="3857322"/>
            <a:chExt cx="1073820" cy="901216"/>
          </a:xfrm>
        </p:grpSpPr>
        <p:pic>
          <p:nvPicPr>
            <p:cNvPr id="58" name="Picture 57">
              <a:extLst>
                <a:ext uri="{FF2B5EF4-FFF2-40B4-BE49-F238E27FC236}">
                  <a16:creationId xmlns:a16="http://schemas.microsoft.com/office/drawing/2014/main" id="{BA358631-0269-4C21-A458-BF3ADD253A5D}"/>
                </a:ext>
              </a:extLst>
            </p:cNvPr>
            <p:cNvPicPr>
              <a:picLocks noChangeAspect="1"/>
            </p:cNvPicPr>
            <p:nvPr/>
          </p:nvPicPr>
          <p:blipFill>
            <a:blip r:embed="rId7"/>
            <a:stretch>
              <a:fillRect/>
            </a:stretch>
          </p:blipFill>
          <p:spPr>
            <a:xfrm>
              <a:off x="6419810" y="3857322"/>
              <a:ext cx="612000" cy="612000"/>
            </a:xfrm>
            <a:prstGeom prst="rect">
              <a:avLst/>
            </a:prstGeom>
          </p:spPr>
        </p:pic>
        <p:sp>
          <p:nvSpPr>
            <p:cNvPr id="59" name="Rechteck 13">
              <a:extLst>
                <a:ext uri="{FF2B5EF4-FFF2-40B4-BE49-F238E27FC236}">
                  <a16:creationId xmlns:a16="http://schemas.microsoft.com/office/drawing/2014/main" id="{71F6C9D1-772C-421B-A572-ACA8C38F0C64}"/>
                </a:ext>
              </a:extLst>
            </p:cNvPr>
            <p:cNvSpPr/>
            <p:nvPr/>
          </p:nvSpPr>
          <p:spPr>
            <a:xfrm>
              <a:off x="6188900" y="4589261"/>
              <a:ext cx="1073820" cy="169277"/>
            </a:xfrm>
            <a:prstGeom prst="rect">
              <a:avLst/>
            </a:prstGeom>
          </p:spPr>
          <p:txBody>
            <a:bodyPr wrap="square" lIns="0" tIns="0" rIns="0" bIns="0">
              <a:spAutoFit/>
            </a:bodyPr>
            <a:lstStyle/>
            <a:p>
              <a:pPr algn="ctr"/>
              <a:r>
                <a:rPr lang="en-US" sz="1100" b="1" dirty="0">
                  <a:solidFill>
                    <a:srgbClr val="427CAC"/>
                  </a:solidFill>
                </a:rPr>
                <a:t>Quorum</a:t>
              </a:r>
            </a:p>
          </p:txBody>
        </p:sp>
      </p:grpSp>
    </p:spTree>
    <p:extLst>
      <p:ext uri="{BB962C8B-B14F-4D97-AF65-F5344CB8AC3E}">
        <p14:creationId xmlns:p14="http://schemas.microsoft.com/office/powerpoint/2010/main" val="2690765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6" name="Rectangle 24"/>
          <p:cNvSpPr/>
          <p:nvPr/>
        </p:nvSpPr>
        <p:spPr>
          <a:xfrm>
            <a:off x="598899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Gruppierung 8"/>
          <p:cNvGrpSpPr/>
          <p:nvPr/>
        </p:nvGrpSpPr>
        <p:grpSpPr>
          <a:xfrm>
            <a:off x="6021938" y="2358516"/>
            <a:ext cx="630068" cy="1063354"/>
            <a:chOff x="6130533" y="2358516"/>
            <a:chExt cx="630068" cy="1063354"/>
          </a:xfrm>
        </p:grpSpPr>
        <p:sp>
          <p:nvSpPr>
            <p:cNvPr id="44" name="Rechteck 43"/>
            <p:cNvSpPr/>
            <p:nvPr/>
          </p:nvSpPr>
          <p:spPr>
            <a:xfrm>
              <a:off x="6149856" y="3083316"/>
              <a:ext cx="61074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Big Data </a:t>
              </a:r>
            </a:p>
            <a:p>
              <a:pPr algn="ctr"/>
              <a:r>
                <a:rPr lang="en-US" sz="1100" b="1" dirty="0">
                  <a:solidFill>
                    <a:srgbClr val="427CAC"/>
                  </a:solidFill>
                  <a:latin typeface="Arial" charset="0"/>
                  <a:ea typeface="Arial" charset="0"/>
                  <a:cs typeface="Arial" charset="0"/>
                </a:rPr>
                <a:t>Services</a:t>
              </a:r>
            </a:p>
          </p:txBody>
        </p:sp>
        <p:pic>
          <p:nvPicPr>
            <p:cNvPr id="52" name="Bild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533" y="2358516"/>
              <a:ext cx="612000" cy="612000"/>
            </a:xfrm>
            <a:prstGeom prst="rect">
              <a:avLst/>
            </a:prstGeom>
          </p:spPr>
        </p:pic>
      </p:grpSp>
      <p:grpSp>
        <p:nvGrpSpPr>
          <p:cNvPr id="15" name="Gruppierung 14"/>
          <p:cNvGrpSpPr/>
          <p:nvPr/>
        </p:nvGrpSpPr>
        <p:grpSpPr>
          <a:xfrm>
            <a:off x="7358575" y="2353078"/>
            <a:ext cx="728982" cy="905497"/>
            <a:chOff x="8680973" y="2353078"/>
            <a:chExt cx="728982" cy="905497"/>
          </a:xfrm>
        </p:grpSpPr>
        <p:sp>
          <p:nvSpPr>
            <p:cNvPr id="59" name="Rechteck 58"/>
            <p:cNvSpPr/>
            <p:nvPr/>
          </p:nvSpPr>
          <p:spPr>
            <a:xfrm>
              <a:off x="8680973" y="3089298"/>
              <a:ext cx="728982" cy="169277"/>
            </a:xfrm>
            <a:prstGeom prst="rect">
              <a:avLst/>
            </a:prstGeom>
          </p:spPr>
          <p:txBody>
            <a:bodyPr wrap="square" lIns="0" tIns="0" rIns="0" bIns="0">
              <a:spAutoFit/>
            </a:bodyPr>
            <a:lstStyle/>
            <a:p>
              <a:pPr algn="ctr"/>
              <a:r>
                <a:rPr lang="en-US" sz="1100" b="1" dirty="0">
                  <a:solidFill>
                    <a:srgbClr val="427CAC"/>
                  </a:solidFill>
                </a:rPr>
                <a:t>MongoDB</a:t>
              </a:r>
              <a:endParaRPr lang="en-US" sz="900" b="1" dirty="0">
                <a:solidFill>
                  <a:srgbClr val="427CAC"/>
                </a:solidFill>
                <a:latin typeface="Arial" charset="0"/>
                <a:ea typeface="Arial" charset="0"/>
                <a:cs typeface="Arial" charset="0"/>
              </a:endParaRPr>
            </a:p>
          </p:txBody>
        </p:sp>
        <p:pic>
          <p:nvPicPr>
            <p:cNvPr id="58" name="Bild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9464" y="2353078"/>
              <a:ext cx="612000" cy="612000"/>
            </a:xfrm>
            <a:prstGeom prst="rect">
              <a:avLst/>
            </a:prstGeom>
          </p:spPr>
        </p:pic>
      </p:grpSp>
      <p:grpSp>
        <p:nvGrpSpPr>
          <p:cNvPr id="16" name="Gruppierung 15"/>
          <p:cNvGrpSpPr/>
          <p:nvPr/>
        </p:nvGrpSpPr>
        <p:grpSpPr>
          <a:xfrm>
            <a:off x="8794126" y="2353078"/>
            <a:ext cx="1017054" cy="894184"/>
            <a:chOff x="9758266" y="2353078"/>
            <a:chExt cx="1017054" cy="894184"/>
          </a:xfrm>
        </p:grpSpPr>
        <p:sp>
          <p:nvSpPr>
            <p:cNvPr id="54" name="Rechteck 53"/>
            <p:cNvSpPr/>
            <p:nvPr/>
          </p:nvSpPr>
          <p:spPr>
            <a:xfrm>
              <a:off x="9758266" y="3077985"/>
              <a:ext cx="1017054" cy="169277"/>
            </a:xfrm>
            <a:prstGeom prst="rect">
              <a:avLst/>
            </a:prstGeom>
          </p:spPr>
          <p:txBody>
            <a:bodyPr wrap="square" lIns="0" tIns="0" rIns="0" bIns="0">
              <a:spAutoFit/>
            </a:bodyPr>
            <a:lstStyle/>
            <a:p>
              <a:pPr algn="ctr"/>
              <a:r>
                <a:rPr lang="en-US" sz="1100" b="1" dirty="0">
                  <a:solidFill>
                    <a:srgbClr val="427CAC"/>
                  </a:solidFill>
                </a:rPr>
                <a:t>Object Store</a:t>
              </a:r>
              <a:endParaRPr lang="en-US" sz="1100" b="1" dirty="0">
                <a:solidFill>
                  <a:srgbClr val="427CAC"/>
                </a:solidFill>
                <a:latin typeface="Arial" charset="0"/>
                <a:ea typeface="Arial" charset="0"/>
                <a:cs typeface="Arial" charset="0"/>
              </a:endParaRPr>
            </a:p>
          </p:txBody>
        </p:sp>
        <p:pic>
          <p:nvPicPr>
            <p:cNvPr id="60" name="Bild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6401" y="2353078"/>
              <a:ext cx="612000" cy="612000"/>
            </a:xfrm>
            <a:prstGeom prst="rect">
              <a:avLst/>
            </a:prstGeom>
          </p:spPr>
        </p:pic>
      </p:grpSp>
      <p:grpSp>
        <p:nvGrpSpPr>
          <p:cNvPr id="33" name="Gruppierung 32"/>
          <p:cNvGrpSpPr/>
          <p:nvPr/>
        </p:nvGrpSpPr>
        <p:grpSpPr>
          <a:xfrm>
            <a:off x="7321149" y="3761914"/>
            <a:ext cx="815929" cy="745341"/>
            <a:chOff x="6051410" y="4941168"/>
            <a:chExt cx="815929" cy="745341"/>
          </a:xfrm>
        </p:grpSpPr>
        <p:sp>
          <p:nvSpPr>
            <p:cNvPr id="34" name="Rechteck 33"/>
            <p:cNvSpPr/>
            <p:nvPr/>
          </p:nvSpPr>
          <p:spPr>
            <a:xfrm>
              <a:off x="6051410" y="5517232"/>
              <a:ext cx="81592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PostgreSQL</a:t>
              </a:r>
            </a:p>
          </p:txBody>
        </p:sp>
        <p:pic>
          <p:nvPicPr>
            <p:cNvPr id="35" name="Bild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296" y="4941168"/>
              <a:ext cx="540000" cy="540000"/>
            </a:xfrm>
            <a:prstGeom prst="rect">
              <a:avLst/>
            </a:prstGeom>
          </p:spPr>
        </p:pic>
      </p:grpSp>
      <p:grpSp>
        <p:nvGrpSpPr>
          <p:cNvPr id="36" name="Gruppierung 35"/>
          <p:cNvGrpSpPr/>
          <p:nvPr/>
        </p:nvGrpSpPr>
        <p:grpSpPr>
          <a:xfrm>
            <a:off x="9032653" y="3761914"/>
            <a:ext cx="540000" cy="745341"/>
            <a:chOff x="7651830" y="4941168"/>
            <a:chExt cx="540000" cy="745341"/>
          </a:xfrm>
        </p:grpSpPr>
        <p:sp>
          <p:nvSpPr>
            <p:cNvPr id="38" name="Rechteck 37"/>
            <p:cNvSpPr/>
            <p:nvPr/>
          </p:nvSpPr>
          <p:spPr>
            <a:xfrm>
              <a:off x="7729471" y="5517232"/>
              <a:ext cx="38472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Redis</a:t>
              </a:r>
              <a:endParaRPr lang="en-US" sz="900" b="1" dirty="0">
                <a:solidFill>
                  <a:srgbClr val="427CAC"/>
                </a:solidFill>
                <a:latin typeface="Arial" charset="0"/>
                <a:ea typeface="Arial" charset="0"/>
                <a:cs typeface="Arial" charset="0"/>
              </a:endParaRPr>
            </a:p>
          </p:txBody>
        </p:sp>
        <p:pic>
          <p:nvPicPr>
            <p:cNvPr id="39" name="Bild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1830" y="4941168"/>
              <a:ext cx="540000" cy="540000"/>
            </a:xfrm>
            <a:prstGeom prst="rect">
              <a:avLst/>
            </a:prstGeom>
          </p:spPr>
        </p:pic>
      </p:grpSp>
      <p:sp>
        <p:nvSpPr>
          <p:cNvPr id="49" name="Rectangle 48"/>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8"/>
              </a:rPr>
              <a:t>SAP Cloud Platform Help: Services</a:t>
            </a:r>
            <a:r>
              <a:rPr lang="en-US" sz="900" b="1" dirty="0"/>
              <a:t> </a:t>
            </a:r>
          </a:p>
        </p:txBody>
      </p:sp>
      <p:grpSp>
        <p:nvGrpSpPr>
          <p:cNvPr id="23" name="Group 22"/>
          <p:cNvGrpSpPr/>
          <p:nvPr/>
        </p:nvGrpSpPr>
        <p:grpSpPr>
          <a:xfrm>
            <a:off x="5954100" y="3646428"/>
            <a:ext cx="772794" cy="1038636"/>
            <a:chOff x="7362942" y="3776084"/>
            <a:chExt cx="772794" cy="1038636"/>
          </a:xfrm>
        </p:grpSpPr>
        <p:sp>
          <p:nvSpPr>
            <p:cNvPr id="56" name="Rechteck 55"/>
            <p:cNvSpPr/>
            <p:nvPr/>
          </p:nvSpPr>
          <p:spPr>
            <a:xfrm>
              <a:off x="7362942" y="4476166"/>
              <a:ext cx="772794" cy="338554"/>
            </a:xfrm>
            <a:prstGeom prst="rect">
              <a:avLst/>
            </a:prstGeom>
          </p:spPr>
          <p:txBody>
            <a:bodyPr wrap="square" lIns="0" tIns="0" rIns="0" bIns="0">
              <a:spAutoFit/>
            </a:bodyPr>
            <a:lstStyle/>
            <a:p>
              <a:pPr algn="ctr"/>
              <a:r>
                <a:rPr lang="en-US" sz="1100" b="1" dirty="0">
                  <a:solidFill>
                    <a:srgbClr val="427CAC"/>
                  </a:solidFill>
                </a:rPr>
                <a:t>SAP HANA</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21" name="Picture 20"/>
            <p:cNvPicPr>
              <a:picLocks noChangeAspect="1"/>
            </p:cNvPicPr>
            <p:nvPr/>
          </p:nvPicPr>
          <p:blipFill>
            <a:blip r:embed="rId9"/>
            <a:stretch>
              <a:fillRect/>
            </a:stretch>
          </p:blipFill>
          <p:spPr>
            <a:xfrm>
              <a:off x="7443338" y="3776084"/>
              <a:ext cx="612000" cy="612000"/>
            </a:xfrm>
            <a:prstGeom prst="rect">
              <a:avLst/>
            </a:prstGeom>
          </p:spPr>
        </p:pic>
      </p:grpSp>
      <p:grpSp>
        <p:nvGrpSpPr>
          <p:cNvPr id="22" name="Group 21"/>
          <p:cNvGrpSpPr/>
          <p:nvPr/>
        </p:nvGrpSpPr>
        <p:grpSpPr>
          <a:xfrm>
            <a:off x="10517749" y="2372925"/>
            <a:ext cx="666850" cy="1043614"/>
            <a:chOff x="6125950" y="3771107"/>
            <a:chExt cx="666850" cy="1043614"/>
          </a:xfrm>
        </p:grpSpPr>
        <p:sp>
          <p:nvSpPr>
            <p:cNvPr id="50" name="Rechteck 49"/>
            <p:cNvSpPr/>
            <p:nvPr/>
          </p:nvSpPr>
          <p:spPr>
            <a:xfrm>
              <a:off x="6144644" y="4476167"/>
              <a:ext cx="648156" cy="338554"/>
            </a:xfrm>
            <a:prstGeom prst="rect">
              <a:avLst/>
            </a:prstGeom>
          </p:spPr>
          <p:txBody>
            <a:bodyPr wrap="square" lIns="0" tIns="0" rIns="0" bIns="0">
              <a:spAutoFit/>
            </a:bodyPr>
            <a:lstStyle/>
            <a:p>
              <a:pPr algn="ctr"/>
              <a:r>
                <a:rPr lang="en-US" sz="1100" b="1" dirty="0">
                  <a:solidFill>
                    <a:srgbClr val="427CAC"/>
                  </a:solidFill>
                </a:rPr>
                <a:t>SAP ASE</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57" name="Picture 56"/>
            <p:cNvPicPr>
              <a:picLocks noChangeAspect="1"/>
            </p:cNvPicPr>
            <p:nvPr/>
          </p:nvPicPr>
          <p:blipFill>
            <a:blip r:embed="rId10"/>
            <a:stretch>
              <a:fillRect/>
            </a:stretch>
          </p:blipFill>
          <p:spPr>
            <a:xfrm>
              <a:off x="6125950" y="3771107"/>
              <a:ext cx="612000" cy="612000"/>
            </a:xfrm>
            <a:prstGeom prst="rect">
              <a:avLst/>
            </a:prstGeom>
          </p:spPr>
        </p:pic>
      </p:grpSp>
      <p:grpSp>
        <p:nvGrpSpPr>
          <p:cNvPr id="45" name="Gruppierung 2"/>
          <p:cNvGrpSpPr/>
          <p:nvPr/>
        </p:nvGrpSpPr>
        <p:grpSpPr>
          <a:xfrm>
            <a:off x="1754421" y="2349210"/>
            <a:ext cx="851195" cy="903383"/>
            <a:chOff x="429656" y="2349210"/>
            <a:chExt cx="851195" cy="903383"/>
          </a:xfrm>
        </p:grpSpPr>
        <p:sp>
          <p:nvSpPr>
            <p:cNvPr id="46" name="Rechteck 36"/>
            <p:cNvSpPr/>
            <p:nvPr/>
          </p:nvSpPr>
          <p:spPr>
            <a:xfrm>
              <a:off x="429656" y="3083316"/>
              <a:ext cx="85119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Gamification</a:t>
              </a:r>
              <a:endParaRPr lang="en-US" sz="900" b="1" dirty="0">
                <a:solidFill>
                  <a:srgbClr val="427CAC"/>
                </a:solidFill>
                <a:latin typeface="Arial" charset="0"/>
                <a:ea typeface="Arial" charset="0"/>
                <a:cs typeface="Arial" charset="0"/>
              </a:endParaRPr>
            </a:p>
          </p:txBody>
        </p:sp>
        <p:pic>
          <p:nvPicPr>
            <p:cNvPr id="51" name="Bild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9253" y="2349210"/>
              <a:ext cx="612000" cy="612000"/>
            </a:xfrm>
            <a:prstGeom prst="rect">
              <a:avLst/>
            </a:prstGeom>
          </p:spPr>
        </p:pic>
      </p:grpSp>
      <p:grpSp>
        <p:nvGrpSpPr>
          <p:cNvPr id="69" name="Group 68"/>
          <p:cNvGrpSpPr/>
          <p:nvPr/>
        </p:nvGrpSpPr>
        <p:grpSpPr>
          <a:xfrm>
            <a:off x="4802245" y="2335929"/>
            <a:ext cx="612348" cy="775547"/>
            <a:chOff x="1831737" y="3686827"/>
            <a:chExt cx="612348" cy="775547"/>
          </a:xfrm>
        </p:grpSpPr>
        <p:sp>
          <p:nvSpPr>
            <p:cNvPr id="70" name="Rechteck 52"/>
            <p:cNvSpPr/>
            <p:nvPr/>
          </p:nvSpPr>
          <p:spPr>
            <a:xfrm>
              <a:off x="1831737" y="4293097"/>
              <a:ext cx="6123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Jam</a:t>
              </a:r>
            </a:p>
          </p:txBody>
        </p:sp>
        <p:pic>
          <p:nvPicPr>
            <p:cNvPr id="71" name="Picture 70"/>
            <p:cNvPicPr>
              <a:picLocks noChangeAspect="1"/>
            </p:cNvPicPr>
            <p:nvPr/>
          </p:nvPicPr>
          <p:blipFill>
            <a:blip r:embed="rId12"/>
            <a:stretch>
              <a:fillRect/>
            </a:stretch>
          </p:blipFill>
          <p:spPr>
            <a:xfrm>
              <a:off x="1867910" y="3686827"/>
              <a:ext cx="540000" cy="540000"/>
            </a:xfrm>
            <a:prstGeom prst="rect">
              <a:avLst/>
            </a:prstGeom>
          </p:spPr>
        </p:pic>
      </p:grpSp>
      <p:sp>
        <p:nvSpPr>
          <p:cNvPr id="73" name="Rectangle 24"/>
          <p:cNvSpPr/>
          <p:nvPr/>
        </p:nvSpPr>
        <p:spPr>
          <a:xfrm>
            <a:off x="49825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Collaboration</a:t>
            </a:r>
            <a:endParaRPr lang="en-US" sz="1200" dirty="0">
              <a:solidFill>
                <a:schemeClr val="tx1">
                  <a:lumMod val="65000"/>
                  <a:lumOff val="35000"/>
                </a:schemeClr>
              </a:solidFill>
              <a:latin typeface="Arial" charset="0"/>
              <a:ea typeface="Arial" charset="0"/>
              <a:cs typeface="Arial" charset="0"/>
            </a:endParaRPr>
          </a:p>
        </p:txBody>
      </p:sp>
      <p:grpSp>
        <p:nvGrpSpPr>
          <p:cNvPr id="2" name="Group 1">
            <a:extLst>
              <a:ext uri="{FF2B5EF4-FFF2-40B4-BE49-F238E27FC236}">
                <a16:creationId xmlns:a16="http://schemas.microsoft.com/office/drawing/2014/main" id="{18F9EB3B-1E9D-4C73-90B4-B778E9D84471}"/>
              </a:ext>
            </a:extLst>
          </p:cNvPr>
          <p:cNvGrpSpPr/>
          <p:nvPr/>
        </p:nvGrpSpPr>
        <p:grpSpPr>
          <a:xfrm>
            <a:off x="3175227" y="2349210"/>
            <a:ext cx="1057406" cy="1078642"/>
            <a:chOff x="4396756" y="2349210"/>
            <a:chExt cx="1057406" cy="1078642"/>
          </a:xfrm>
        </p:grpSpPr>
        <p:pic>
          <p:nvPicPr>
            <p:cNvPr id="3" name="Picture 2">
              <a:extLst>
                <a:ext uri="{FF2B5EF4-FFF2-40B4-BE49-F238E27FC236}">
                  <a16:creationId xmlns:a16="http://schemas.microsoft.com/office/drawing/2014/main" id="{4E80A83B-1567-4D5E-80C5-A03019F26E66}"/>
                </a:ext>
              </a:extLst>
            </p:cNvPr>
            <p:cNvPicPr>
              <a:picLocks noChangeAspect="1"/>
            </p:cNvPicPr>
            <p:nvPr/>
          </p:nvPicPr>
          <p:blipFill>
            <a:blip r:embed="rId13"/>
            <a:stretch>
              <a:fillRect/>
            </a:stretch>
          </p:blipFill>
          <p:spPr>
            <a:xfrm>
              <a:off x="4619459" y="2349210"/>
              <a:ext cx="612000" cy="612000"/>
            </a:xfrm>
            <a:prstGeom prst="rect">
              <a:avLst/>
            </a:prstGeom>
          </p:spPr>
        </p:pic>
        <p:sp>
          <p:nvSpPr>
            <p:cNvPr id="48" name="Rechteck 40">
              <a:extLst>
                <a:ext uri="{FF2B5EF4-FFF2-40B4-BE49-F238E27FC236}">
                  <a16:creationId xmlns:a16="http://schemas.microsoft.com/office/drawing/2014/main" id="{59B96753-35B5-415C-B233-045076FD2801}"/>
                </a:ext>
              </a:extLst>
            </p:cNvPr>
            <p:cNvSpPr/>
            <p:nvPr/>
          </p:nvSpPr>
          <p:spPr>
            <a:xfrm>
              <a:off x="4396756"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Intelligent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Product Design</a:t>
              </a:r>
            </a:p>
          </p:txBody>
        </p:sp>
      </p:grpSp>
      <p:grpSp>
        <p:nvGrpSpPr>
          <p:cNvPr id="53" name="Gruppierung 6">
            <a:extLst>
              <a:ext uri="{FF2B5EF4-FFF2-40B4-BE49-F238E27FC236}">
                <a16:creationId xmlns:a16="http://schemas.microsoft.com/office/drawing/2014/main" id="{B37127C7-C951-46B2-B19C-99E1DC3B6E0B}"/>
              </a:ext>
            </a:extLst>
          </p:cNvPr>
          <p:cNvGrpSpPr/>
          <p:nvPr/>
        </p:nvGrpSpPr>
        <p:grpSpPr>
          <a:xfrm>
            <a:off x="532387" y="2333088"/>
            <a:ext cx="652423" cy="1087937"/>
            <a:chOff x="532387" y="2333088"/>
            <a:chExt cx="652423" cy="1087937"/>
          </a:xfrm>
        </p:grpSpPr>
        <p:sp>
          <p:nvSpPr>
            <p:cNvPr id="65" name="Rechteck 49">
              <a:extLst>
                <a:ext uri="{FF2B5EF4-FFF2-40B4-BE49-F238E27FC236}">
                  <a16:creationId xmlns:a16="http://schemas.microsoft.com/office/drawing/2014/main" id="{0C3AA8FE-9CC8-48B8-B7B1-615D0F1EC5E3}"/>
                </a:ext>
              </a:extLst>
            </p:cNvPr>
            <p:cNvSpPr/>
            <p:nvPr/>
          </p:nvSpPr>
          <p:spPr>
            <a:xfrm>
              <a:off x="532387" y="3082471"/>
              <a:ext cx="6524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Feedback</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2" name="Bild 19">
              <a:extLst>
                <a:ext uri="{FF2B5EF4-FFF2-40B4-BE49-F238E27FC236}">
                  <a16:creationId xmlns:a16="http://schemas.microsoft.com/office/drawing/2014/main" id="{FF5C1104-870A-4500-B9E0-04C63ECCC60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598" y="2333088"/>
              <a:ext cx="612000" cy="612000"/>
            </a:xfrm>
            <a:prstGeom prst="rect">
              <a:avLst/>
            </a:prstGeom>
          </p:spPr>
        </p:pic>
      </p:grpSp>
      <p:grpSp>
        <p:nvGrpSpPr>
          <p:cNvPr id="6" name="Group 5">
            <a:extLst>
              <a:ext uri="{FF2B5EF4-FFF2-40B4-BE49-F238E27FC236}">
                <a16:creationId xmlns:a16="http://schemas.microsoft.com/office/drawing/2014/main" id="{DCABE246-83CD-4E79-AB0B-CA01A155B3E1}"/>
              </a:ext>
            </a:extLst>
          </p:cNvPr>
          <p:cNvGrpSpPr/>
          <p:nvPr/>
        </p:nvGrpSpPr>
        <p:grpSpPr>
          <a:xfrm>
            <a:off x="10275954" y="3646428"/>
            <a:ext cx="1169134" cy="1038636"/>
            <a:chOff x="10113024" y="3892001"/>
            <a:chExt cx="1169134" cy="1038636"/>
          </a:xfrm>
        </p:grpSpPr>
        <p:sp>
          <p:nvSpPr>
            <p:cNvPr id="42" name="Rechteck 55">
              <a:extLst>
                <a:ext uri="{FF2B5EF4-FFF2-40B4-BE49-F238E27FC236}">
                  <a16:creationId xmlns:a16="http://schemas.microsoft.com/office/drawing/2014/main" id="{D465457A-3B49-431C-B1F6-027CEEDDDE2A}"/>
                </a:ext>
              </a:extLst>
            </p:cNvPr>
            <p:cNvSpPr/>
            <p:nvPr/>
          </p:nvSpPr>
          <p:spPr>
            <a:xfrm>
              <a:off x="10113024" y="4592083"/>
              <a:ext cx="11691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spatial services</a:t>
              </a:r>
            </a:p>
          </p:txBody>
        </p:sp>
        <p:pic>
          <p:nvPicPr>
            <p:cNvPr id="5" name="Picture 4">
              <a:extLst>
                <a:ext uri="{FF2B5EF4-FFF2-40B4-BE49-F238E27FC236}">
                  <a16:creationId xmlns:a16="http://schemas.microsoft.com/office/drawing/2014/main" id="{EABA003D-1C56-4C24-866E-AACF2B862BD8}"/>
                </a:ext>
              </a:extLst>
            </p:cNvPr>
            <p:cNvPicPr>
              <a:picLocks noChangeAspect="1"/>
            </p:cNvPicPr>
            <p:nvPr/>
          </p:nvPicPr>
          <p:blipFill>
            <a:blip r:embed="rId15"/>
            <a:stretch>
              <a:fillRect/>
            </a:stretch>
          </p:blipFill>
          <p:spPr>
            <a:xfrm>
              <a:off x="10391591" y="3892001"/>
              <a:ext cx="612000" cy="612000"/>
            </a:xfrm>
            <a:prstGeom prst="rect">
              <a:avLst/>
            </a:prstGeom>
          </p:spPr>
        </p:pic>
      </p:grpSp>
      <p:grpSp>
        <p:nvGrpSpPr>
          <p:cNvPr id="8" name="Group 7">
            <a:extLst>
              <a:ext uri="{FF2B5EF4-FFF2-40B4-BE49-F238E27FC236}">
                <a16:creationId xmlns:a16="http://schemas.microsoft.com/office/drawing/2014/main" id="{A30FF092-BC8D-46E1-84BD-8FF4CFF67E3A}"/>
              </a:ext>
            </a:extLst>
          </p:cNvPr>
          <p:cNvGrpSpPr/>
          <p:nvPr/>
        </p:nvGrpSpPr>
        <p:grpSpPr>
          <a:xfrm>
            <a:off x="5952661" y="4934340"/>
            <a:ext cx="835442" cy="1039922"/>
            <a:chOff x="4752612" y="3646428"/>
            <a:chExt cx="835442" cy="1039922"/>
          </a:xfrm>
        </p:grpSpPr>
        <p:pic>
          <p:nvPicPr>
            <p:cNvPr id="7" name="Picture 6">
              <a:extLst>
                <a:ext uri="{FF2B5EF4-FFF2-40B4-BE49-F238E27FC236}">
                  <a16:creationId xmlns:a16="http://schemas.microsoft.com/office/drawing/2014/main" id="{B0F7F8D6-A27F-4C59-B905-CD2D32C03199}"/>
                </a:ext>
              </a:extLst>
            </p:cNvPr>
            <p:cNvPicPr>
              <a:picLocks noChangeAspect="1"/>
            </p:cNvPicPr>
            <p:nvPr/>
          </p:nvPicPr>
          <p:blipFill>
            <a:blip r:embed="rId16"/>
            <a:stretch>
              <a:fillRect/>
            </a:stretch>
          </p:blipFill>
          <p:spPr>
            <a:xfrm>
              <a:off x="4864333" y="3646428"/>
              <a:ext cx="612000" cy="612000"/>
            </a:xfrm>
            <a:prstGeom prst="rect">
              <a:avLst/>
            </a:prstGeom>
          </p:spPr>
        </p:pic>
        <p:sp>
          <p:nvSpPr>
            <p:cNvPr id="47" name="Rechteck 55">
              <a:extLst>
                <a:ext uri="{FF2B5EF4-FFF2-40B4-BE49-F238E27FC236}">
                  <a16:creationId xmlns:a16="http://schemas.microsoft.com/office/drawing/2014/main" id="{FD73DAD8-6D76-424A-9BD4-1D061C392AAF}"/>
                </a:ext>
              </a:extLst>
            </p:cNvPr>
            <p:cNvSpPr/>
            <p:nvPr/>
          </p:nvSpPr>
          <p:spPr>
            <a:xfrm>
              <a:off x="4752612" y="4347796"/>
              <a:ext cx="835442" cy="338554"/>
            </a:xfrm>
            <a:prstGeom prst="rect">
              <a:avLst/>
            </a:prstGeom>
          </p:spPr>
          <p:txBody>
            <a:bodyPr wrap="square" lIns="0" tIns="0" rIns="0" bIns="0">
              <a:spAutoFit/>
            </a:bodyPr>
            <a:lstStyle/>
            <a:p>
              <a:pPr algn="ctr"/>
              <a:r>
                <a:rPr lang="en-US" sz="1100" b="1" dirty="0">
                  <a:solidFill>
                    <a:srgbClr val="427CAC"/>
                  </a:solidFill>
                </a:rPr>
                <a:t>SAP Data</a:t>
              </a:r>
              <a:br>
                <a:rPr lang="en-US" sz="1100" b="1" dirty="0">
                  <a:solidFill>
                    <a:srgbClr val="427CAC"/>
                  </a:solidFill>
                </a:rPr>
              </a:br>
              <a:r>
                <a:rPr lang="en-US" sz="1100" b="1" dirty="0">
                  <a:solidFill>
                    <a:srgbClr val="427CAC"/>
                  </a:solidFill>
                </a:rPr>
                <a:t>Intelligence</a:t>
              </a:r>
              <a:endParaRPr lang="en-US" sz="1100" b="1" dirty="0">
                <a:solidFill>
                  <a:srgbClr val="427CAC"/>
                </a:solidFill>
                <a:latin typeface="Arial" charset="0"/>
                <a:ea typeface="Arial" charset="0"/>
                <a:cs typeface="Arial" charset="0"/>
              </a:endParaRPr>
            </a:p>
          </p:txBody>
        </p:sp>
      </p:grpSp>
    </p:spTree>
    <p:extLst>
      <p:ext uri="{BB962C8B-B14F-4D97-AF65-F5344CB8AC3E}">
        <p14:creationId xmlns:p14="http://schemas.microsoft.com/office/powerpoint/2010/main" val="402950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a:t>
            </a:r>
            <a:r>
              <a:rPr lang="en-US" b="0" dirty="0">
                <a:solidFill>
                  <a:schemeClr val="accent1"/>
                </a:solidFill>
              </a:rPr>
              <a:t>for Slides</a:t>
            </a:r>
            <a:endParaRPr lang="en-US" b="0" dirty="0"/>
          </a:p>
        </p:txBody>
      </p:sp>
      <p:sp>
        <p:nvSpPr>
          <p:cNvPr id="66" name="Rectangle 24"/>
          <p:cNvSpPr/>
          <p:nvPr/>
        </p:nvSpPr>
        <p:spPr>
          <a:xfrm>
            <a:off x="6094297"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Developer Experience</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Privacy &amp; Security</a:t>
            </a:r>
            <a:endParaRPr lang="en-US" sz="1200" dirty="0">
              <a:solidFill>
                <a:schemeClr val="tx1">
                  <a:lumMod val="65000"/>
                  <a:lumOff val="35000"/>
                </a:schemeClr>
              </a:solidFill>
              <a:latin typeface="Arial" charset="0"/>
              <a:ea typeface="Arial" charset="0"/>
              <a:cs typeface="Arial" charset="0"/>
            </a:endParaRPr>
          </a:p>
        </p:txBody>
      </p:sp>
      <p:grpSp>
        <p:nvGrpSpPr>
          <p:cNvPr id="63" name="Gruppierung 6">
            <a:extLst>
              <a:ext uri="{FF2B5EF4-FFF2-40B4-BE49-F238E27FC236}">
                <a16:creationId xmlns:a16="http://schemas.microsoft.com/office/drawing/2014/main" id="{B453D69F-922F-4759-893C-C09F90218068}"/>
              </a:ext>
            </a:extLst>
          </p:cNvPr>
          <p:cNvGrpSpPr/>
          <p:nvPr/>
        </p:nvGrpSpPr>
        <p:grpSpPr>
          <a:xfrm>
            <a:off x="481013" y="2340144"/>
            <a:ext cx="908903" cy="1251003"/>
            <a:chOff x="6000776" y="2340144"/>
            <a:chExt cx="908903" cy="1251003"/>
          </a:xfrm>
        </p:grpSpPr>
        <p:sp>
          <p:nvSpPr>
            <p:cNvPr id="64" name="Rechteck 42">
              <a:extLst>
                <a:ext uri="{FF2B5EF4-FFF2-40B4-BE49-F238E27FC236}">
                  <a16:creationId xmlns:a16="http://schemas.microsoft.com/office/drawing/2014/main" id="{ABB344CE-EEE4-4DC6-9E41-16AA0B28A58E}"/>
                </a:ext>
              </a:extLst>
            </p:cNvPr>
            <p:cNvSpPr/>
            <p:nvPr/>
          </p:nvSpPr>
          <p:spPr>
            <a:xfrm>
              <a:off x="6000776" y="3083316"/>
              <a:ext cx="908903"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Authorization</a:t>
              </a:r>
            </a:p>
            <a:p>
              <a:pPr algn="ctr"/>
              <a:r>
                <a:rPr lang="en-US" sz="1100" b="1" dirty="0">
                  <a:solidFill>
                    <a:srgbClr val="427CAC"/>
                  </a:solidFill>
                  <a:latin typeface="Arial" charset="0"/>
                  <a:ea typeface="Arial" charset="0"/>
                  <a:cs typeface="Arial" charset="0"/>
                </a:rPr>
                <a:t>and Trust </a:t>
              </a:r>
            </a:p>
            <a:p>
              <a:pPr algn="ctr"/>
              <a:r>
                <a:rPr lang="en-US" sz="1100" b="1" dirty="0">
                  <a:solidFill>
                    <a:srgbClr val="427CAC"/>
                  </a:solidFill>
                  <a:latin typeface="Arial" charset="0"/>
                  <a:ea typeface="Arial" charset="0"/>
                  <a:cs typeface="Arial" charset="0"/>
                </a:rPr>
                <a:t>Management</a:t>
              </a:r>
            </a:p>
          </p:txBody>
        </p:sp>
        <p:pic>
          <p:nvPicPr>
            <p:cNvPr id="65" name="Bild 35">
              <a:extLst>
                <a:ext uri="{FF2B5EF4-FFF2-40B4-BE49-F238E27FC236}">
                  <a16:creationId xmlns:a16="http://schemas.microsoft.com/office/drawing/2014/main" id="{DA246C1E-1A87-453E-8BB1-95B936AE20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225" y="2340144"/>
              <a:ext cx="612000" cy="612000"/>
            </a:xfrm>
            <a:prstGeom prst="rect">
              <a:avLst/>
            </a:prstGeom>
          </p:spPr>
        </p:pic>
      </p:grpSp>
      <p:grpSp>
        <p:nvGrpSpPr>
          <p:cNvPr id="75" name="Gruppierung 2">
            <a:extLst>
              <a:ext uri="{FF2B5EF4-FFF2-40B4-BE49-F238E27FC236}">
                <a16:creationId xmlns:a16="http://schemas.microsoft.com/office/drawing/2014/main" id="{38C1D09D-E148-4713-847B-3757158C8BCD}"/>
              </a:ext>
            </a:extLst>
          </p:cNvPr>
          <p:cNvGrpSpPr/>
          <p:nvPr/>
        </p:nvGrpSpPr>
        <p:grpSpPr>
          <a:xfrm>
            <a:off x="4627134" y="2285642"/>
            <a:ext cx="899678" cy="1094304"/>
            <a:chOff x="9878430" y="2333547"/>
            <a:chExt cx="899678" cy="1094304"/>
          </a:xfrm>
        </p:grpSpPr>
        <p:sp>
          <p:nvSpPr>
            <p:cNvPr id="76" name="Rechteck 47">
              <a:extLst>
                <a:ext uri="{FF2B5EF4-FFF2-40B4-BE49-F238E27FC236}">
                  <a16:creationId xmlns:a16="http://schemas.microsoft.com/office/drawing/2014/main" id="{985FC00A-328F-44BC-B5A3-0953647D76E0}"/>
                </a:ext>
              </a:extLst>
            </p:cNvPr>
            <p:cNvSpPr/>
            <p:nvPr/>
          </p:nvSpPr>
          <p:spPr>
            <a:xfrm>
              <a:off x="9878430" y="3089297"/>
              <a:ext cx="8996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Keystore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77" name="Bild 39">
              <a:extLst>
                <a:ext uri="{FF2B5EF4-FFF2-40B4-BE49-F238E27FC236}">
                  <a16:creationId xmlns:a16="http://schemas.microsoft.com/office/drawing/2014/main" id="{93A2A229-A676-484A-950B-5C7D415985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3138" y="2333547"/>
              <a:ext cx="612000" cy="612000"/>
            </a:xfrm>
            <a:prstGeom prst="rect">
              <a:avLst/>
            </a:prstGeom>
          </p:spPr>
        </p:pic>
      </p:grpSp>
      <p:grpSp>
        <p:nvGrpSpPr>
          <p:cNvPr id="15" name="Group 14">
            <a:extLst>
              <a:ext uri="{FF2B5EF4-FFF2-40B4-BE49-F238E27FC236}">
                <a16:creationId xmlns:a16="http://schemas.microsoft.com/office/drawing/2014/main" id="{40338019-64C3-4BE2-8F02-02097471A58D}"/>
              </a:ext>
            </a:extLst>
          </p:cNvPr>
          <p:cNvGrpSpPr/>
          <p:nvPr/>
        </p:nvGrpSpPr>
        <p:grpSpPr>
          <a:xfrm>
            <a:off x="520533" y="3818137"/>
            <a:ext cx="720929" cy="1076104"/>
            <a:chOff x="520533" y="3845368"/>
            <a:chExt cx="720929" cy="1076104"/>
          </a:xfrm>
        </p:grpSpPr>
        <p:sp>
          <p:nvSpPr>
            <p:cNvPr id="79" name="Rechteck 48">
              <a:extLst>
                <a:ext uri="{FF2B5EF4-FFF2-40B4-BE49-F238E27FC236}">
                  <a16:creationId xmlns:a16="http://schemas.microsoft.com/office/drawing/2014/main" id="{A67D4AF4-A32D-4D02-B59B-FB138F815D29}"/>
                </a:ext>
              </a:extLst>
            </p:cNvPr>
            <p:cNvSpPr/>
            <p:nvPr/>
          </p:nvSpPr>
          <p:spPr>
            <a:xfrm>
              <a:off x="520533" y="4582918"/>
              <a:ext cx="720929"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OAuth 2.0</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86" name="Bild 40">
              <a:extLst>
                <a:ext uri="{FF2B5EF4-FFF2-40B4-BE49-F238E27FC236}">
                  <a16:creationId xmlns:a16="http://schemas.microsoft.com/office/drawing/2014/main" id="{B9047D6F-319E-42EC-A8B7-D9DD7928D5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696" y="3845368"/>
              <a:ext cx="612000" cy="612000"/>
            </a:xfrm>
            <a:prstGeom prst="rect">
              <a:avLst/>
            </a:prstGeom>
          </p:spPr>
        </p:pic>
      </p:grpSp>
      <p:grpSp>
        <p:nvGrpSpPr>
          <p:cNvPr id="3" name="Group 2">
            <a:extLst>
              <a:ext uri="{FF2B5EF4-FFF2-40B4-BE49-F238E27FC236}">
                <a16:creationId xmlns:a16="http://schemas.microsoft.com/office/drawing/2014/main" id="{14B87A53-75D3-4A8F-8C6F-DAEAAC0D94B6}"/>
              </a:ext>
            </a:extLst>
          </p:cNvPr>
          <p:cNvGrpSpPr/>
          <p:nvPr/>
        </p:nvGrpSpPr>
        <p:grpSpPr>
          <a:xfrm>
            <a:off x="3152292" y="2292450"/>
            <a:ext cx="1162194" cy="1100304"/>
            <a:chOff x="3152292" y="2292450"/>
            <a:chExt cx="1162194" cy="1100304"/>
          </a:xfrm>
        </p:grpSpPr>
        <p:sp>
          <p:nvSpPr>
            <p:cNvPr id="88" name="Rechteck 51">
              <a:extLst>
                <a:ext uri="{FF2B5EF4-FFF2-40B4-BE49-F238E27FC236}">
                  <a16:creationId xmlns:a16="http://schemas.microsoft.com/office/drawing/2014/main" id="{A105FB59-9A5E-4B1D-812C-DEAE10D91F0F}"/>
                </a:ext>
              </a:extLst>
            </p:cNvPr>
            <p:cNvSpPr/>
            <p:nvPr/>
          </p:nvSpPr>
          <p:spPr>
            <a:xfrm>
              <a:off x="3152292" y="3054200"/>
              <a:ext cx="116219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Platform 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Provider</a:t>
              </a:r>
            </a:p>
          </p:txBody>
        </p:sp>
        <p:pic>
          <p:nvPicPr>
            <p:cNvPr id="89" name="Bild 43">
              <a:extLst>
                <a:ext uri="{FF2B5EF4-FFF2-40B4-BE49-F238E27FC236}">
                  <a16:creationId xmlns:a16="http://schemas.microsoft.com/office/drawing/2014/main" id="{8EC8D249-06A1-4147-9079-5FECE8405A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7389" y="2292450"/>
              <a:ext cx="612000" cy="612000"/>
            </a:xfrm>
            <a:prstGeom prst="rect">
              <a:avLst/>
            </a:prstGeom>
          </p:spPr>
        </p:pic>
      </p:grpSp>
      <p:grpSp>
        <p:nvGrpSpPr>
          <p:cNvPr id="4" name="Group 3">
            <a:extLst>
              <a:ext uri="{FF2B5EF4-FFF2-40B4-BE49-F238E27FC236}">
                <a16:creationId xmlns:a16="http://schemas.microsoft.com/office/drawing/2014/main" id="{D23DA38F-BE84-4D58-B355-0EA54F12DB38}"/>
              </a:ext>
            </a:extLst>
          </p:cNvPr>
          <p:cNvGrpSpPr/>
          <p:nvPr/>
        </p:nvGrpSpPr>
        <p:grpSpPr>
          <a:xfrm>
            <a:off x="1857629" y="2319597"/>
            <a:ext cx="826950" cy="1076104"/>
            <a:chOff x="1865058" y="2319597"/>
            <a:chExt cx="826950" cy="1076104"/>
          </a:xfrm>
        </p:grpSpPr>
        <p:sp>
          <p:nvSpPr>
            <p:cNvPr id="90" name="Rechteck 51">
              <a:extLst>
                <a:ext uri="{FF2B5EF4-FFF2-40B4-BE49-F238E27FC236}">
                  <a16:creationId xmlns:a16="http://schemas.microsoft.com/office/drawing/2014/main" id="{B03215BE-3DE7-43FE-907B-054774688F3F}"/>
                </a:ext>
              </a:extLst>
            </p:cNvPr>
            <p:cNvSpPr/>
            <p:nvPr/>
          </p:nvSpPr>
          <p:spPr>
            <a:xfrm>
              <a:off x="1865058" y="3057147"/>
              <a:ext cx="826950" cy="338554"/>
            </a:xfrm>
            <a:prstGeom prst="rect">
              <a:avLst/>
            </a:prstGeom>
          </p:spPr>
          <p:txBody>
            <a:bodyPr wrap="square" lIns="0" tIns="0" rIns="0" bIns="0">
              <a:spAutoFit/>
            </a:bodyPr>
            <a:lstStyle/>
            <a:p>
              <a:pPr algn="ctr"/>
              <a:r>
                <a:rPr lang="en-US" sz="1100" b="1" dirty="0">
                  <a:solidFill>
                    <a:srgbClr val="427CAC"/>
                  </a:solidFill>
                </a:rPr>
                <a:t>Identity</a:t>
              </a:r>
              <a:br>
                <a:rPr lang="en-US" sz="1100" b="1" dirty="0">
                  <a:solidFill>
                    <a:srgbClr val="427CAC"/>
                  </a:solidFill>
                </a:rPr>
              </a:br>
              <a:r>
                <a:rPr lang="en-US" sz="1100" b="1" dirty="0">
                  <a:solidFill>
                    <a:srgbClr val="427CAC"/>
                  </a:solidFill>
                </a:rPr>
                <a:t>Directory</a:t>
              </a:r>
              <a:endParaRPr lang="en-US" sz="1100" b="1" dirty="0">
                <a:solidFill>
                  <a:srgbClr val="427CAC"/>
                </a:solidFill>
                <a:latin typeface="Arial" charset="0"/>
                <a:ea typeface="Arial" charset="0"/>
                <a:cs typeface="Arial" charset="0"/>
              </a:endParaRPr>
            </a:p>
          </p:txBody>
        </p:sp>
        <p:pic>
          <p:nvPicPr>
            <p:cNvPr id="91" name="Picture 90">
              <a:extLst>
                <a:ext uri="{FF2B5EF4-FFF2-40B4-BE49-F238E27FC236}">
                  <a16:creationId xmlns:a16="http://schemas.microsoft.com/office/drawing/2014/main" id="{F4655946-EC4C-46F1-84BB-195BDE9B030B}"/>
                </a:ext>
              </a:extLst>
            </p:cNvPr>
            <p:cNvPicPr>
              <a:picLocks noChangeAspect="1"/>
            </p:cNvPicPr>
            <p:nvPr/>
          </p:nvPicPr>
          <p:blipFill>
            <a:blip r:embed="rId8"/>
            <a:stretch>
              <a:fillRect/>
            </a:stretch>
          </p:blipFill>
          <p:spPr>
            <a:xfrm>
              <a:off x="1975307" y="2319597"/>
              <a:ext cx="612000" cy="612000"/>
            </a:xfrm>
            <a:prstGeom prst="rect">
              <a:avLst/>
            </a:prstGeom>
          </p:spPr>
        </p:pic>
      </p:grpSp>
      <p:grpSp>
        <p:nvGrpSpPr>
          <p:cNvPr id="92" name="Gruppierung 11">
            <a:extLst>
              <a:ext uri="{FF2B5EF4-FFF2-40B4-BE49-F238E27FC236}">
                <a16:creationId xmlns:a16="http://schemas.microsoft.com/office/drawing/2014/main" id="{6E186871-5B45-442D-B9FE-11A289DDC18C}"/>
              </a:ext>
            </a:extLst>
          </p:cNvPr>
          <p:cNvGrpSpPr/>
          <p:nvPr/>
        </p:nvGrpSpPr>
        <p:grpSpPr>
          <a:xfrm>
            <a:off x="7782181" y="2319597"/>
            <a:ext cx="738985" cy="1073157"/>
            <a:chOff x="3086170" y="2336404"/>
            <a:chExt cx="738985" cy="1073157"/>
          </a:xfrm>
        </p:grpSpPr>
        <p:sp>
          <p:nvSpPr>
            <p:cNvPr id="93" name="Rechteck 41">
              <a:extLst>
                <a:ext uri="{FF2B5EF4-FFF2-40B4-BE49-F238E27FC236}">
                  <a16:creationId xmlns:a16="http://schemas.microsoft.com/office/drawing/2014/main" id="{20B9B057-B5AD-46EA-94E1-8FFE87A64418}"/>
                </a:ext>
              </a:extLst>
            </p:cNvPr>
            <p:cNvSpPr/>
            <p:nvPr/>
          </p:nvSpPr>
          <p:spPr>
            <a:xfrm>
              <a:off x="3086170" y="3071007"/>
              <a:ext cx="7389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Debugging</a:t>
              </a:r>
            </a:p>
          </p:txBody>
        </p:sp>
        <p:pic>
          <p:nvPicPr>
            <p:cNvPr id="94" name="Bild 49">
              <a:extLst>
                <a:ext uri="{FF2B5EF4-FFF2-40B4-BE49-F238E27FC236}">
                  <a16:creationId xmlns:a16="http://schemas.microsoft.com/office/drawing/2014/main" id="{8A812739-3732-4560-811B-7D0DB06AF5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930" y="2336404"/>
              <a:ext cx="612000" cy="612000"/>
            </a:xfrm>
            <a:prstGeom prst="rect">
              <a:avLst/>
            </a:prstGeom>
          </p:spPr>
        </p:pic>
      </p:grpSp>
      <p:grpSp>
        <p:nvGrpSpPr>
          <p:cNvPr id="95" name="Gruppierung 33">
            <a:extLst>
              <a:ext uri="{FF2B5EF4-FFF2-40B4-BE49-F238E27FC236}">
                <a16:creationId xmlns:a16="http://schemas.microsoft.com/office/drawing/2014/main" id="{841F9DBC-B714-4DDE-86D3-63B6080BDFDF}"/>
              </a:ext>
            </a:extLst>
          </p:cNvPr>
          <p:cNvGrpSpPr/>
          <p:nvPr/>
        </p:nvGrpSpPr>
        <p:grpSpPr>
          <a:xfrm>
            <a:off x="6197093" y="2391597"/>
            <a:ext cx="1155766" cy="982785"/>
            <a:chOff x="306778" y="5194684"/>
            <a:chExt cx="1155766" cy="982785"/>
          </a:xfrm>
        </p:grpSpPr>
        <p:sp>
          <p:nvSpPr>
            <p:cNvPr id="96" name="Rechteck 34">
              <a:extLst>
                <a:ext uri="{FF2B5EF4-FFF2-40B4-BE49-F238E27FC236}">
                  <a16:creationId xmlns:a16="http://schemas.microsoft.com/office/drawing/2014/main" id="{210F43AC-1D06-4D3F-B399-BBC49B6A784A}"/>
                </a:ext>
              </a:extLst>
            </p:cNvPr>
            <p:cNvSpPr/>
            <p:nvPr/>
          </p:nvSpPr>
          <p:spPr>
            <a:xfrm>
              <a:off x="306778" y="5838915"/>
              <a:ext cx="11557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Corp. Git Link for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Web IDE</a:t>
              </a:r>
            </a:p>
          </p:txBody>
        </p:sp>
        <p:pic>
          <p:nvPicPr>
            <p:cNvPr id="97" name="Bild 35">
              <a:extLst>
                <a:ext uri="{FF2B5EF4-FFF2-40B4-BE49-F238E27FC236}">
                  <a16:creationId xmlns:a16="http://schemas.microsoft.com/office/drawing/2014/main" id="{8038988A-CAAF-443E-8804-514CD1D25D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661" y="5194684"/>
              <a:ext cx="540000" cy="540000"/>
            </a:xfrm>
            <a:prstGeom prst="rect">
              <a:avLst/>
            </a:prstGeom>
          </p:spPr>
        </p:pic>
      </p:grpSp>
      <p:grpSp>
        <p:nvGrpSpPr>
          <p:cNvPr id="98" name="Gruppierung 36">
            <a:extLst>
              <a:ext uri="{FF2B5EF4-FFF2-40B4-BE49-F238E27FC236}">
                <a16:creationId xmlns:a16="http://schemas.microsoft.com/office/drawing/2014/main" id="{1D441268-A699-4264-BA1D-0CCBEDB0E54B}"/>
              </a:ext>
            </a:extLst>
          </p:cNvPr>
          <p:cNvGrpSpPr/>
          <p:nvPr/>
        </p:nvGrpSpPr>
        <p:grpSpPr>
          <a:xfrm>
            <a:off x="9092764" y="2391597"/>
            <a:ext cx="734176" cy="834704"/>
            <a:chOff x="1771658" y="5308837"/>
            <a:chExt cx="734176" cy="834704"/>
          </a:xfrm>
        </p:grpSpPr>
        <p:sp>
          <p:nvSpPr>
            <p:cNvPr id="99" name="Rechteck 37">
              <a:extLst>
                <a:ext uri="{FF2B5EF4-FFF2-40B4-BE49-F238E27FC236}">
                  <a16:creationId xmlns:a16="http://schemas.microsoft.com/office/drawing/2014/main" id="{13442943-374F-407F-BFA2-4FD4BC6A0ABD}"/>
                </a:ext>
              </a:extLst>
            </p:cNvPr>
            <p:cNvSpPr/>
            <p:nvPr/>
          </p:nvSpPr>
          <p:spPr>
            <a:xfrm>
              <a:off x="1771658" y="5974264"/>
              <a:ext cx="73417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Git Service</a:t>
              </a:r>
            </a:p>
          </p:txBody>
        </p:sp>
        <p:pic>
          <p:nvPicPr>
            <p:cNvPr id="100" name="Bild 38">
              <a:extLst>
                <a:ext uri="{FF2B5EF4-FFF2-40B4-BE49-F238E27FC236}">
                  <a16:creationId xmlns:a16="http://schemas.microsoft.com/office/drawing/2014/main" id="{E9F628E0-C370-427A-9390-3E16881287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5807" y="5308837"/>
              <a:ext cx="540000" cy="540000"/>
            </a:xfrm>
            <a:prstGeom prst="rect">
              <a:avLst/>
            </a:prstGeom>
          </p:spPr>
        </p:pic>
      </p:grpSp>
      <p:sp>
        <p:nvSpPr>
          <p:cNvPr id="102" name="Rechteck 74">
            <a:extLst>
              <a:ext uri="{FF2B5EF4-FFF2-40B4-BE49-F238E27FC236}">
                <a16:creationId xmlns:a16="http://schemas.microsoft.com/office/drawing/2014/main" id="{34F4BEB3-60A3-4663-BD7F-3D9945001F06}"/>
              </a:ext>
            </a:extLst>
          </p:cNvPr>
          <p:cNvSpPr/>
          <p:nvPr/>
        </p:nvSpPr>
        <p:spPr>
          <a:xfrm>
            <a:off x="10037507" y="3080128"/>
            <a:ext cx="161422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Rapid Application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Development by Mendix</a:t>
            </a:r>
          </a:p>
        </p:txBody>
      </p:sp>
      <p:pic>
        <p:nvPicPr>
          <p:cNvPr id="103" name="Bild 2">
            <a:extLst>
              <a:ext uri="{FF2B5EF4-FFF2-40B4-BE49-F238E27FC236}">
                <a16:creationId xmlns:a16="http://schemas.microsoft.com/office/drawing/2014/main" id="{546755A6-E612-4D03-912F-1E635509DB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35017" y="2340144"/>
            <a:ext cx="612000" cy="612000"/>
          </a:xfrm>
          <a:prstGeom prst="rect">
            <a:avLst/>
          </a:prstGeom>
        </p:spPr>
      </p:pic>
      <p:grpSp>
        <p:nvGrpSpPr>
          <p:cNvPr id="10" name="Group 9">
            <a:extLst>
              <a:ext uri="{FF2B5EF4-FFF2-40B4-BE49-F238E27FC236}">
                <a16:creationId xmlns:a16="http://schemas.microsoft.com/office/drawing/2014/main" id="{FB95146C-52C7-4285-8A8A-051B3F8058A5}"/>
              </a:ext>
            </a:extLst>
          </p:cNvPr>
          <p:cNvGrpSpPr/>
          <p:nvPr/>
        </p:nvGrpSpPr>
        <p:grpSpPr>
          <a:xfrm>
            <a:off x="1632390" y="3818137"/>
            <a:ext cx="1285062" cy="1080652"/>
            <a:chOff x="1640365" y="4075180"/>
            <a:chExt cx="1285062" cy="1080652"/>
          </a:xfrm>
        </p:grpSpPr>
        <p:sp>
          <p:nvSpPr>
            <p:cNvPr id="109" name="Rechteck 48">
              <a:extLst>
                <a:ext uri="{FF2B5EF4-FFF2-40B4-BE49-F238E27FC236}">
                  <a16:creationId xmlns:a16="http://schemas.microsoft.com/office/drawing/2014/main" id="{1C7448E3-4E7D-45D4-9812-590DFD160EED}"/>
                </a:ext>
              </a:extLst>
            </p:cNvPr>
            <p:cNvSpPr/>
            <p:nvPr/>
          </p:nvSpPr>
          <p:spPr>
            <a:xfrm>
              <a:off x="1640365" y="4817278"/>
              <a:ext cx="12850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Live Link 365 for Authentication</a:t>
              </a:r>
            </a:p>
          </p:txBody>
        </p:sp>
        <p:pic>
          <p:nvPicPr>
            <p:cNvPr id="6" name="Picture 5">
              <a:extLst>
                <a:ext uri="{FF2B5EF4-FFF2-40B4-BE49-F238E27FC236}">
                  <a16:creationId xmlns:a16="http://schemas.microsoft.com/office/drawing/2014/main" id="{15095141-ACFD-434E-A3DF-DBDED853033C}"/>
                </a:ext>
              </a:extLst>
            </p:cNvPr>
            <p:cNvPicPr>
              <a:picLocks noChangeAspect="1"/>
            </p:cNvPicPr>
            <p:nvPr/>
          </p:nvPicPr>
          <p:blipFill>
            <a:blip r:embed="rId13"/>
            <a:stretch>
              <a:fillRect/>
            </a:stretch>
          </p:blipFill>
          <p:spPr>
            <a:xfrm>
              <a:off x="1976896" y="4075180"/>
              <a:ext cx="612000" cy="612000"/>
            </a:xfrm>
            <a:prstGeom prst="rect">
              <a:avLst/>
            </a:prstGeom>
          </p:spPr>
        </p:pic>
      </p:grpSp>
      <p:grpSp>
        <p:nvGrpSpPr>
          <p:cNvPr id="2" name="Group 1">
            <a:extLst>
              <a:ext uri="{FF2B5EF4-FFF2-40B4-BE49-F238E27FC236}">
                <a16:creationId xmlns:a16="http://schemas.microsoft.com/office/drawing/2014/main" id="{E9ADE6E4-B336-4581-AFE1-C55BAE463E1D}"/>
              </a:ext>
            </a:extLst>
          </p:cNvPr>
          <p:cNvGrpSpPr/>
          <p:nvPr/>
        </p:nvGrpSpPr>
        <p:grpSpPr>
          <a:xfrm>
            <a:off x="6364521" y="3713218"/>
            <a:ext cx="902491" cy="709277"/>
            <a:chOff x="6364521" y="3970261"/>
            <a:chExt cx="902491" cy="709277"/>
          </a:xfrm>
        </p:grpSpPr>
        <p:sp>
          <p:nvSpPr>
            <p:cNvPr id="105" name="Rechteck 40">
              <a:extLst>
                <a:ext uri="{FF2B5EF4-FFF2-40B4-BE49-F238E27FC236}">
                  <a16:creationId xmlns:a16="http://schemas.microsoft.com/office/drawing/2014/main" id="{1730CA83-3D08-42BC-899F-ED9A305193F2}"/>
                </a:ext>
              </a:extLst>
            </p:cNvPr>
            <p:cNvSpPr/>
            <p:nvPr/>
          </p:nvSpPr>
          <p:spPr>
            <a:xfrm>
              <a:off x="6364521" y="4510261"/>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pic>
          <p:nvPicPr>
            <p:cNvPr id="38" name="Picture 37">
              <a:extLst>
                <a:ext uri="{FF2B5EF4-FFF2-40B4-BE49-F238E27FC236}">
                  <a16:creationId xmlns:a16="http://schemas.microsoft.com/office/drawing/2014/main" id="{28F8B873-7148-4A04-BE73-4EE01F48B700}"/>
                </a:ext>
              </a:extLst>
            </p:cNvPr>
            <p:cNvPicPr>
              <a:picLocks noChangeAspect="1"/>
            </p:cNvPicPr>
            <p:nvPr/>
          </p:nvPicPr>
          <p:blipFill>
            <a:blip r:embed="rId14"/>
            <a:stretch>
              <a:fillRect/>
            </a:stretch>
          </p:blipFill>
          <p:spPr>
            <a:xfrm>
              <a:off x="6501220" y="3970261"/>
              <a:ext cx="540000" cy="540000"/>
            </a:xfrm>
            <a:prstGeom prst="rect">
              <a:avLst/>
            </a:prstGeom>
          </p:spPr>
        </p:pic>
      </p:grpSp>
      <p:grpSp>
        <p:nvGrpSpPr>
          <p:cNvPr id="5" name="Group 4">
            <a:extLst>
              <a:ext uri="{FF2B5EF4-FFF2-40B4-BE49-F238E27FC236}">
                <a16:creationId xmlns:a16="http://schemas.microsoft.com/office/drawing/2014/main" id="{F51076FF-2D4A-4E41-8C5E-2B803D96D154}"/>
              </a:ext>
            </a:extLst>
          </p:cNvPr>
          <p:cNvGrpSpPr/>
          <p:nvPr/>
        </p:nvGrpSpPr>
        <p:grpSpPr>
          <a:xfrm>
            <a:off x="3308380" y="3818137"/>
            <a:ext cx="872964" cy="1073893"/>
            <a:chOff x="3163713" y="4075180"/>
            <a:chExt cx="872964" cy="1073893"/>
          </a:xfrm>
        </p:grpSpPr>
        <p:sp>
          <p:nvSpPr>
            <p:cNvPr id="40" name="Rechteck 55">
              <a:extLst>
                <a:ext uri="{FF2B5EF4-FFF2-40B4-BE49-F238E27FC236}">
                  <a16:creationId xmlns:a16="http://schemas.microsoft.com/office/drawing/2014/main" id="{87F12F68-046C-4E65-8102-53B490115631}"/>
                </a:ext>
              </a:extLst>
            </p:cNvPr>
            <p:cNvSpPr/>
            <p:nvPr/>
          </p:nvSpPr>
          <p:spPr>
            <a:xfrm>
              <a:off x="3163713" y="4810519"/>
              <a:ext cx="87296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Credential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Store</a:t>
              </a:r>
            </a:p>
          </p:txBody>
        </p:sp>
        <p:pic>
          <p:nvPicPr>
            <p:cNvPr id="41" name="Picture 40">
              <a:extLst>
                <a:ext uri="{FF2B5EF4-FFF2-40B4-BE49-F238E27FC236}">
                  <a16:creationId xmlns:a16="http://schemas.microsoft.com/office/drawing/2014/main" id="{03FFA205-DE52-4F10-BE4B-9072C0560C09}"/>
                </a:ext>
              </a:extLst>
            </p:cNvPr>
            <p:cNvPicPr>
              <a:picLocks noChangeAspect="1"/>
            </p:cNvPicPr>
            <p:nvPr/>
          </p:nvPicPr>
          <p:blipFill>
            <a:blip r:embed="rId15"/>
            <a:stretch>
              <a:fillRect/>
            </a:stretch>
          </p:blipFill>
          <p:spPr>
            <a:xfrm>
              <a:off x="3294195" y="4075180"/>
              <a:ext cx="612000" cy="612000"/>
            </a:xfrm>
            <a:prstGeom prst="rect">
              <a:avLst/>
            </a:prstGeom>
          </p:spPr>
        </p:pic>
      </p:grpSp>
      <p:grpSp>
        <p:nvGrpSpPr>
          <p:cNvPr id="9" name="Group 8">
            <a:extLst>
              <a:ext uri="{FF2B5EF4-FFF2-40B4-BE49-F238E27FC236}">
                <a16:creationId xmlns:a16="http://schemas.microsoft.com/office/drawing/2014/main" id="{B4EB3E6C-E930-44DD-8542-12F427D4BE47}"/>
              </a:ext>
            </a:extLst>
          </p:cNvPr>
          <p:cNvGrpSpPr/>
          <p:nvPr/>
        </p:nvGrpSpPr>
        <p:grpSpPr>
          <a:xfrm>
            <a:off x="4572271" y="3768282"/>
            <a:ext cx="1019626" cy="1123748"/>
            <a:chOff x="4601597" y="4025325"/>
            <a:chExt cx="1019626" cy="1123748"/>
          </a:xfrm>
        </p:grpSpPr>
        <p:pic>
          <p:nvPicPr>
            <p:cNvPr id="8" name="Picture 7">
              <a:extLst>
                <a:ext uri="{FF2B5EF4-FFF2-40B4-BE49-F238E27FC236}">
                  <a16:creationId xmlns:a16="http://schemas.microsoft.com/office/drawing/2014/main" id="{A8FE7AF2-3B71-44AE-9167-8190713DB75C}"/>
                </a:ext>
              </a:extLst>
            </p:cNvPr>
            <p:cNvPicPr>
              <a:picLocks noChangeAspect="1"/>
            </p:cNvPicPr>
            <p:nvPr/>
          </p:nvPicPr>
          <p:blipFill>
            <a:blip r:embed="rId16"/>
            <a:stretch>
              <a:fillRect/>
            </a:stretch>
          </p:blipFill>
          <p:spPr>
            <a:xfrm>
              <a:off x="4805410" y="4025325"/>
              <a:ext cx="612000" cy="612000"/>
            </a:xfrm>
            <a:prstGeom prst="rect">
              <a:avLst/>
            </a:prstGeom>
          </p:spPr>
        </p:pic>
        <p:sp>
          <p:nvSpPr>
            <p:cNvPr id="44" name="Rechteck 55">
              <a:extLst>
                <a:ext uri="{FF2B5EF4-FFF2-40B4-BE49-F238E27FC236}">
                  <a16:creationId xmlns:a16="http://schemas.microsoft.com/office/drawing/2014/main" id="{E7E07672-7FC0-4487-951A-B37D2C8FD6CE}"/>
                </a:ext>
              </a:extLst>
            </p:cNvPr>
            <p:cNvSpPr/>
            <p:nvPr/>
          </p:nvSpPr>
          <p:spPr>
            <a:xfrm>
              <a:off x="4601597" y="4810519"/>
              <a:ext cx="101962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Retention Manager</a:t>
              </a:r>
            </a:p>
          </p:txBody>
        </p:sp>
      </p:grpSp>
      <p:grpSp>
        <p:nvGrpSpPr>
          <p:cNvPr id="14" name="Group 13">
            <a:extLst>
              <a:ext uri="{FF2B5EF4-FFF2-40B4-BE49-F238E27FC236}">
                <a16:creationId xmlns:a16="http://schemas.microsoft.com/office/drawing/2014/main" id="{313F47E9-CD2D-400D-95EC-8986BB4874AD}"/>
              </a:ext>
            </a:extLst>
          </p:cNvPr>
          <p:cNvGrpSpPr/>
          <p:nvPr/>
        </p:nvGrpSpPr>
        <p:grpSpPr>
          <a:xfrm>
            <a:off x="416634" y="5157192"/>
            <a:ext cx="928124" cy="1080652"/>
            <a:chOff x="-669605" y="3845368"/>
            <a:chExt cx="928124" cy="1080652"/>
          </a:xfrm>
        </p:grpSpPr>
        <p:pic>
          <p:nvPicPr>
            <p:cNvPr id="13" name="Picture 12">
              <a:extLst>
                <a:ext uri="{FF2B5EF4-FFF2-40B4-BE49-F238E27FC236}">
                  <a16:creationId xmlns:a16="http://schemas.microsoft.com/office/drawing/2014/main" id="{1ED877EB-9885-4148-854E-877F1D86FFEA}"/>
                </a:ext>
              </a:extLst>
            </p:cNvPr>
            <p:cNvPicPr>
              <a:picLocks noChangeAspect="1"/>
            </p:cNvPicPr>
            <p:nvPr/>
          </p:nvPicPr>
          <p:blipFill>
            <a:blip r:embed="rId17"/>
            <a:stretch>
              <a:fillRect/>
            </a:stretch>
          </p:blipFill>
          <p:spPr>
            <a:xfrm>
              <a:off x="-521858" y="3845368"/>
              <a:ext cx="612000" cy="612000"/>
            </a:xfrm>
            <a:prstGeom prst="rect">
              <a:avLst/>
            </a:prstGeom>
          </p:spPr>
        </p:pic>
        <p:sp>
          <p:nvSpPr>
            <p:cNvPr id="48" name="Rechteck 48">
              <a:extLst>
                <a:ext uri="{FF2B5EF4-FFF2-40B4-BE49-F238E27FC236}">
                  <a16:creationId xmlns:a16="http://schemas.microsoft.com/office/drawing/2014/main" id="{723B2F31-B9CF-4376-846F-DEE6CFB3B8AB}"/>
                </a:ext>
              </a:extLst>
            </p:cNvPr>
            <p:cNvSpPr/>
            <p:nvPr/>
          </p:nvSpPr>
          <p:spPr>
            <a:xfrm>
              <a:off x="-669605" y="4587466"/>
              <a:ext cx="92812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Privacy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Governance</a:t>
              </a:r>
            </a:p>
          </p:txBody>
        </p:sp>
      </p:grpSp>
    </p:spTree>
    <p:extLst>
      <p:ext uri="{BB962C8B-B14F-4D97-AF65-F5344CB8AC3E}">
        <p14:creationId xmlns:p14="http://schemas.microsoft.com/office/powerpoint/2010/main" val="14131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DevOps</a:t>
            </a:r>
            <a:endParaRPr lang="en-US" sz="1200" dirty="0">
              <a:solidFill>
                <a:schemeClr val="tx1">
                  <a:lumMod val="65000"/>
                  <a:lumOff val="35000"/>
                </a:schemeClr>
              </a:solidFill>
              <a:latin typeface="Arial" charset="0"/>
              <a:ea typeface="Arial" charset="0"/>
              <a:cs typeface="Arial" charset="0"/>
            </a:endParaRPr>
          </a:p>
        </p:txBody>
      </p:sp>
      <p:grpSp>
        <p:nvGrpSpPr>
          <p:cNvPr id="28" name="Group 27">
            <a:extLst>
              <a:ext uri="{FF2B5EF4-FFF2-40B4-BE49-F238E27FC236}">
                <a16:creationId xmlns:a16="http://schemas.microsoft.com/office/drawing/2014/main" id="{B304C6E2-27E5-436C-AD22-A4A2E32D7FDB}"/>
              </a:ext>
            </a:extLst>
          </p:cNvPr>
          <p:cNvGrpSpPr/>
          <p:nvPr/>
        </p:nvGrpSpPr>
        <p:grpSpPr>
          <a:xfrm>
            <a:off x="4949404" y="2308819"/>
            <a:ext cx="767839" cy="1081118"/>
            <a:chOff x="4949404" y="2308819"/>
            <a:chExt cx="767839" cy="1081118"/>
          </a:xfrm>
        </p:grpSpPr>
        <p:sp>
          <p:nvSpPr>
            <p:cNvPr id="52" name="Rechteck 51"/>
            <p:cNvSpPr/>
            <p:nvPr/>
          </p:nvSpPr>
          <p:spPr>
            <a:xfrm>
              <a:off x="4949404" y="3051383"/>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Logging</a:t>
              </a:r>
            </a:p>
          </p:txBody>
        </p:sp>
        <p:pic>
          <p:nvPicPr>
            <p:cNvPr id="48" name="Bild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30" y="2308819"/>
              <a:ext cx="612000" cy="612000"/>
            </a:xfrm>
            <a:prstGeom prst="rect">
              <a:avLst/>
            </a:prstGeom>
          </p:spPr>
        </p:pic>
      </p:grpSp>
      <p:grpSp>
        <p:nvGrpSpPr>
          <p:cNvPr id="32" name="Group 31">
            <a:extLst>
              <a:ext uri="{FF2B5EF4-FFF2-40B4-BE49-F238E27FC236}">
                <a16:creationId xmlns:a16="http://schemas.microsoft.com/office/drawing/2014/main" id="{1C88EBDE-481E-4298-9B86-8694A27E112E}"/>
              </a:ext>
            </a:extLst>
          </p:cNvPr>
          <p:cNvGrpSpPr/>
          <p:nvPr/>
        </p:nvGrpSpPr>
        <p:grpSpPr>
          <a:xfrm>
            <a:off x="10729750" y="2308819"/>
            <a:ext cx="916918" cy="911841"/>
            <a:chOff x="10729750" y="2308819"/>
            <a:chExt cx="916918" cy="911841"/>
          </a:xfrm>
        </p:grpSpPr>
        <p:sp>
          <p:nvSpPr>
            <p:cNvPr id="60" name="Rechteck 59"/>
            <p:cNvSpPr/>
            <p:nvPr/>
          </p:nvSpPr>
          <p:spPr>
            <a:xfrm>
              <a:off x="10729750" y="3051383"/>
              <a:ext cx="91691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Feature Flags</a:t>
              </a:r>
            </a:p>
          </p:txBody>
        </p:sp>
        <p:pic>
          <p:nvPicPr>
            <p:cNvPr id="51" name="Bild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8612" y="2308819"/>
              <a:ext cx="612000" cy="612000"/>
            </a:xfrm>
            <a:prstGeom prst="rect">
              <a:avLst/>
            </a:prstGeom>
          </p:spPr>
        </p:pic>
      </p:grpSp>
      <p:grpSp>
        <p:nvGrpSpPr>
          <p:cNvPr id="39" name="Group 38">
            <a:extLst>
              <a:ext uri="{FF2B5EF4-FFF2-40B4-BE49-F238E27FC236}">
                <a16:creationId xmlns:a16="http://schemas.microsoft.com/office/drawing/2014/main" id="{E3CD375E-AB2A-4F99-8090-562C30708C17}"/>
              </a:ext>
            </a:extLst>
          </p:cNvPr>
          <p:cNvGrpSpPr/>
          <p:nvPr/>
        </p:nvGrpSpPr>
        <p:grpSpPr>
          <a:xfrm>
            <a:off x="1895870" y="4048020"/>
            <a:ext cx="1099320" cy="1244168"/>
            <a:chOff x="1895870" y="4048020"/>
            <a:chExt cx="1099320" cy="1244168"/>
          </a:xfrm>
        </p:grpSpPr>
        <p:sp>
          <p:nvSpPr>
            <p:cNvPr id="43" name="Rechteck 42"/>
            <p:cNvSpPr/>
            <p:nvPr/>
          </p:nvSpPr>
          <p:spPr>
            <a:xfrm>
              <a:off x="1895870" y="4784357"/>
              <a:ext cx="109932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Java Apps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53" name="Bild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041" y="4048020"/>
              <a:ext cx="612000" cy="612000"/>
            </a:xfrm>
            <a:prstGeom prst="rect">
              <a:avLst/>
            </a:prstGeom>
          </p:spPr>
        </p:pic>
      </p:grpSp>
      <p:grpSp>
        <p:nvGrpSpPr>
          <p:cNvPr id="38" name="Group 37">
            <a:extLst>
              <a:ext uri="{FF2B5EF4-FFF2-40B4-BE49-F238E27FC236}">
                <a16:creationId xmlns:a16="http://schemas.microsoft.com/office/drawing/2014/main" id="{50FB3A51-D561-47D3-BAF3-62AB09CFCFA3}"/>
              </a:ext>
            </a:extLst>
          </p:cNvPr>
          <p:cNvGrpSpPr/>
          <p:nvPr/>
        </p:nvGrpSpPr>
        <p:grpSpPr>
          <a:xfrm>
            <a:off x="3282674" y="4048020"/>
            <a:ext cx="1243658" cy="905614"/>
            <a:chOff x="3282674" y="4048020"/>
            <a:chExt cx="1243658" cy="905614"/>
          </a:xfrm>
        </p:grpSpPr>
        <p:sp>
          <p:nvSpPr>
            <p:cNvPr id="45" name="Rechteck 44"/>
            <p:cNvSpPr/>
            <p:nvPr/>
          </p:nvSpPr>
          <p:spPr>
            <a:xfrm>
              <a:off x="3282674" y="4784357"/>
              <a:ext cx="124365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Job Scheduler</a:t>
              </a:r>
            </a:p>
          </p:txBody>
        </p:sp>
        <p:pic>
          <p:nvPicPr>
            <p:cNvPr id="54" name="Bild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503" y="4048020"/>
              <a:ext cx="612000" cy="612000"/>
            </a:xfrm>
            <a:prstGeom prst="rect">
              <a:avLst/>
            </a:prstGeom>
          </p:spPr>
        </p:pic>
      </p:grpSp>
      <p:grpSp>
        <p:nvGrpSpPr>
          <p:cNvPr id="37" name="Group 36">
            <a:extLst>
              <a:ext uri="{FF2B5EF4-FFF2-40B4-BE49-F238E27FC236}">
                <a16:creationId xmlns:a16="http://schemas.microsoft.com/office/drawing/2014/main" id="{6DEFB6A2-72ED-46F2-AE56-24B4D1066B5F}"/>
              </a:ext>
            </a:extLst>
          </p:cNvPr>
          <p:cNvGrpSpPr/>
          <p:nvPr/>
        </p:nvGrpSpPr>
        <p:grpSpPr>
          <a:xfrm>
            <a:off x="4881422" y="4048020"/>
            <a:ext cx="945070" cy="1074891"/>
            <a:chOff x="4881422" y="4048020"/>
            <a:chExt cx="945070" cy="1074891"/>
          </a:xfrm>
        </p:grpSpPr>
        <p:sp>
          <p:nvSpPr>
            <p:cNvPr id="46" name="Rechteck 45"/>
            <p:cNvSpPr/>
            <p:nvPr/>
          </p:nvSpPr>
          <p:spPr>
            <a:xfrm>
              <a:off x="4881422" y="4784357"/>
              <a:ext cx="94507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Monitoring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5" name="Bild 5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957" y="4048020"/>
              <a:ext cx="612000" cy="612000"/>
            </a:xfrm>
            <a:prstGeom prst="rect">
              <a:avLst/>
            </a:prstGeom>
          </p:spPr>
        </p:pic>
      </p:grpSp>
      <p:grpSp>
        <p:nvGrpSpPr>
          <p:cNvPr id="27" name="Group 26">
            <a:extLst>
              <a:ext uri="{FF2B5EF4-FFF2-40B4-BE49-F238E27FC236}">
                <a16:creationId xmlns:a16="http://schemas.microsoft.com/office/drawing/2014/main" id="{4E184602-1286-4949-BBDF-8E7703728BD1}"/>
              </a:ext>
            </a:extLst>
          </p:cNvPr>
          <p:cNvGrpSpPr/>
          <p:nvPr/>
        </p:nvGrpSpPr>
        <p:grpSpPr>
          <a:xfrm>
            <a:off x="3489603" y="2308819"/>
            <a:ext cx="783869" cy="1081118"/>
            <a:chOff x="3489603" y="2308819"/>
            <a:chExt cx="783869" cy="1081118"/>
          </a:xfrm>
        </p:grpSpPr>
        <p:sp>
          <p:nvSpPr>
            <p:cNvPr id="49" name="Rechteck 48"/>
            <p:cNvSpPr/>
            <p:nvPr/>
          </p:nvSpPr>
          <p:spPr>
            <a:xfrm>
              <a:off x="3489603" y="3051383"/>
              <a:ext cx="78386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Autoscaler</a:t>
              </a:r>
            </a:p>
          </p:txBody>
        </p:sp>
        <p:pic>
          <p:nvPicPr>
            <p:cNvPr id="56" name="Bild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9633" y="2308819"/>
              <a:ext cx="612000" cy="612000"/>
            </a:xfrm>
            <a:prstGeom prst="rect">
              <a:avLst/>
            </a:prstGeom>
          </p:spPr>
        </p:pic>
      </p:grpSp>
      <p:grpSp>
        <p:nvGrpSpPr>
          <p:cNvPr id="36" name="Group 35">
            <a:extLst>
              <a:ext uri="{FF2B5EF4-FFF2-40B4-BE49-F238E27FC236}">
                <a16:creationId xmlns:a16="http://schemas.microsoft.com/office/drawing/2014/main" id="{BD26E426-9520-43F0-BFC8-A18160EE81A5}"/>
              </a:ext>
            </a:extLst>
          </p:cNvPr>
          <p:cNvGrpSpPr/>
          <p:nvPr/>
        </p:nvGrpSpPr>
        <p:grpSpPr>
          <a:xfrm>
            <a:off x="6358721" y="4048020"/>
            <a:ext cx="900889" cy="1244168"/>
            <a:chOff x="6358721" y="4048020"/>
            <a:chExt cx="900889" cy="1244168"/>
          </a:xfrm>
        </p:grpSpPr>
        <p:sp>
          <p:nvSpPr>
            <p:cNvPr id="76" name="Rechteck 75"/>
            <p:cNvSpPr/>
            <p:nvPr/>
          </p:nvSpPr>
          <p:spPr>
            <a:xfrm>
              <a:off x="6358721" y="4784357"/>
              <a:ext cx="900889"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Performance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Statistics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7" name="Bild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3165" y="4048020"/>
              <a:ext cx="612000" cy="612000"/>
            </a:xfrm>
            <a:prstGeom prst="rect">
              <a:avLst/>
            </a:prstGeom>
          </p:spPr>
        </p:pic>
      </p:grpSp>
      <p:grpSp>
        <p:nvGrpSpPr>
          <p:cNvPr id="35" name="Group 34">
            <a:extLst>
              <a:ext uri="{FF2B5EF4-FFF2-40B4-BE49-F238E27FC236}">
                <a16:creationId xmlns:a16="http://schemas.microsoft.com/office/drawing/2014/main" id="{E486D94B-D0FB-47AF-8B54-7AEC51A08557}"/>
              </a:ext>
            </a:extLst>
          </p:cNvPr>
          <p:cNvGrpSpPr/>
          <p:nvPr/>
        </p:nvGrpSpPr>
        <p:grpSpPr>
          <a:xfrm>
            <a:off x="7878908" y="4048020"/>
            <a:ext cx="641462" cy="1074891"/>
            <a:chOff x="7878908" y="4048020"/>
            <a:chExt cx="641462" cy="1074891"/>
          </a:xfrm>
        </p:grpSpPr>
        <p:sp>
          <p:nvSpPr>
            <p:cNvPr id="77" name="Rechteck 76"/>
            <p:cNvSpPr/>
            <p:nvPr/>
          </p:nvSpPr>
          <p:spPr>
            <a:xfrm>
              <a:off x="7878908" y="4784357"/>
              <a:ext cx="6414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Profiling</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9" name="Bild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1334" y="4048020"/>
              <a:ext cx="612000" cy="612000"/>
            </a:xfrm>
            <a:prstGeom prst="rect">
              <a:avLst/>
            </a:prstGeom>
          </p:spPr>
        </p:pic>
      </p:grpSp>
      <p:grpSp>
        <p:nvGrpSpPr>
          <p:cNvPr id="34" name="Group 33">
            <a:extLst>
              <a:ext uri="{FF2B5EF4-FFF2-40B4-BE49-F238E27FC236}">
                <a16:creationId xmlns:a16="http://schemas.microsoft.com/office/drawing/2014/main" id="{BA4089C0-9272-4DD5-B868-5C85620912A6}"/>
              </a:ext>
            </a:extLst>
          </p:cNvPr>
          <p:cNvGrpSpPr/>
          <p:nvPr/>
        </p:nvGrpSpPr>
        <p:grpSpPr>
          <a:xfrm>
            <a:off x="9230214" y="4048020"/>
            <a:ext cx="862416" cy="1244168"/>
            <a:chOff x="9230214" y="4048020"/>
            <a:chExt cx="862416" cy="1244168"/>
          </a:xfrm>
        </p:grpSpPr>
        <p:sp>
          <p:nvSpPr>
            <p:cNvPr id="64" name="Rechteck 74"/>
            <p:cNvSpPr/>
            <p:nvPr/>
          </p:nvSpPr>
          <p:spPr>
            <a:xfrm>
              <a:off x="9230214" y="4784357"/>
              <a:ext cx="862416"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Solutions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Lifecycle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pic>
          <p:nvPicPr>
            <p:cNvPr id="9" name="Bild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5422" y="4048020"/>
              <a:ext cx="612000" cy="612000"/>
            </a:xfrm>
            <a:prstGeom prst="rect">
              <a:avLst/>
            </a:prstGeom>
          </p:spPr>
        </p:pic>
      </p:grpSp>
      <p:sp>
        <p:nvSpPr>
          <p:cNvPr id="66" name="Rectangle 65"/>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12"/>
              </a:rPr>
              <a:t>SAP Cloud Platform Help: Services</a:t>
            </a:r>
            <a:r>
              <a:rPr lang="en-US" sz="900" b="1" dirty="0"/>
              <a:t> </a:t>
            </a:r>
          </a:p>
        </p:txBody>
      </p:sp>
      <p:grpSp>
        <p:nvGrpSpPr>
          <p:cNvPr id="30" name="Group 29">
            <a:extLst>
              <a:ext uri="{FF2B5EF4-FFF2-40B4-BE49-F238E27FC236}">
                <a16:creationId xmlns:a16="http://schemas.microsoft.com/office/drawing/2014/main" id="{C13C19A3-1DDC-4051-B9AA-785D743E1060}"/>
              </a:ext>
            </a:extLst>
          </p:cNvPr>
          <p:cNvGrpSpPr/>
          <p:nvPr/>
        </p:nvGrpSpPr>
        <p:grpSpPr>
          <a:xfrm>
            <a:off x="7732059" y="2308819"/>
            <a:ext cx="811610" cy="1081118"/>
            <a:chOff x="7732059" y="2308819"/>
            <a:chExt cx="811610" cy="1081118"/>
          </a:xfrm>
        </p:grpSpPr>
        <p:pic>
          <p:nvPicPr>
            <p:cNvPr id="19" name="Picture 18">
              <a:extLst>
                <a:ext uri="{FF2B5EF4-FFF2-40B4-BE49-F238E27FC236}">
                  <a16:creationId xmlns:a16="http://schemas.microsoft.com/office/drawing/2014/main" id="{11734248-38F1-4555-8707-34BFE4EEAF81}"/>
                </a:ext>
              </a:extLst>
            </p:cNvPr>
            <p:cNvPicPr>
              <a:picLocks noChangeAspect="1"/>
            </p:cNvPicPr>
            <p:nvPr/>
          </p:nvPicPr>
          <p:blipFill>
            <a:blip r:embed="rId13"/>
            <a:stretch>
              <a:fillRect/>
            </a:stretch>
          </p:blipFill>
          <p:spPr>
            <a:xfrm>
              <a:off x="7831864" y="2308819"/>
              <a:ext cx="612000" cy="612000"/>
            </a:xfrm>
            <a:prstGeom prst="rect">
              <a:avLst/>
            </a:prstGeom>
          </p:spPr>
        </p:pic>
        <p:sp>
          <p:nvSpPr>
            <p:cNvPr id="62" name="Rechteck 44">
              <a:extLst>
                <a:ext uri="{FF2B5EF4-FFF2-40B4-BE49-F238E27FC236}">
                  <a16:creationId xmlns:a16="http://schemas.microsoft.com/office/drawing/2014/main" id="{FB043079-CAF8-44D6-90EF-31A6D9E8F713}"/>
                </a:ext>
              </a:extLst>
            </p:cNvPr>
            <p:cNvSpPr/>
            <p:nvPr/>
          </p:nvSpPr>
          <p:spPr>
            <a:xfrm>
              <a:off x="7732059" y="3051383"/>
              <a:ext cx="81161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Custom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Domains</a:t>
              </a:r>
            </a:p>
          </p:txBody>
        </p:sp>
      </p:grpSp>
      <p:grpSp>
        <p:nvGrpSpPr>
          <p:cNvPr id="25" name="Group 24">
            <a:extLst>
              <a:ext uri="{FF2B5EF4-FFF2-40B4-BE49-F238E27FC236}">
                <a16:creationId xmlns:a16="http://schemas.microsoft.com/office/drawing/2014/main" id="{62A65FC8-152A-4352-8B2C-9D5D33A73300}"/>
              </a:ext>
            </a:extLst>
          </p:cNvPr>
          <p:cNvGrpSpPr/>
          <p:nvPr/>
        </p:nvGrpSpPr>
        <p:grpSpPr>
          <a:xfrm>
            <a:off x="391100" y="2308819"/>
            <a:ext cx="1328178" cy="1081118"/>
            <a:chOff x="391100" y="2308819"/>
            <a:chExt cx="1328178" cy="1081118"/>
          </a:xfrm>
        </p:grpSpPr>
        <p:pic>
          <p:nvPicPr>
            <p:cNvPr id="87" name="Picture 86">
              <a:extLst>
                <a:ext uri="{FF2B5EF4-FFF2-40B4-BE49-F238E27FC236}">
                  <a16:creationId xmlns:a16="http://schemas.microsoft.com/office/drawing/2014/main" id="{5885315E-6F34-4F49-AE1C-73202897A856}"/>
                </a:ext>
              </a:extLst>
            </p:cNvPr>
            <p:cNvPicPr>
              <a:picLocks noChangeAspect="1"/>
            </p:cNvPicPr>
            <p:nvPr/>
          </p:nvPicPr>
          <p:blipFill>
            <a:blip r:embed="rId14"/>
            <a:stretch>
              <a:fillRect/>
            </a:stretch>
          </p:blipFill>
          <p:spPr>
            <a:xfrm>
              <a:off x="749189" y="2308819"/>
              <a:ext cx="612000" cy="612000"/>
            </a:xfrm>
            <a:prstGeom prst="rect">
              <a:avLst/>
            </a:prstGeom>
          </p:spPr>
        </p:pic>
        <p:sp>
          <p:nvSpPr>
            <p:cNvPr id="88" name="Rechteck 45">
              <a:extLst>
                <a:ext uri="{FF2B5EF4-FFF2-40B4-BE49-F238E27FC236}">
                  <a16:creationId xmlns:a16="http://schemas.microsoft.com/office/drawing/2014/main" id="{259E1A67-5E4A-4995-B24D-C42420BDFA0B}"/>
                </a:ext>
              </a:extLst>
            </p:cNvPr>
            <p:cNvSpPr/>
            <p:nvPr/>
          </p:nvSpPr>
          <p:spPr>
            <a:xfrm>
              <a:off x="391100" y="3051383"/>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Agent Activation for Dynatrace</a:t>
              </a:r>
            </a:p>
          </p:txBody>
        </p:sp>
      </p:grpSp>
      <p:grpSp>
        <p:nvGrpSpPr>
          <p:cNvPr id="31" name="Group 30">
            <a:extLst>
              <a:ext uri="{FF2B5EF4-FFF2-40B4-BE49-F238E27FC236}">
                <a16:creationId xmlns:a16="http://schemas.microsoft.com/office/drawing/2014/main" id="{B63AD2F8-DA04-4C69-BEEA-DD1F5F6EFC2E}"/>
              </a:ext>
            </a:extLst>
          </p:cNvPr>
          <p:cNvGrpSpPr/>
          <p:nvPr/>
        </p:nvGrpSpPr>
        <p:grpSpPr>
          <a:xfrm>
            <a:off x="8990720" y="2308819"/>
            <a:ext cx="1328178" cy="1081118"/>
            <a:chOff x="8990720" y="2308819"/>
            <a:chExt cx="1328178" cy="1081118"/>
          </a:xfrm>
        </p:grpSpPr>
        <p:pic>
          <p:nvPicPr>
            <p:cNvPr id="12" name="Picture 11">
              <a:extLst>
                <a:ext uri="{FF2B5EF4-FFF2-40B4-BE49-F238E27FC236}">
                  <a16:creationId xmlns:a16="http://schemas.microsoft.com/office/drawing/2014/main" id="{CFFFDDD3-F5AE-43C2-97C0-CF9B981C11D6}"/>
                </a:ext>
              </a:extLst>
            </p:cNvPr>
            <p:cNvPicPr>
              <a:picLocks noChangeAspect="1"/>
            </p:cNvPicPr>
            <p:nvPr/>
          </p:nvPicPr>
          <p:blipFill>
            <a:blip r:embed="rId15"/>
            <a:stretch>
              <a:fillRect/>
            </a:stretch>
          </p:blipFill>
          <p:spPr>
            <a:xfrm>
              <a:off x="9321529" y="2308819"/>
              <a:ext cx="612000" cy="612000"/>
            </a:xfrm>
            <a:prstGeom prst="rect">
              <a:avLst/>
            </a:prstGeom>
          </p:spPr>
        </p:pic>
        <p:sp>
          <p:nvSpPr>
            <p:cNvPr id="94" name="Rechteck 45">
              <a:extLst>
                <a:ext uri="{FF2B5EF4-FFF2-40B4-BE49-F238E27FC236}">
                  <a16:creationId xmlns:a16="http://schemas.microsoft.com/office/drawing/2014/main" id="{FB1D5F24-2FA2-4C37-8A4C-B34035A13561}"/>
                </a:ext>
              </a:extLst>
            </p:cNvPr>
            <p:cNvSpPr/>
            <p:nvPr/>
          </p:nvSpPr>
          <p:spPr>
            <a:xfrm>
              <a:off x="8990720" y="3051383"/>
              <a:ext cx="132817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Enhanced Disaster</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Recovery</a:t>
              </a:r>
            </a:p>
          </p:txBody>
        </p:sp>
      </p:grpSp>
      <p:grpSp>
        <p:nvGrpSpPr>
          <p:cNvPr id="17" name="Group 16">
            <a:extLst>
              <a:ext uri="{FF2B5EF4-FFF2-40B4-BE49-F238E27FC236}">
                <a16:creationId xmlns:a16="http://schemas.microsoft.com/office/drawing/2014/main" id="{A31F9DEB-7722-4E9C-B524-D393914A3421}"/>
              </a:ext>
            </a:extLst>
          </p:cNvPr>
          <p:cNvGrpSpPr/>
          <p:nvPr/>
        </p:nvGrpSpPr>
        <p:grpSpPr>
          <a:xfrm>
            <a:off x="458881" y="4048020"/>
            <a:ext cx="1094850" cy="1074891"/>
            <a:chOff x="458881" y="4048020"/>
            <a:chExt cx="1094850" cy="1074891"/>
          </a:xfrm>
        </p:grpSpPr>
        <p:pic>
          <p:nvPicPr>
            <p:cNvPr id="18" name="Picture 17">
              <a:extLst>
                <a:ext uri="{FF2B5EF4-FFF2-40B4-BE49-F238E27FC236}">
                  <a16:creationId xmlns:a16="http://schemas.microsoft.com/office/drawing/2014/main" id="{EC2FABD3-BFFA-4031-A668-383C9904F1E6}"/>
                </a:ext>
              </a:extLst>
            </p:cNvPr>
            <p:cNvPicPr>
              <a:picLocks noChangeAspect="1"/>
            </p:cNvPicPr>
            <p:nvPr/>
          </p:nvPicPr>
          <p:blipFill>
            <a:blip r:embed="rId16"/>
            <a:stretch>
              <a:fillRect/>
            </a:stretch>
          </p:blipFill>
          <p:spPr>
            <a:xfrm>
              <a:off x="703251" y="4048020"/>
              <a:ext cx="612000" cy="612000"/>
            </a:xfrm>
            <a:prstGeom prst="rect">
              <a:avLst/>
            </a:prstGeom>
          </p:spPr>
        </p:pic>
        <p:sp>
          <p:nvSpPr>
            <p:cNvPr id="96" name="Rechteck 59">
              <a:extLst>
                <a:ext uri="{FF2B5EF4-FFF2-40B4-BE49-F238E27FC236}">
                  <a16:creationId xmlns:a16="http://schemas.microsoft.com/office/drawing/2014/main" id="{43A3DD06-1158-4240-A076-8132A931FF06}"/>
                </a:ext>
              </a:extLst>
            </p:cNvPr>
            <p:cNvSpPr/>
            <p:nvPr/>
          </p:nvSpPr>
          <p:spPr>
            <a:xfrm>
              <a:off x="458881" y="4784357"/>
              <a:ext cx="109485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High Availability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Option</a:t>
              </a:r>
            </a:p>
          </p:txBody>
        </p:sp>
      </p:grpSp>
      <p:grpSp>
        <p:nvGrpSpPr>
          <p:cNvPr id="33" name="Group 32">
            <a:extLst>
              <a:ext uri="{FF2B5EF4-FFF2-40B4-BE49-F238E27FC236}">
                <a16:creationId xmlns:a16="http://schemas.microsoft.com/office/drawing/2014/main" id="{8518FAAB-97F9-404E-938B-2FAF8F7EC714}"/>
              </a:ext>
            </a:extLst>
          </p:cNvPr>
          <p:cNvGrpSpPr/>
          <p:nvPr/>
        </p:nvGrpSpPr>
        <p:grpSpPr>
          <a:xfrm>
            <a:off x="10789869" y="4048020"/>
            <a:ext cx="862416" cy="1074891"/>
            <a:chOff x="10789869" y="4048020"/>
            <a:chExt cx="862416" cy="1074891"/>
          </a:xfrm>
        </p:grpSpPr>
        <p:pic>
          <p:nvPicPr>
            <p:cNvPr id="4" name="Picture 3">
              <a:extLst>
                <a:ext uri="{FF2B5EF4-FFF2-40B4-BE49-F238E27FC236}">
                  <a16:creationId xmlns:a16="http://schemas.microsoft.com/office/drawing/2014/main" id="{41C413F4-B4D6-42B4-A079-15989742DA88}"/>
                </a:ext>
              </a:extLst>
            </p:cNvPr>
            <p:cNvPicPr>
              <a:picLocks noChangeAspect="1"/>
            </p:cNvPicPr>
            <p:nvPr/>
          </p:nvPicPr>
          <p:blipFill>
            <a:blip r:embed="rId17"/>
            <a:stretch>
              <a:fillRect/>
            </a:stretch>
          </p:blipFill>
          <p:spPr>
            <a:xfrm>
              <a:off x="10859221" y="4048020"/>
              <a:ext cx="612000" cy="612000"/>
            </a:xfrm>
            <a:prstGeom prst="rect">
              <a:avLst/>
            </a:prstGeom>
          </p:spPr>
        </p:pic>
        <p:sp>
          <p:nvSpPr>
            <p:cNvPr id="97" name="Rechteck 74">
              <a:extLst>
                <a:ext uri="{FF2B5EF4-FFF2-40B4-BE49-F238E27FC236}">
                  <a16:creationId xmlns:a16="http://schemas.microsoft.com/office/drawing/2014/main" id="{E146985D-C1C3-40DB-A087-853E131D13F1}"/>
                </a:ext>
              </a:extLst>
            </p:cNvPr>
            <p:cNvSpPr/>
            <p:nvPr/>
          </p:nvSpPr>
          <p:spPr>
            <a:xfrm>
              <a:off x="10789869" y="4784357"/>
              <a:ext cx="86241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Transport</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grpSp>
        <p:nvGrpSpPr>
          <p:cNvPr id="26" name="Group 25">
            <a:extLst>
              <a:ext uri="{FF2B5EF4-FFF2-40B4-BE49-F238E27FC236}">
                <a16:creationId xmlns:a16="http://schemas.microsoft.com/office/drawing/2014/main" id="{C20A7B16-4CD6-40D1-AADA-6087E2011D0B}"/>
              </a:ext>
            </a:extLst>
          </p:cNvPr>
          <p:cNvGrpSpPr/>
          <p:nvPr/>
        </p:nvGrpSpPr>
        <p:grpSpPr>
          <a:xfrm>
            <a:off x="2089150" y="2308819"/>
            <a:ext cx="811610" cy="1250395"/>
            <a:chOff x="2089150" y="2308819"/>
            <a:chExt cx="811610" cy="1250395"/>
          </a:xfrm>
        </p:grpSpPr>
        <p:pic>
          <p:nvPicPr>
            <p:cNvPr id="50" name="Picture 49">
              <a:extLst>
                <a:ext uri="{FF2B5EF4-FFF2-40B4-BE49-F238E27FC236}">
                  <a16:creationId xmlns:a16="http://schemas.microsoft.com/office/drawing/2014/main" id="{29E589CC-34DD-4FA7-B837-7E5F4B60775D}"/>
                </a:ext>
              </a:extLst>
            </p:cNvPr>
            <p:cNvPicPr>
              <a:picLocks noChangeAspect="1"/>
            </p:cNvPicPr>
            <p:nvPr/>
          </p:nvPicPr>
          <p:blipFill>
            <a:blip r:embed="rId18"/>
            <a:stretch>
              <a:fillRect/>
            </a:stretch>
          </p:blipFill>
          <p:spPr>
            <a:xfrm>
              <a:off x="2193466" y="2308819"/>
              <a:ext cx="612000" cy="612000"/>
            </a:xfrm>
            <a:prstGeom prst="rect">
              <a:avLst/>
            </a:prstGeom>
          </p:spPr>
        </p:pic>
        <p:sp>
          <p:nvSpPr>
            <p:cNvPr id="58" name="Rechteck 44">
              <a:extLst>
                <a:ext uri="{FF2B5EF4-FFF2-40B4-BE49-F238E27FC236}">
                  <a16:creationId xmlns:a16="http://schemas.microsoft.com/office/drawing/2014/main" id="{D1414FDE-4DEA-455A-AE3D-50ADCE1A518C}"/>
                </a:ext>
              </a:extLst>
            </p:cNvPr>
            <p:cNvSpPr/>
            <p:nvPr/>
          </p:nvSpPr>
          <p:spPr>
            <a:xfrm>
              <a:off x="2089150" y="3051383"/>
              <a:ext cx="81161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Alert Notification service</a:t>
              </a:r>
            </a:p>
          </p:txBody>
        </p:sp>
      </p:grpSp>
      <p:grpSp>
        <p:nvGrpSpPr>
          <p:cNvPr id="29" name="Group 28">
            <a:extLst>
              <a:ext uri="{FF2B5EF4-FFF2-40B4-BE49-F238E27FC236}">
                <a16:creationId xmlns:a16="http://schemas.microsoft.com/office/drawing/2014/main" id="{CA79ABCC-A932-4D51-A65F-B66573865F31}"/>
              </a:ext>
            </a:extLst>
          </p:cNvPr>
          <p:cNvGrpSpPr/>
          <p:nvPr/>
        </p:nvGrpSpPr>
        <p:grpSpPr>
          <a:xfrm>
            <a:off x="6346433" y="2308819"/>
            <a:ext cx="721352" cy="911841"/>
            <a:chOff x="6346433" y="2308819"/>
            <a:chExt cx="721352" cy="911841"/>
          </a:xfrm>
        </p:grpSpPr>
        <p:pic>
          <p:nvPicPr>
            <p:cNvPr id="6" name="Picture 5">
              <a:extLst>
                <a:ext uri="{FF2B5EF4-FFF2-40B4-BE49-F238E27FC236}">
                  <a16:creationId xmlns:a16="http://schemas.microsoft.com/office/drawing/2014/main" id="{68FBECCE-A06A-4BD7-AFF0-F3F94E72E8EE}"/>
                </a:ext>
              </a:extLst>
            </p:cNvPr>
            <p:cNvPicPr>
              <a:picLocks noChangeAspect="1"/>
            </p:cNvPicPr>
            <p:nvPr/>
          </p:nvPicPr>
          <p:blipFill>
            <a:blip r:embed="rId19"/>
            <a:stretch>
              <a:fillRect/>
            </a:stretch>
          </p:blipFill>
          <p:spPr>
            <a:xfrm>
              <a:off x="6347108" y="2308819"/>
              <a:ext cx="720000" cy="720000"/>
            </a:xfrm>
            <a:prstGeom prst="rect">
              <a:avLst/>
            </a:prstGeom>
          </p:spPr>
        </p:pic>
        <p:sp>
          <p:nvSpPr>
            <p:cNvPr id="61" name="Rechteck 51">
              <a:extLst>
                <a:ext uri="{FF2B5EF4-FFF2-40B4-BE49-F238E27FC236}">
                  <a16:creationId xmlns:a16="http://schemas.microsoft.com/office/drawing/2014/main" id="{6F087C47-0445-44B9-AFAA-A9CD65BEC915}"/>
                </a:ext>
              </a:extLst>
            </p:cNvPr>
            <p:cNvSpPr/>
            <p:nvPr/>
          </p:nvSpPr>
          <p:spPr>
            <a:xfrm>
              <a:off x="6346433" y="3051383"/>
              <a:ext cx="72135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Bandwidth</a:t>
              </a:r>
            </a:p>
          </p:txBody>
        </p:sp>
      </p:grpSp>
    </p:spTree>
    <p:extLst>
      <p:ext uri="{BB962C8B-B14F-4D97-AF65-F5344CB8AC3E}">
        <p14:creationId xmlns:p14="http://schemas.microsoft.com/office/powerpoint/2010/main" val="2487777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a:t>
            </a:r>
            <a:r>
              <a:rPr lang="en-US" b="0" dirty="0">
                <a:solidFill>
                  <a:srgbClr val="0092D1"/>
                </a:solidFill>
              </a:rPr>
              <a:t> </a:t>
            </a:r>
            <a:r>
              <a:rPr lang="en-US" b="0" dirty="0">
                <a:solidFill>
                  <a:schemeClr val="accent1"/>
                </a:solidFill>
              </a:rPr>
              <a:t>for Slides</a:t>
            </a:r>
          </a:p>
        </p:txBody>
      </p:sp>
      <p:sp>
        <p:nvSpPr>
          <p:cNvPr id="45" name="Rectangle 44"/>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43"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cs typeface="Arial" charset="0"/>
              </a:rPr>
              <a:t>Globalization</a:t>
            </a:r>
          </a:p>
        </p:txBody>
      </p:sp>
      <p:grpSp>
        <p:nvGrpSpPr>
          <p:cNvPr id="4" name="Group 3">
            <a:extLst>
              <a:ext uri="{FF2B5EF4-FFF2-40B4-BE49-F238E27FC236}">
                <a16:creationId xmlns:a16="http://schemas.microsoft.com/office/drawing/2014/main" id="{49144923-EF2C-4E35-858E-B59C0B1DE919}"/>
              </a:ext>
            </a:extLst>
          </p:cNvPr>
          <p:cNvGrpSpPr/>
          <p:nvPr/>
        </p:nvGrpSpPr>
        <p:grpSpPr>
          <a:xfrm>
            <a:off x="504001" y="2312188"/>
            <a:ext cx="1497205" cy="1027499"/>
            <a:chOff x="2488678" y="2312188"/>
            <a:chExt cx="1497205" cy="1027499"/>
          </a:xfrm>
        </p:grpSpPr>
        <p:sp>
          <p:nvSpPr>
            <p:cNvPr id="87" name="Rechteck 38">
              <a:extLst>
                <a:ext uri="{FF2B5EF4-FFF2-40B4-BE49-F238E27FC236}">
                  <a16:creationId xmlns:a16="http://schemas.microsoft.com/office/drawing/2014/main" id="{B946D076-4D63-4AC4-905E-1F82D7069CCA}"/>
                </a:ext>
              </a:extLst>
            </p:cNvPr>
            <p:cNvSpPr/>
            <p:nvPr/>
          </p:nvSpPr>
          <p:spPr>
            <a:xfrm>
              <a:off x="2488678" y="3001133"/>
              <a:ext cx="14972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tax service</a:t>
              </a:r>
            </a:p>
          </p:txBody>
        </p:sp>
        <p:pic>
          <p:nvPicPr>
            <p:cNvPr id="88" name="Picture 87">
              <a:extLst>
                <a:ext uri="{FF2B5EF4-FFF2-40B4-BE49-F238E27FC236}">
                  <a16:creationId xmlns:a16="http://schemas.microsoft.com/office/drawing/2014/main" id="{D6B0ED45-EE11-4B34-8231-A3753035920F}"/>
                </a:ext>
              </a:extLst>
            </p:cNvPr>
            <p:cNvPicPr>
              <a:picLocks noChangeAspect="1"/>
            </p:cNvPicPr>
            <p:nvPr/>
          </p:nvPicPr>
          <p:blipFill>
            <a:blip r:embed="rId4"/>
            <a:stretch>
              <a:fillRect/>
            </a:stretch>
          </p:blipFill>
          <p:spPr>
            <a:xfrm>
              <a:off x="2931280" y="2312188"/>
              <a:ext cx="612000" cy="612000"/>
            </a:xfrm>
            <a:prstGeom prst="rect">
              <a:avLst/>
            </a:prstGeom>
          </p:spPr>
        </p:pic>
      </p:grpSp>
      <p:grpSp>
        <p:nvGrpSpPr>
          <p:cNvPr id="2" name="Group 1">
            <a:extLst>
              <a:ext uri="{FF2B5EF4-FFF2-40B4-BE49-F238E27FC236}">
                <a16:creationId xmlns:a16="http://schemas.microsoft.com/office/drawing/2014/main" id="{5FB2F7C2-F342-4909-AA2B-30BED354743C}"/>
              </a:ext>
            </a:extLst>
          </p:cNvPr>
          <p:cNvGrpSpPr/>
          <p:nvPr/>
        </p:nvGrpSpPr>
        <p:grpSpPr>
          <a:xfrm>
            <a:off x="2380216" y="2312188"/>
            <a:ext cx="1255646" cy="1027499"/>
            <a:chOff x="481013" y="2312188"/>
            <a:chExt cx="1255646" cy="1027499"/>
          </a:xfrm>
        </p:grpSpPr>
        <p:sp>
          <p:nvSpPr>
            <p:cNvPr id="96" name="Rechteck 77">
              <a:extLst>
                <a:ext uri="{FF2B5EF4-FFF2-40B4-BE49-F238E27FC236}">
                  <a16:creationId xmlns:a16="http://schemas.microsoft.com/office/drawing/2014/main" id="{71C0C184-71BD-452E-9453-26600A93075D}"/>
                </a:ext>
              </a:extLst>
            </p:cNvPr>
            <p:cNvSpPr/>
            <p:nvPr/>
          </p:nvSpPr>
          <p:spPr>
            <a:xfrm>
              <a:off x="481013" y="3001133"/>
              <a:ext cx="125564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Translation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Hub</a:t>
              </a:r>
            </a:p>
          </p:txBody>
        </p:sp>
        <p:pic>
          <p:nvPicPr>
            <p:cNvPr id="97" name="Bild 60">
              <a:extLst>
                <a:ext uri="{FF2B5EF4-FFF2-40B4-BE49-F238E27FC236}">
                  <a16:creationId xmlns:a16="http://schemas.microsoft.com/office/drawing/2014/main" id="{8DD23CAE-7649-4BE3-92A6-A24E13B7F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424" y="2312188"/>
              <a:ext cx="612000" cy="612000"/>
            </a:xfrm>
            <a:prstGeom prst="rect">
              <a:avLst/>
            </a:prstGeom>
          </p:spPr>
        </p:pic>
      </p:grpSp>
      <p:grpSp>
        <p:nvGrpSpPr>
          <p:cNvPr id="9" name="Group 8">
            <a:extLst>
              <a:ext uri="{FF2B5EF4-FFF2-40B4-BE49-F238E27FC236}">
                <a16:creationId xmlns:a16="http://schemas.microsoft.com/office/drawing/2014/main" id="{7DB947AC-24CB-43BF-BFEE-FAC2630180DE}"/>
              </a:ext>
            </a:extLst>
          </p:cNvPr>
          <p:cNvGrpSpPr/>
          <p:nvPr/>
        </p:nvGrpSpPr>
        <p:grpSpPr>
          <a:xfrm>
            <a:off x="3852275" y="2312188"/>
            <a:ext cx="1679448" cy="1196776"/>
            <a:chOff x="3914080" y="2312188"/>
            <a:chExt cx="1679448" cy="1196776"/>
          </a:xfrm>
        </p:grpSpPr>
        <p:pic>
          <p:nvPicPr>
            <p:cNvPr id="7" name="Picture 6">
              <a:extLst>
                <a:ext uri="{FF2B5EF4-FFF2-40B4-BE49-F238E27FC236}">
                  <a16:creationId xmlns:a16="http://schemas.microsoft.com/office/drawing/2014/main" id="{A49251C7-2FAD-4027-8D19-BA1151B0E2C6}"/>
                </a:ext>
              </a:extLst>
            </p:cNvPr>
            <p:cNvPicPr>
              <a:picLocks noChangeAspect="1"/>
            </p:cNvPicPr>
            <p:nvPr/>
          </p:nvPicPr>
          <p:blipFill>
            <a:blip r:embed="rId6"/>
            <a:stretch>
              <a:fillRect/>
            </a:stretch>
          </p:blipFill>
          <p:spPr>
            <a:xfrm>
              <a:off x="4447804" y="2312188"/>
              <a:ext cx="612000" cy="612000"/>
            </a:xfrm>
            <a:prstGeom prst="rect">
              <a:avLst/>
            </a:prstGeom>
          </p:spPr>
        </p:pic>
        <p:sp>
          <p:nvSpPr>
            <p:cNvPr id="21" name="Rechteck 77">
              <a:extLst>
                <a:ext uri="{FF2B5EF4-FFF2-40B4-BE49-F238E27FC236}">
                  <a16:creationId xmlns:a16="http://schemas.microsoft.com/office/drawing/2014/main" id="{E4C0E7E4-7418-4F24-85E6-3FE458F3C9CB}"/>
                </a:ext>
              </a:extLst>
            </p:cNvPr>
            <p:cNvSpPr/>
            <p:nvPr/>
          </p:nvSpPr>
          <p:spPr>
            <a:xfrm>
              <a:off x="3914080" y="3001133"/>
              <a:ext cx="167944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advanced compliance reporting service</a:t>
              </a:r>
            </a:p>
          </p:txBody>
        </p:sp>
      </p:grpSp>
      <p:grpSp>
        <p:nvGrpSpPr>
          <p:cNvPr id="13" name="Group 12">
            <a:extLst>
              <a:ext uri="{FF2B5EF4-FFF2-40B4-BE49-F238E27FC236}">
                <a16:creationId xmlns:a16="http://schemas.microsoft.com/office/drawing/2014/main" id="{42A53B14-6DD2-473D-8191-479A200F88D5}"/>
              </a:ext>
            </a:extLst>
          </p:cNvPr>
          <p:cNvGrpSpPr/>
          <p:nvPr/>
        </p:nvGrpSpPr>
        <p:grpSpPr>
          <a:xfrm>
            <a:off x="412879" y="3712681"/>
            <a:ext cx="1679448" cy="1201127"/>
            <a:chOff x="412879" y="3712681"/>
            <a:chExt cx="1679448" cy="1201127"/>
          </a:xfrm>
        </p:grpSpPr>
        <p:sp>
          <p:nvSpPr>
            <p:cNvPr id="26" name="Rechteck 77">
              <a:extLst>
                <a:ext uri="{FF2B5EF4-FFF2-40B4-BE49-F238E27FC236}">
                  <a16:creationId xmlns:a16="http://schemas.microsoft.com/office/drawing/2014/main" id="{89497BD1-2A4F-489F-9581-224DE08D8AB2}"/>
                </a:ext>
              </a:extLst>
            </p:cNvPr>
            <p:cNvSpPr/>
            <p:nvPr/>
          </p:nvSpPr>
          <p:spPr>
            <a:xfrm>
              <a:off x="412879" y="4405977"/>
              <a:ext cx="167944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advanced compliance reporting service</a:t>
              </a:r>
            </a:p>
          </p:txBody>
        </p:sp>
        <p:pic>
          <p:nvPicPr>
            <p:cNvPr id="29" name="Picture 28">
              <a:extLst>
                <a:ext uri="{FF2B5EF4-FFF2-40B4-BE49-F238E27FC236}">
                  <a16:creationId xmlns:a16="http://schemas.microsoft.com/office/drawing/2014/main" id="{59F9845D-E931-4CA4-8A92-143A620F57C0}"/>
                </a:ext>
              </a:extLst>
            </p:cNvPr>
            <p:cNvPicPr>
              <a:picLocks noChangeAspect="1"/>
            </p:cNvPicPr>
            <p:nvPr/>
          </p:nvPicPr>
          <p:blipFill>
            <a:blip r:embed="rId7"/>
            <a:stretch>
              <a:fillRect/>
            </a:stretch>
          </p:blipFill>
          <p:spPr>
            <a:xfrm>
              <a:off x="946603" y="3712681"/>
              <a:ext cx="612000" cy="612000"/>
            </a:xfrm>
            <a:prstGeom prst="rect">
              <a:avLst/>
            </a:prstGeom>
          </p:spPr>
        </p:pic>
      </p:grpSp>
      <p:grpSp>
        <p:nvGrpSpPr>
          <p:cNvPr id="16" name="Group 15">
            <a:extLst>
              <a:ext uri="{FF2B5EF4-FFF2-40B4-BE49-F238E27FC236}">
                <a16:creationId xmlns:a16="http://schemas.microsoft.com/office/drawing/2014/main" id="{7EA0CF3A-570B-4F41-BC8E-A0712686AADD}"/>
              </a:ext>
            </a:extLst>
          </p:cNvPr>
          <p:cNvGrpSpPr/>
          <p:nvPr/>
        </p:nvGrpSpPr>
        <p:grpSpPr>
          <a:xfrm>
            <a:off x="2245871" y="3714268"/>
            <a:ext cx="1513462" cy="1196009"/>
            <a:chOff x="2204052" y="3714268"/>
            <a:chExt cx="1513462" cy="1196009"/>
          </a:xfrm>
        </p:grpSpPr>
        <p:sp>
          <p:nvSpPr>
            <p:cNvPr id="32" name="Rechteck 77">
              <a:extLst>
                <a:ext uri="{FF2B5EF4-FFF2-40B4-BE49-F238E27FC236}">
                  <a16:creationId xmlns:a16="http://schemas.microsoft.com/office/drawing/2014/main" id="{D23D92B9-AC2F-4786-9985-BF668705315B}"/>
                </a:ext>
              </a:extLst>
            </p:cNvPr>
            <p:cNvSpPr/>
            <p:nvPr/>
          </p:nvSpPr>
          <p:spPr>
            <a:xfrm>
              <a:off x="2204052" y="4402446"/>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digital compliance service for &lt;country&gt;</a:t>
              </a:r>
            </a:p>
          </p:txBody>
        </p:sp>
        <p:pic>
          <p:nvPicPr>
            <p:cNvPr id="15" name="Picture 14">
              <a:extLst>
                <a:ext uri="{FF2B5EF4-FFF2-40B4-BE49-F238E27FC236}">
                  <a16:creationId xmlns:a16="http://schemas.microsoft.com/office/drawing/2014/main" id="{7E2456C6-15B5-4A52-8759-ABAC5E703169}"/>
                </a:ext>
              </a:extLst>
            </p:cNvPr>
            <p:cNvPicPr>
              <a:picLocks noChangeAspect="1"/>
            </p:cNvPicPr>
            <p:nvPr/>
          </p:nvPicPr>
          <p:blipFill>
            <a:blip r:embed="rId8"/>
            <a:stretch>
              <a:fillRect/>
            </a:stretch>
          </p:blipFill>
          <p:spPr>
            <a:xfrm>
              <a:off x="2654783" y="3714268"/>
              <a:ext cx="612000" cy="612000"/>
            </a:xfrm>
            <a:prstGeom prst="rect">
              <a:avLst/>
            </a:prstGeom>
          </p:spPr>
        </p:pic>
      </p:grpSp>
      <p:sp>
        <p:nvSpPr>
          <p:cNvPr id="28" name="Rectangle 24">
            <a:extLst>
              <a:ext uri="{FF2B5EF4-FFF2-40B4-BE49-F238E27FC236}">
                <a16:creationId xmlns:a16="http://schemas.microsoft.com/office/drawing/2014/main" id="{83910937-1AB8-4156-85B8-257C2653D4D2}"/>
              </a:ext>
            </a:extLst>
          </p:cNvPr>
          <p:cNvSpPr/>
          <p:nvPr/>
        </p:nvSpPr>
        <p:spPr>
          <a:xfrm>
            <a:off x="6097239"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Document Management</a:t>
            </a:r>
            <a:endParaRPr lang="en-US" sz="1200" dirty="0">
              <a:solidFill>
                <a:schemeClr val="tx1">
                  <a:lumMod val="65000"/>
                  <a:lumOff val="35000"/>
                </a:schemeClr>
              </a:solidFill>
              <a:latin typeface="Arial" charset="0"/>
              <a:ea typeface="Arial" charset="0"/>
              <a:cs typeface="Arial" charset="0"/>
            </a:endParaRPr>
          </a:p>
        </p:txBody>
      </p:sp>
      <p:grpSp>
        <p:nvGrpSpPr>
          <p:cNvPr id="30" name="Group 29">
            <a:extLst>
              <a:ext uri="{FF2B5EF4-FFF2-40B4-BE49-F238E27FC236}">
                <a16:creationId xmlns:a16="http://schemas.microsoft.com/office/drawing/2014/main" id="{23ECABF9-777D-4A15-903A-80C36C69F1EB}"/>
              </a:ext>
            </a:extLst>
          </p:cNvPr>
          <p:cNvGrpSpPr/>
          <p:nvPr/>
        </p:nvGrpSpPr>
        <p:grpSpPr>
          <a:xfrm>
            <a:off x="6168907" y="2384188"/>
            <a:ext cx="1059585" cy="955499"/>
            <a:chOff x="6169595" y="2384188"/>
            <a:chExt cx="1059585" cy="955499"/>
          </a:xfrm>
        </p:grpSpPr>
        <p:sp>
          <p:nvSpPr>
            <p:cNvPr id="31" name="Rechteck 62">
              <a:extLst>
                <a:ext uri="{FF2B5EF4-FFF2-40B4-BE49-F238E27FC236}">
                  <a16:creationId xmlns:a16="http://schemas.microsoft.com/office/drawing/2014/main" id="{81B93B32-1B7D-4A2C-A0E5-466E281AB487}"/>
                </a:ext>
              </a:extLst>
            </p:cNvPr>
            <p:cNvSpPr/>
            <p:nvPr/>
          </p:nvSpPr>
          <p:spPr>
            <a:xfrm>
              <a:off x="6169595" y="3001133"/>
              <a:ext cx="105958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Document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Center</a:t>
              </a:r>
            </a:p>
          </p:txBody>
        </p:sp>
        <p:pic>
          <p:nvPicPr>
            <p:cNvPr id="33" name="Bild 63">
              <a:extLst>
                <a:ext uri="{FF2B5EF4-FFF2-40B4-BE49-F238E27FC236}">
                  <a16:creationId xmlns:a16="http://schemas.microsoft.com/office/drawing/2014/main" id="{04BD9D30-E290-4FD6-AA2E-6A3C9E1432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96374" y="2384188"/>
              <a:ext cx="540000" cy="540000"/>
            </a:xfrm>
            <a:prstGeom prst="ellipse">
              <a:avLst/>
            </a:prstGeom>
          </p:spPr>
        </p:pic>
      </p:grpSp>
      <p:grpSp>
        <p:nvGrpSpPr>
          <p:cNvPr id="34" name="Group 33">
            <a:extLst>
              <a:ext uri="{FF2B5EF4-FFF2-40B4-BE49-F238E27FC236}">
                <a16:creationId xmlns:a16="http://schemas.microsoft.com/office/drawing/2014/main" id="{41CE8D89-CA3D-4934-8AB3-DCF84E77062F}"/>
              </a:ext>
            </a:extLst>
          </p:cNvPr>
          <p:cNvGrpSpPr/>
          <p:nvPr/>
        </p:nvGrpSpPr>
        <p:grpSpPr>
          <a:xfrm>
            <a:off x="7666520" y="2312188"/>
            <a:ext cx="772792" cy="1027499"/>
            <a:chOff x="7667208" y="2312188"/>
            <a:chExt cx="772792" cy="1027499"/>
          </a:xfrm>
        </p:grpSpPr>
        <p:sp>
          <p:nvSpPr>
            <p:cNvPr id="35" name="Rechteck 46">
              <a:extLst>
                <a:ext uri="{FF2B5EF4-FFF2-40B4-BE49-F238E27FC236}">
                  <a16:creationId xmlns:a16="http://schemas.microsoft.com/office/drawing/2014/main" id="{6615DC26-3FBC-4769-9507-DF18E16A665D}"/>
                </a:ext>
              </a:extLst>
            </p:cNvPr>
            <p:cNvSpPr/>
            <p:nvPr/>
          </p:nvSpPr>
          <p:spPr>
            <a:xfrm>
              <a:off x="7667208" y="3001133"/>
              <a:ext cx="772792" cy="338554"/>
            </a:xfrm>
            <a:prstGeom prst="rect">
              <a:avLst/>
            </a:prstGeom>
          </p:spPr>
          <p:txBody>
            <a:bodyPr wrap="square" lIns="0" tIns="0" rIns="0" bIns="0">
              <a:spAutoFit/>
            </a:bodyPr>
            <a:lstStyle/>
            <a:p>
              <a:pPr algn="ctr"/>
              <a:r>
                <a:rPr lang="en-US" sz="1100" b="1" dirty="0">
                  <a:solidFill>
                    <a:srgbClr val="427CAC"/>
                  </a:solidFill>
                </a:rPr>
                <a:t>Document </a:t>
              </a:r>
              <a:br>
                <a:rPr lang="en-US" sz="1100" b="1" dirty="0">
                  <a:solidFill>
                    <a:srgbClr val="427CAC"/>
                  </a:solidFill>
                </a:rPr>
              </a:br>
              <a:r>
                <a:rPr lang="en-US" sz="1100" b="1" dirty="0">
                  <a:solidFill>
                    <a:srgbClr val="427CAC"/>
                  </a:solidFill>
                </a:rPr>
                <a:t>service</a:t>
              </a:r>
              <a:endParaRPr lang="en-US" sz="1100" b="1" dirty="0">
                <a:solidFill>
                  <a:srgbClr val="427CAC"/>
                </a:solidFill>
                <a:latin typeface="Arial" charset="0"/>
                <a:ea typeface="Arial" charset="0"/>
                <a:cs typeface="Arial" charset="0"/>
              </a:endParaRPr>
            </a:p>
          </p:txBody>
        </p:sp>
        <p:pic>
          <p:nvPicPr>
            <p:cNvPr id="36" name="Bild 54">
              <a:extLst>
                <a:ext uri="{FF2B5EF4-FFF2-40B4-BE49-F238E27FC236}">
                  <a16:creationId xmlns:a16="http://schemas.microsoft.com/office/drawing/2014/main" id="{EE255184-5DA5-49FB-8D01-D0CB407361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8324" y="2312188"/>
              <a:ext cx="612000" cy="612000"/>
            </a:xfrm>
            <a:prstGeom prst="rect">
              <a:avLst/>
            </a:prstGeom>
          </p:spPr>
        </p:pic>
      </p:grpSp>
      <p:cxnSp>
        <p:nvCxnSpPr>
          <p:cNvPr id="37" name="Gerade Verbindung 84">
            <a:extLst>
              <a:ext uri="{FF2B5EF4-FFF2-40B4-BE49-F238E27FC236}">
                <a16:creationId xmlns:a16="http://schemas.microsoft.com/office/drawing/2014/main" id="{4B2A06B1-9887-4A5D-8649-47BD3F2F9910}"/>
              </a:ext>
            </a:extLst>
          </p:cNvPr>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498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478950"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Integration</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a:cxnSpLocks/>
          </p:cNvCxnSpPr>
          <p:nvPr/>
        </p:nvCxnSpPr>
        <p:spPr>
          <a:xfrm>
            <a:off x="7249715" y="1628800"/>
            <a:ext cx="0" cy="439248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uppierung 4"/>
          <p:cNvGrpSpPr/>
          <p:nvPr/>
        </p:nvGrpSpPr>
        <p:grpSpPr>
          <a:xfrm>
            <a:off x="518121" y="2332983"/>
            <a:ext cx="1136530" cy="909592"/>
            <a:chOff x="288765" y="2336303"/>
            <a:chExt cx="1136530" cy="909592"/>
          </a:xfrm>
        </p:grpSpPr>
        <p:sp>
          <p:nvSpPr>
            <p:cNvPr id="40" name="Rechteck 39"/>
            <p:cNvSpPr/>
            <p:nvPr/>
          </p:nvSpPr>
          <p:spPr>
            <a:xfrm>
              <a:off x="288765" y="3076618"/>
              <a:ext cx="11365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API Management</a:t>
              </a:r>
            </a:p>
          </p:txBody>
        </p:sp>
        <p:pic>
          <p:nvPicPr>
            <p:cNvPr id="47" name="Bild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2" y="2336303"/>
              <a:ext cx="612000" cy="612000"/>
            </a:xfrm>
            <a:prstGeom prst="rect">
              <a:avLst/>
            </a:prstGeom>
          </p:spPr>
        </p:pic>
      </p:grpSp>
      <p:grpSp>
        <p:nvGrpSpPr>
          <p:cNvPr id="8" name="Gruppierung 7"/>
          <p:cNvGrpSpPr/>
          <p:nvPr/>
        </p:nvGrpSpPr>
        <p:grpSpPr>
          <a:xfrm>
            <a:off x="6168702" y="2332983"/>
            <a:ext cx="873128" cy="1075864"/>
            <a:chOff x="3015661" y="2339306"/>
            <a:chExt cx="873128" cy="1075864"/>
          </a:xfrm>
        </p:grpSpPr>
        <p:sp>
          <p:nvSpPr>
            <p:cNvPr id="43" name="Rechteck 42"/>
            <p:cNvSpPr/>
            <p:nvPr/>
          </p:nvSpPr>
          <p:spPr>
            <a:xfrm>
              <a:off x="3015661" y="3076616"/>
              <a:ext cx="87312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pic>
          <p:nvPicPr>
            <p:cNvPr id="50" name="Bild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317" y="2339306"/>
              <a:ext cx="612000" cy="612000"/>
            </a:xfrm>
            <a:prstGeom prst="rect">
              <a:avLst/>
            </a:prstGeom>
          </p:spPr>
        </p:pic>
      </p:grpSp>
      <p:grpSp>
        <p:nvGrpSpPr>
          <p:cNvPr id="10" name="Gruppierung 9"/>
          <p:cNvGrpSpPr/>
          <p:nvPr/>
        </p:nvGrpSpPr>
        <p:grpSpPr>
          <a:xfrm>
            <a:off x="1973828" y="3687705"/>
            <a:ext cx="846386" cy="906587"/>
            <a:chOff x="4328199" y="2339306"/>
            <a:chExt cx="846386" cy="906587"/>
          </a:xfrm>
        </p:grpSpPr>
        <p:sp>
          <p:nvSpPr>
            <p:cNvPr id="45" name="Rechteck 44"/>
            <p:cNvSpPr/>
            <p:nvPr/>
          </p:nvSpPr>
          <p:spPr>
            <a:xfrm>
              <a:off x="4328199" y="3076616"/>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51" name="Bild 5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391" y="2339306"/>
              <a:ext cx="612000" cy="612000"/>
            </a:xfrm>
            <a:prstGeom prst="rect">
              <a:avLst/>
            </a:prstGeom>
          </p:spPr>
        </p:pic>
      </p:grpSp>
      <p:grpSp>
        <p:nvGrpSpPr>
          <p:cNvPr id="15" name="Gruppierung 14"/>
          <p:cNvGrpSpPr/>
          <p:nvPr/>
        </p:nvGrpSpPr>
        <p:grpSpPr>
          <a:xfrm>
            <a:off x="4717995" y="2332983"/>
            <a:ext cx="1026514" cy="1069241"/>
            <a:chOff x="343773" y="3757626"/>
            <a:chExt cx="1026514" cy="1069241"/>
          </a:xfrm>
        </p:grpSpPr>
        <p:sp>
          <p:nvSpPr>
            <p:cNvPr id="46" name="Rechteck 45"/>
            <p:cNvSpPr/>
            <p:nvPr/>
          </p:nvSpPr>
          <p:spPr>
            <a:xfrm>
              <a:off x="343773" y="4488313"/>
              <a:ext cx="102651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Enterprise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52" name="Bild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600" y="3757626"/>
              <a:ext cx="612000" cy="612000"/>
            </a:xfrm>
            <a:prstGeom prst="rect">
              <a:avLst/>
            </a:prstGeom>
          </p:spPr>
        </p:pic>
      </p:grpSp>
      <p:grpSp>
        <p:nvGrpSpPr>
          <p:cNvPr id="39" name="Gruppierung 38"/>
          <p:cNvGrpSpPr/>
          <p:nvPr/>
        </p:nvGrpSpPr>
        <p:grpSpPr>
          <a:xfrm>
            <a:off x="6326595" y="3687705"/>
            <a:ext cx="665247" cy="906587"/>
            <a:chOff x="524407" y="5090701"/>
            <a:chExt cx="665247" cy="906587"/>
          </a:xfrm>
        </p:grpSpPr>
        <p:sp>
          <p:nvSpPr>
            <p:cNvPr id="41" name="Rechteck 40"/>
            <p:cNvSpPr/>
            <p:nvPr/>
          </p:nvSpPr>
          <p:spPr>
            <a:xfrm>
              <a:off x="524407" y="5828011"/>
              <a:ext cx="66524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RabbitMQ</a:t>
              </a:r>
            </a:p>
          </p:txBody>
        </p:sp>
        <p:pic>
          <p:nvPicPr>
            <p:cNvPr id="44" name="Bild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030" y="5090701"/>
              <a:ext cx="540000" cy="540000"/>
            </a:xfrm>
            <a:prstGeom prst="rect">
              <a:avLst/>
            </a:prstGeom>
          </p:spPr>
        </p:pic>
      </p:grpSp>
      <p:grpSp>
        <p:nvGrpSpPr>
          <p:cNvPr id="9" name="Group 8"/>
          <p:cNvGrpSpPr/>
          <p:nvPr/>
        </p:nvGrpSpPr>
        <p:grpSpPr>
          <a:xfrm>
            <a:off x="566139" y="5056020"/>
            <a:ext cx="952852" cy="990510"/>
            <a:chOff x="1744472" y="5095350"/>
            <a:chExt cx="952852" cy="990510"/>
          </a:xfrm>
        </p:grpSpPr>
        <p:pic>
          <p:nvPicPr>
            <p:cNvPr id="3" name="Picture 2"/>
            <p:cNvPicPr>
              <a:picLocks noChangeAspect="1"/>
            </p:cNvPicPr>
            <p:nvPr/>
          </p:nvPicPr>
          <p:blipFill>
            <a:blip r:embed="rId8"/>
            <a:stretch>
              <a:fillRect/>
            </a:stretch>
          </p:blipFill>
          <p:spPr>
            <a:xfrm>
              <a:off x="1914898" y="5095350"/>
              <a:ext cx="612000" cy="612000"/>
            </a:xfrm>
            <a:prstGeom prst="rect">
              <a:avLst/>
            </a:prstGeom>
          </p:spPr>
        </p:pic>
        <p:sp>
          <p:nvSpPr>
            <p:cNvPr id="64" name="Rechteck 47"/>
            <p:cNvSpPr/>
            <p:nvPr/>
          </p:nvSpPr>
          <p:spPr>
            <a:xfrm>
              <a:off x="1744472" y="5747306"/>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Digital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Content Hub</a:t>
              </a:r>
            </a:p>
          </p:txBody>
        </p:sp>
      </p:grpSp>
      <p:grpSp>
        <p:nvGrpSpPr>
          <p:cNvPr id="67" name="Gruppierung 4"/>
          <p:cNvGrpSpPr/>
          <p:nvPr/>
        </p:nvGrpSpPr>
        <p:grpSpPr>
          <a:xfrm>
            <a:off x="1973828" y="2332983"/>
            <a:ext cx="942566" cy="1078869"/>
            <a:chOff x="385747" y="2336303"/>
            <a:chExt cx="942566" cy="1078869"/>
          </a:xfrm>
        </p:grpSpPr>
        <p:sp>
          <p:nvSpPr>
            <p:cNvPr id="68" name="Rechteck 39"/>
            <p:cNvSpPr/>
            <p:nvPr/>
          </p:nvSpPr>
          <p:spPr>
            <a:xfrm>
              <a:off x="385747" y="3076618"/>
              <a:ext cx="94256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API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Business Hub</a:t>
              </a:r>
              <a:endParaRPr lang="en-US" sz="1100" dirty="0">
                <a:solidFill>
                  <a:srgbClr val="427CAC"/>
                </a:solidFill>
                <a:latin typeface="Arial" charset="0"/>
                <a:ea typeface="Arial" charset="0"/>
                <a:cs typeface="Arial" charset="0"/>
              </a:endParaRPr>
            </a:p>
          </p:txBody>
        </p:sp>
        <p:pic>
          <p:nvPicPr>
            <p:cNvPr id="69" name="Bild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12" y="2336303"/>
              <a:ext cx="612000" cy="612000"/>
            </a:xfrm>
            <a:prstGeom prst="rect">
              <a:avLst/>
            </a:prstGeom>
          </p:spPr>
        </p:pic>
      </p:grpSp>
      <p:sp>
        <p:nvSpPr>
          <p:cNvPr id="70" name="Rectangle 69"/>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9"/>
              </a:rPr>
              <a:t>SAP Cloud Platform Help: Services</a:t>
            </a:r>
            <a:r>
              <a:rPr lang="en-US" sz="900" b="1" dirty="0"/>
              <a:t> </a:t>
            </a:r>
          </a:p>
        </p:txBody>
      </p:sp>
      <p:grpSp>
        <p:nvGrpSpPr>
          <p:cNvPr id="13" name="Group 12"/>
          <p:cNvGrpSpPr/>
          <p:nvPr/>
        </p:nvGrpSpPr>
        <p:grpSpPr>
          <a:xfrm>
            <a:off x="2025527" y="5056020"/>
            <a:ext cx="767839" cy="854258"/>
            <a:chOff x="3203860" y="5056020"/>
            <a:chExt cx="767839" cy="854258"/>
          </a:xfrm>
        </p:grpSpPr>
        <p:pic>
          <p:nvPicPr>
            <p:cNvPr id="6" name="Picture 5"/>
            <p:cNvPicPr>
              <a:picLocks noChangeAspect="1"/>
            </p:cNvPicPr>
            <p:nvPr/>
          </p:nvPicPr>
          <p:blipFill>
            <a:blip r:embed="rId10"/>
            <a:stretch>
              <a:fillRect/>
            </a:stretch>
          </p:blipFill>
          <p:spPr>
            <a:xfrm>
              <a:off x="3281779" y="5056020"/>
              <a:ext cx="612000" cy="612000"/>
            </a:xfrm>
            <a:prstGeom prst="rect">
              <a:avLst/>
            </a:prstGeom>
          </p:spPr>
        </p:pic>
        <p:sp>
          <p:nvSpPr>
            <p:cNvPr id="58" name="Rechteck 44"/>
            <p:cNvSpPr/>
            <p:nvPr/>
          </p:nvSpPr>
          <p:spPr>
            <a:xfrm>
              <a:off x="3203860" y="5741001"/>
              <a:ext cx="76783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Destination</a:t>
              </a:r>
            </a:p>
          </p:txBody>
        </p:sp>
      </p:grpSp>
      <p:grpSp>
        <p:nvGrpSpPr>
          <p:cNvPr id="74" name="Gruppierung 18">
            <a:extLst>
              <a:ext uri="{FF2B5EF4-FFF2-40B4-BE49-F238E27FC236}">
                <a16:creationId xmlns:a16="http://schemas.microsoft.com/office/drawing/2014/main" id="{46A35EB9-9CB0-4D6A-B7A0-6FE07DD9293C}"/>
              </a:ext>
            </a:extLst>
          </p:cNvPr>
          <p:cNvGrpSpPr/>
          <p:nvPr/>
        </p:nvGrpSpPr>
        <p:grpSpPr>
          <a:xfrm>
            <a:off x="3205985" y="2332983"/>
            <a:ext cx="1172964" cy="906924"/>
            <a:chOff x="8451989" y="2345670"/>
            <a:chExt cx="1172964" cy="906924"/>
          </a:xfrm>
        </p:grpSpPr>
        <p:sp>
          <p:nvSpPr>
            <p:cNvPr id="75" name="Rechteck 31">
              <a:extLst>
                <a:ext uri="{FF2B5EF4-FFF2-40B4-BE49-F238E27FC236}">
                  <a16:creationId xmlns:a16="http://schemas.microsoft.com/office/drawing/2014/main" id="{5402BF0E-C077-446A-9A0F-4D2DC6B52414}"/>
                </a:ext>
              </a:extLst>
            </p:cNvPr>
            <p:cNvSpPr/>
            <p:nvPr/>
          </p:nvSpPr>
          <p:spPr>
            <a:xfrm>
              <a:off x="8451989" y="3083317"/>
              <a:ext cx="117296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Banking API</a:t>
              </a:r>
            </a:p>
          </p:txBody>
        </p:sp>
        <p:pic>
          <p:nvPicPr>
            <p:cNvPr id="76" name="Bild 58">
              <a:extLst>
                <a:ext uri="{FF2B5EF4-FFF2-40B4-BE49-F238E27FC236}">
                  <a16:creationId xmlns:a16="http://schemas.microsoft.com/office/drawing/2014/main" id="{40F7C818-CFEA-4643-9F39-3695A96EEA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7298" y="2345670"/>
              <a:ext cx="612000" cy="612000"/>
            </a:xfrm>
            <a:prstGeom prst="rect">
              <a:avLst/>
            </a:prstGeom>
          </p:spPr>
        </p:pic>
      </p:grpSp>
      <p:grpSp>
        <p:nvGrpSpPr>
          <p:cNvPr id="20" name="Group 19">
            <a:extLst>
              <a:ext uri="{FF2B5EF4-FFF2-40B4-BE49-F238E27FC236}">
                <a16:creationId xmlns:a16="http://schemas.microsoft.com/office/drawing/2014/main" id="{C9DBF98F-0E44-4952-9349-6B1D6F9E1072}"/>
              </a:ext>
            </a:extLst>
          </p:cNvPr>
          <p:cNvGrpSpPr/>
          <p:nvPr/>
        </p:nvGrpSpPr>
        <p:grpSpPr>
          <a:xfrm>
            <a:off x="4705175" y="3687705"/>
            <a:ext cx="952852" cy="1061614"/>
            <a:chOff x="4475819" y="3687705"/>
            <a:chExt cx="952852" cy="1061614"/>
          </a:xfrm>
        </p:grpSpPr>
        <p:pic>
          <p:nvPicPr>
            <p:cNvPr id="4" name="Picture 3">
              <a:extLst>
                <a:ext uri="{FF2B5EF4-FFF2-40B4-BE49-F238E27FC236}">
                  <a16:creationId xmlns:a16="http://schemas.microsoft.com/office/drawing/2014/main" id="{FB6A000A-8062-4F65-8753-3AA16DC6BC19}"/>
                </a:ext>
              </a:extLst>
            </p:cNvPr>
            <p:cNvPicPr>
              <a:picLocks noChangeAspect="1"/>
            </p:cNvPicPr>
            <p:nvPr/>
          </p:nvPicPr>
          <p:blipFill>
            <a:blip r:embed="rId12"/>
            <a:stretch>
              <a:fillRect/>
            </a:stretch>
          </p:blipFill>
          <p:spPr>
            <a:xfrm>
              <a:off x="4662214" y="3687705"/>
              <a:ext cx="612000" cy="612000"/>
            </a:xfrm>
            <a:prstGeom prst="rect">
              <a:avLst/>
            </a:prstGeom>
          </p:spPr>
        </p:pic>
        <p:sp>
          <p:nvSpPr>
            <p:cNvPr id="54" name="Rechteck 47">
              <a:extLst>
                <a:ext uri="{FF2B5EF4-FFF2-40B4-BE49-F238E27FC236}">
                  <a16:creationId xmlns:a16="http://schemas.microsoft.com/office/drawing/2014/main" id="{3CEE28DC-97FE-477D-953A-771B17ECB93C}"/>
                </a:ext>
              </a:extLst>
            </p:cNvPr>
            <p:cNvSpPr/>
            <p:nvPr/>
          </p:nvSpPr>
          <p:spPr>
            <a:xfrm>
              <a:off x="4475819" y="4410765"/>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Open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Connectors</a:t>
              </a:r>
            </a:p>
          </p:txBody>
        </p:sp>
      </p:grpSp>
      <p:grpSp>
        <p:nvGrpSpPr>
          <p:cNvPr id="25" name="Group 24">
            <a:extLst>
              <a:ext uri="{FF2B5EF4-FFF2-40B4-BE49-F238E27FC236}">
                <a16:creationId xmlns:a16="http://schemas.microsoft.com/office/drawing/2014/main" id="{D40F4CE4-4C5A-47C0-A45C-3E4EF0B0C0C2}"/>
              </a:ext>
            </a:extLst>
          </p:cNvPr>
          <p:cNvGrpSpPr/>
          <p:nvPr/>
        </p:nvGrpSpPr>
        <p:grpSpPr>
          <a:xfrm>
            <a:off x="3521937" y="5056020"/>
            <a:ext cx="612000" cy="986626"/>
            <a:chOff x="4700270" y="5090701"/>
            <a:chExt cx="612000" cy="986626"/>
          </a:xfrm>
        </p:grpSpPr>
        <p:pic>
          <p:nvPicPr>
            <p:cNvPr id="7" name="Picture 6">
              <a:extLst>
                <a:ext uri="{FF2B5EF4-FFF2-40B4-BE49-F238E27FC236}">
                  <a16:creationId xmlns:a16="http://schemas.microsoft.com/office/drawing/2014/main" id="{98FD931C-AB60-4B79-8AB8-F4AEB3992E7A}"/>
                </a:ext>
              </a:extLst>
            </p:cNvPr>
            <p:cNvPicPr>
              <a:picLocks noChangeAspect="1"/>
            </p:cNvPicPr>
            <p:nvPr/>
          </p:nvPicPr>
          <p:blipFill>
            <a:blip r:embed="rId13"/>
            <a:stretch>
              <a:fillRect/>
            </a:stretch>
          </p:blipFill>
          <p:spPr>
            <a:xfrm>
              <a:off x="4700270" y="5090701"/>
              <a:ext cx="612000" cy="612000"/>
            </a:xfrm>
            <a:prstGeom prst="rect">
              <a:avLst/>
            </a:prstGeom>
          </p:spPr>
        </p:pic>
        <p:sp>
          <p:nvSpPr>
            <p:cNvPr id="60" name="Rechteck 44">
              <a:extLst>
                <a:ext uri="{FF2B5EF4-FFF2-40B4-BE49-F238E27FC236}">
                  <a16:creationId xmlns:a16="http://schemas.microsoft.com/office/drawing/2014/main" id="{272F9DE9-C44F-4B09-8976-6086633CF036}"/>
                </a:ext>
              </a:extLst>
            </p:cNvPr>
            <p:cNvSpPr/>
            <p:nvPr/>
          </p:nvSpPr>
          <p:spPr>
            <a:xfrm>
              <a:off x="4708513" y="5738773"/>
              <a:ext cx="589905"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Backend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grpSp>
      <p:grpSp>
        <p:nvGrpSpPr>
          <p:cNvPr id="16" name="Group 15">
            <a:extLst>
              <a:ext uri="{FF2B5EF4-FFF2-40B4-BE49-F238E27FC236}">
                <a16:creationId xmlns:a16="http://schemas.microsoft.com/office/drawing/2014/main" id="{FB566355-0542-4FE7-8AC8-31786A851801}"/>
              </a:ext>
            </a:extLst>
          </p:cNvPr>
          <p:cNvGrpSpPr/>
          <p:nvPr/>
        </p:nvGrpSpPr>
        <p:grpSpPr>
          <a:xfrm>
            <a:off x="3297486" y="3687705"/>
            <a:ext cx="952852" cy="1061614"/>
            <a:chOff x="3112496" y="3687705"/>
            <a:chExt cx="952852" cy="1061614"/>
          </a:xfrm>
        </p:grpSpPr>
        <p:sp>
          <p:nvSpPr>
            <p:cNvPr id="48" name="Rechteck 47"/>
            <p:cNvSpPr/>
            <p:nvPr/>
          </p:nvSpPr>
          <p:spPr>
            <a:xfrm>
              <a:off x="3112496" y="4410765"/>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56" name="Picture 55">
              <a:extLst>
                <a:ext uri="{FF2B5EF4-FFF2-40B4-BE49-F238E27FC236}">
                  <a16:creationId xmlns:a16="http://schemas.microsoft.com/office/drawing/2014/main" id="{436D8ECD-BEE3-424D-BD46-BA9CBC78D3B5}"/>
                </a:ext>
              </a:extLst>
            </p:cNvPr>
            <p:cNvPicPr>
              <a:picLocks noChangeAspect="1"/>
            </p:cNvPicPr>
            <p:nvPr/>
          </p:nvPicPr>
          <p:blipFill>
            <a:blip r:embed="rId14"/>
            <a:stretch>
              <a:fillRect/>
            </a:stretch>
          </p:blipFill>
          <p:spPr>
            <a:xfrm>
              <a:off x="3281779" y="3687705"/>
              <a:ext cx="612000" cy="612000"/>
            </a:xfrm>
            <a:prstGeom prst="rect">
              <a:avLst/>
            </a:prstGeom>
          </p:spPr>
        </p:pic>
      </p:grpSp>
      <p:grpSp>
        <p:nvGrpSpPr>
          <p:cNvPr id="19" name="Group 18">
            <a:extLst>
              <a:ext uri="{FF2B5EF4-FFF2-40B4-BE49-F238E27FC236}">
                <a16:creationId xmlns:a16="http://schemas.microsoft.com/office/drawing/2014/main" id="{31AD619B-A372-45D8-853B-EFDBC7F37FB8}"/>
              </a:ext>
            </a:extLst>
          </p:cNvPr>
          <p:cNvGrpSpPr/>
          <p:nvPr/>
        </p:nvGrpSpPr>
        <p:grpSpPr>
          <a:xfrm>
            <a:off x="566139" y="3687705"/>
            <a:ext cx="952852" cy="1057130"/>
            <a:chOff x="5905264" y="3738854"/>
            <a:chExt cx="952852" cy="1057130"/>
          </a:xfrm>
        </p:grpSpPr>
        <p:pic>
          <p:nvPicPr>
            <p:cNvPr id="18" name="Picture 17">
              <a:extLst>
                <a:ext uri="{FF2B5EF4-FFF2-40B4-BE49-F238E27FC236}">
                  <a16:creationId xmlns:a16="http://schemas.microsoft.com/office/drawing/2014/main" id="{271D292A-EB73-4FF5-A779-7E71139D6AD7}"/>
                </a:ext>
              </a:extLst>
            </p:cNvPr>
            <p:cNvPicPr>
              <a:picLocks noChangeAspect="1"/>
            </p:cNvPicPr>
            <p:nvPr/>
          </p:nvPicPr>
          <p:blipFill>
            <a:blip r:embed="rId15"/>
            <a:stretch>
              <a:fillRect/>
            </a:stretch>
          </p:blipFill>
          <p:spPr>
            <a:xfrm>
              <a:off x="6081445" y="3738854"/>
              <a:ext cx="612000" cy="612000"/>
            </a:xfrm>
            <a:prstGeom prst="rect">
              <a:avLst/>
            </a:prstGeom>
          </p:spPr>
        </p:pic>
        <p:sp>
          <p:nvSpPr>
            <p:cNvPr id="81" name="Rechteck 47">
              <a:extLst>
                <a:ext uri="{FF2B5EF4-FFF2-40B4-BE49-F238E27FC236}">
                  <a16:creationId xmlns:a16="http://schemas.microsoft.com/office/drawing/2014/main" id="{5AAC1B8F-2258-4FB8-8D36-1393B2A5DCBB}"/>
                </a:ext>
              </a:extLst>
            </p:cNvPr>
            <p:cNvSpPr/>
            <p:nvPr/>
          </p:nvSpPr>
          <p:spPr>
            <a:xfrm>
              <a:off x="5905264" y="4457430"/>
              <a:ext cx="95285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Integration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Advisor</a:t>
              </a:r>
            </a:p>
          </p:txBody>
        </p:sp>
      </p:grpSp>
      <p:sp>
        <p:nvSpPr>
          <p:cNvPr id="82" name="Rectangle 24">
            <a:extLst>
              <a:ext uri="{FF2B5EF4-FFF2-40B4-BE49-F238E27FC236}">
                <a16:creationId xmlns:a16="http://schemas.microsoft.com/office/drawing/2014/main" id="{99D9BAE7-8DDB-475F-B125-8398E7795E6A}"/>
              </a:ext>
            </a:extLst>
          </p:cNvPr>
          <p:cNvSpPr/>
          <p:nvPr/>
        </p:nvSpPr>
        <p:spPr>
          <a:xfrm>
            <a:off x="766899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Internet of Things</a:t>
            </a:r>
            <a:endParaRPr lang="en-US" sz="1200" dirty="0">
              <a:solidFill>
                <a:schemeClr val="tx1">
                  <a:lumMod val="65000"/>
                  <a:lumOff val="35000"/>
                </a:schemeClr>
              </a:solidFill>
              <a:latin typeface="Arial" charset="0"/>
              <a:ea typeface="Arial" charset="0"/>
              <a:cs typeface="Arial" charset="0"/>
            </a:endParaRPr>
          </a:p>
        </p:txBody>
      </p:sp>
      <p:grpSp>
        <p:nvGrpSpPr>
          <p:cNvPr id="83" name="Gruppierung 23">
            <a:extLst>
              <a:ext uri="{FF2B5EF4-FFF2-40B4-BE49-F238E27FC236}">
                <a16:creationId xmlns:a16="http://schemas.microsoft.com/office/drawing/2014/main" id="{ACBF53C2-BB88-45E4-84B7-9F15FF73A7B3}"/>
              </a:ext>
            </a:extLst>
          </p:cNvPr>
          <p:cNvGrpSpPr/>
          <p:nvPr/>
        </p:nvGrpSpPr>
        <p:grpSpPr>
          <a:xfrm>
            <a:off x="7668994" y="2339213"/>
            <a:ext cx="634790" cy="1077326"/>
            <a:chOff x="6151326" y="2339213"/>
            <a:chExt cx="634790" cy="1077326"/>
          </a:xfrm>
        </p:grpSpPr>
        <p:sp>
          <p:nvSpPr>
            <p:cNvPr id="84" name="Rechteck 85">
              <a:extLst>
                <a:ext uri="{FF2B5EF4-FFF2-40B4-BE49-F238E27FC236}">
                  <a16:creationId xmlns:a16="http://schemas.microsoft.com/office/drawing/2014/main" id="{615E02F6-D971-44C5-AC4E-D5BB82DA1115}"/>
                </a:ext>
              </a:extLst>
            </p:cNvPr>
            <p:cNvSpPr/>
            <p:nvPr/>
          </p:nvSpPr>
          <p:spPr>
            <a:xfrm>
              <a:off x="6151326" y="3077985"/>
              <a:ext cx="63479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a:t>
              </a:r>
            </a:p>
            <a:p>
              <a:pPr algn="ctr"/>
              <a:r>
                <a:rPr lang="en-US" sz="1100" b="1" dirty="0">
                  <a:solidFill>
                    <a:srgbClr val="427CAC"/>
                  </a:solidFill>
                  <a:latin typeface="Arial" charset="0"/>
                  <a:ea typeface="Arial" charset="0"/>
                  <a:cs typeface="Arial" charset="0"/>
                </a:rPr>
                <a:t>of Things</a:t>
              </a:r>
            </a:p>
          </p:txBody>
        </p:sp>
        <p:pic>
          <p:nvPicPr>
            <p:cNvPr id="90" name="Bild 58">
              <a:extLst>
                <a:ext uri="{FF2B5EF4-FFF2-40B4-BE49-F238E27FC236}">
                  <a16:creationId xmlns:a16="http://schemas.microsoft.com/office/drawing/2014/main" id="{E5692CA2-AF67-4EA3-9E0B-53DF26347A6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65829" y="2339213"/>
              <a:ext cx="612000" cy="612000"/>
            </a:xfrm>
            <a:prstGeom prst="rect">
              <a:avLst/>
            </a:prstGeom>
          </p:spPr>
        </p:pic>
      </p:grpSp>
      <p:grpSp>
        <p:nvGrpSpPr>
          <p:cNvPr id="91" name="Gruppierung 22">
            <a:extLst>
              <a:ext uri="{FF2B5EF4-FFF2-40B4-BE49-F238E27FC236}">
                <a16:creationId xmlns:a16="http://schemas.microsoft.com/office/drawing/2014/main" id="{41F65AAF-8D6E-49B6-ADC5-EB24BCBE5787}"/>
              </a:ext>
            </a:extLst>
          </p:cNvPr>
          <p:cNvGrpSpPr/>
          <p:nvPr/>
        </p:nvGrpSpPr>
        <p:grpSpPr>
          <a:xfrm>
            <a:off x="8898528" y="2332983"/>
            <a:ext cx="891531" cy="1083556"/>
            <a:chOff x="7303572" y="2332983"/>
            <a:chExt cx="891531" cy="1083556"/>
          </a:xfrm>
        </p:grpSpPr>
        <p:sp>
          <p:nvSpPr>
            <p:cNvPr id="92" name="Rechteck 86">
              <a:extLst>
                <a:ext uri="{FF2B5EF4-FFF2-40B4-BE49-F238E27FC236}">
                  <a16:creationId xmlns:a16="http://schemas.microsoft.com/office/drawing/2014/main" id="{806776CA-4F35-4627-8F03-8C462F873329}"/>
                </a:ext>
              </a:extLst>
            </p:cNvPr>
            <p:cNvSpPr/>
            <p:nvPr/>
          </p:nvSpPr>
          <p:spPr>
            <a:xfrm>
              <a:off x="7303572" y="3077985"/>
              <a:ext cx="89153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Remote Data Sync</a:t>
              </a:r>
            </a:p>
          </p:txBody>
        </p:sp>
        <p:pic>
          <p:nvPicPr>
            <p:cNvPr id="93" name="Bild 60">
              <a:extLst>
                <a:ext uri="{FF2B5EF4-FFF2-40B4-BE49-F238E27FC236}">
                  <a16:creationId xmlns:a16="http://schemas.microsoft.com/office/drawing/2014/main" id="{8DAE5382-DD1D-4AE5-B8CF-DC5096B8069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1878" y="2332983"/>
              <a:ext cx="612000" cy="612000"/>
            </a:xfrm>
            <a:prstGeom prst="rect">
              <a:avLst/>
            </a:prstGeom>
          </p:spPr>
        </p:pic>
      </p:grpSp>
      <p:grpSp>
        <p:nvGrpSpPr>
          <p:cNvPr id="94" name="Gruppierung 21">
            <a:extLst>
              <a:ext uri="{FF2B5EF4-FFF2-40B4-BE49-F238E27FC236}">
                <a16:creationId xmlns:a16="http://schemas.microsoft.com/office/drawing/2014/main" id="{EDC5EB97-F831-4FDE-9891-F20E096B6579}"/>
              </a:ext>
            </a:extLst>
          </p:cNvPr>
          <p:cNvGrpSpPr/>
          <p:nvPr/>
        </p:nvGrpSpPr>
        <p:grpSpPr>
          <a:xfrm>
            <a:off x="7599368" y="3685545"/>
            <a:ext cx="812722" cy="1246505"/>
            <a:chOff x="8645630" y="2332983"/>
            <a:chExt cx="812722" cy="1246505"/>
          </a:xfrm>
        </p:grpSpPr>
        <p:sp>
          <p:nvSpPr>
            <p:cNvPr id="95" name="Rechteck 87">
              <a:extLst>
                <a:ext uri="{FF2B5EF4-FFF2-40B4-BE49-F238E27FC236}">
                  <a16:creationId xmlns:a16="http://schemas.microsoft.com/office/drawing/2014/main" id="{378C11E5-B06D-4DA2-98C6-0F867B8DF841}"/>
                </a:ext>
              </a:extLst>
            </p:cNvPr>
            <p:cNvSpPr/>
            <p:nvPr/>
          </p:nvSpPr>
          <p:spPr>
            <a:xfrm>
              <a:off x="8645630" y="3071657"/>
              <a:ext cx="81272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Asset</a:t>
              </a:r>
            </a:p>
            <a:p>
              <a:pPr algn="ctr"/>
              <a:r>
                <a:rPr lang="en-US" sz="1100" b="1" dirty="0">
                  <a:solidFill>
                    <a:srgbClr val="427CAC"/>
                  </a:solidFill>
                  <a:latin typeface="Arial" charset="0"/>
                  <a:ea typeface="Arial" charset="0"/>
                  <a:cs typeface="Arial" charset="0"/>
                </a:rPr>
                <a:t>Intelligence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Network</a:t>
              </a:r>
            </a:p>
          </p:txBody>
        </p:sp>
        <p:pic>
          <p:nvPicPr>
            <p:cNvPr id="96" name="Bild 61">
              <a:extLst>
                <a:ext uri="{FF2B5EF4-FFF2-40B4-BE49-F238E27FC236}">
                  <a16:creationId xmlns:a16="http://schemas.microsoft.com/office/drawing/2014/main" id="{BA5D8AF3-D950-406F-B05E-19C979EF84D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740287" y="2332983"/>
              <a:ext cx="612000" cy="612000"/>
            </a:xfrm>
            <a:prstGeom prst="rect">
              <a:avLst/>
            </a:prstGeom>
          </p:spPr>
        </p:pic>
      </p:grpSp>
      <p:grpSp>
        <p:nvGrpSpPr>
          <p:cNvPr id="97" name="Gruppierung 20">
            <a:extLst>
              <a:ext uri="{FF2B5EF4-FFF2-40B4-BE49-F238E27FC236}">
                <a16:creationId xmlns:a16="http://schemas.microsoft.com/office/drawing/2014/main" id="{771EA78A-BF3B-480E-87BC-93D09ADA0102}"/>
              </a:ext>
            </a:extLst>
          </p:cNvPr>
          <p:cNvGrpSpPr/>
          <p:nvPr/>
        </p:nvGrpSpPr>
        <p:grpSpPr>
          <a:xfrm>
            <a:off x="8828973" y="3685545"/>
            <a:ext cx="1060470" cy="1252833"/>
            <a:chOff x="9811353" y="2332983"/>
            <a:chExt cx="1060470" cy="1252833"/>
          </a:xfrm>
        </p:grpSpPr>
        <p:sp>
          <p:nvSpPr>
            <p:cNvPr id="98" name="Rechteck 88">
              <a:extLst>
                <a:ext uri="{FF2B5EF4-FFF2-40B4-BE49-F238E27FC236}">
                  <a16:creationId xmlns:a16="http://schemas.microsoft.com/office/drawing/2014/main" id="{0EDF1D3A-2C6B-4747-95B8-C171EA82135D}"/>
                </a:ext>
              </a:extLst>
            </p:cNvPr>
            <p:cNvSpPr/>
            <p:nvPr/>
          </p:nvSpPr>
          <p:spPr>
            <a:xfrm>
              <a:off x="9811353" y="3077985"/>
              <a:ext cx="1060470"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IoT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Application Enablement</a:t>
              </a:r>
            </a:p>
          </p:txBody>
        </p:sp>
        <p:pic>
          <p:nvPicPr>
            <p:cNvPr id="99" name="Bild 62">
              <a:extLst>
                <a:ext uri="{FF2B5EF4-FFF2-40B4-BE49-F238E27FC236}">
                  <a16:creationId xmlns:a16="http://schemas.microsoft.com/office/drawing/2014/main" id="{0EC20FCD-4DD6-4FBB-9C59-AAE49B1D4C0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35587" y="2332983"/>
              <a:ext cx="612000" cy="612000"/>
            </a:xfrm>
            <a:prstGeom prst="rect">
              <a:avLst/>
            </a:prstGeom>
          </p:spPr>
        </p:pic>
      </p:grpSp>
      <p:grpSp>
        <p:nvGrpSpPr>
          <p:cNvPr id="14" name="Group 13">
            <a:extLst>
              <a:ext uri="{FF2B5EF4-FFF2-40B4-BE49-F238E27FC236}">
                <a16:creationId xmlns:a16="http://schemas.microsoft.com/office/drawing/2014/main" id="{B458BCDF-80AF-4D45-8F98-78BC8441C3BB}"/>
              </a:ext>
            </a:extLst>
          </p:cNvPr>
          <p:cNvGrpSpPr/>
          <p:nvPr/>
        </p:nvGrpSpPr>
        <p:grpSpPr>
          <a:xfrm>
            <a:off x="4856899" y="5059656"/>
            <a:ext cx="743793" cy="982990"/>
            <a:chOff x="4905103" y="5059656"/>
            <a:chExt cx="743793" cy="982990"/>
          </a:xfrm>
        </p:grpSpPr>
        <p:sp>
          <p:nvSpPr>
            <p:cNvPr id="102" name="Rechteck 44">
              <a:extLst>
                <a:ext uri="{FF2B5EF4-FFF2-40B4-BE49-F238E27FC236}">
                  <a16:creationId xmlns:a16="http://schemas.microsoft.com/office/drawing/2014/main" id="{3B7EAC74-76F9-4CDF-97DA-4B0B6B1D0D3B}"/>
                </a:ext>
              </a:extLst>
            </p:cNvPr>
            <p:cNvSpPr/>
            <p:nvPr/>
          </p:nvSpPr>
          <p:spPr>
            <a:xfrm>
              <a:off x="4905103" y="5704092"/>
              <a:ext cx="74379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Smart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pic>
          <p:nvPicPr>
            <p:cNvPr id="12" name="Picture 11">
              <a:extLst>
                <a:ext uri="{FF2B5EF4-FFF2-40B4-BE49-F238E27FC236}">
                  <a16:creationId xmlns:a16="http://schemas.microsoft.com/office/drawing/2014/main" id="{1F5A258B-6266-4B06-8D00-7E791D21A7E2}"/>
                </a:ext>
              </a:extLst>
            </p:cNvPr>
            <p:cNvPicPr>
              <a:picLocks noChangeAspect="1"/>
            </p:cNvPicPr>
            <p:nvPr/>
          </p:nvPicPr>
          <p:blipFill>
            <a:blip r:embed="rId20"/>
            <a:stretch>
              <a:fillRect/>
            </a:stretch>
          </p:blipFill>
          <p:spPr>
            <a:xfrm>
              <a:off x="4970999" y="5059656"/>
              <a:ext cx="612000" cy="612000"/>
            </a:xfrm>
            <a:prstGeom prst="rect">
              <a:avLst/>
            </a:prstGeom>
          </p:spPr>
        </p:pic>
      </p:grpSp>
      <p:sp>
        <p:nvSpPr>
          <p:cNvPr id="103" name="Rectangle 102">
            <a:extLst>
              <a:ext uri="{FF2B5EF4-FFF2-40B4-BE49-F238E27FC236}">
                <a16:creationId xmlns:a16="http://schemas.microsoft.com/office/drawing/2014/main" id="{8A9038D7-E0ED-41E8-A2A3-811228F5C0BB}"/>
              </a:ext>
            </a:extLst>
          </p:cNvPr>
          <p:cNvSpPr/>
          <p:nvPr/>
        </p:nvSpPr>
        <p:spPr>
          <a:xfrm>
            <a:off x="1723933" y="6156079"/>
            <a:ext cx="4073551" cy="230832"/>
          </a:xfrm>
          <a:prstGeom prst="rect">
            <a:avLst/>
          </a:prstGeom>
        </p:spPr>
        <p:txBody>
          <a:bodyPr wrap="none">
            <a:spAutoFit/>
          </a:bodyPr>
          <a:lstStyle/>
          <a:p>
            <a:r>
              <a:rPr lang="en-US" sz="900" b="1" dirty="0"/>
              <a:t>NOTE: </a:t>
            </a:r>
            <a:r>
              <a:rPr lang="en-US" sz="900" i="1" dirty="0"/>
              <a:t>“Smart Data Integration” </a:t>
            </a:r>
            <a:r>
              <a:rPr lang="en-US" sz="900" dirty="0"/>
              <a:t>is part of / depends on “SAP HANA service”</a:t>
            </a:r>
            <a:endParaRPr lang="en-US" sz="900" b="1" dirty="0"/>
          </a:p>
        </p:txBody>
      </p:sp>
    </p:spTree>
    <p:extLst>
      <p:ext uri="{BB962C8B-B14F-4D97-AF65-F5344CB8AC3E}">
        <p14:creationId xmlns:p14="http://schemas.microsoft.com/office/powerpoint/2010/main" val="403006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19" name="Rectangle 24">
            <a:extLst>
              <a:ext uri="{FF2B5EF4-FFF2-40B4-BE49-F238E27FC236}">
                <a16:creationId xmlns:a16="http://schemas.microsoft.com/office/drawing/2014/main" id="{C012E885-CAA1-411B-B21D-5A062263767F}"/>
              </a:ext>
            </a:extLst>
          </p:cNvPr>
          <p:cNvSpPr/>
          <p:nvPr/>
        </p:nvSpPr>
        <p:spPr>
          <a:xfrm>
            <a:off x="474878" y="1628775"/>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LoBs &amp; Industries</a:t>
            </a:r>
            <a:endParaRPr lang="en-US" sz="1200" dirty="0">
              <a:solidFill>
                <a:schemeClr val="tx1">
                  <a:lumMod val="65000"/>
                  <a:lumOff val="35000"/>
                </a:schemeClr>
              </a:solidFill>
              <a:latin typeface="Arial" charset="0"/>
              <a:ea typeface="Arial" charset="0"/>
              <a:cs typeface="Arial" charset="0"/>
            </a:endParaRPr>
          </a:p>
        </p:txBody>
      </p:sp>
      <p:grpSp>
        <p:nvGrpSpPr>
          <p:cNvPr id="20" name="Group 19">
            <a:extLst>
              <a:ext uri="{FF2B5EF4-FFF2-40B4-BE49-F238E27FC236}">
                <a16:creationId xmlns:a16="http://schemas.microsoft.com/office/drawing/2014/main" id="{21ED466F-44C3-45C6-849C-68B3CC5A57F0}"/>
              </a:ext>
            </a:extLst>
          </p:cNvPr>
          <p:cNvGrpSpPr/>
          <p:nvPr/>
        </p:nvGrpSpPr>
        <p:grpSpPr>
          <a:xfrm>
            <a:off x="610868" y="2333835"/>
            <a:ext cx="1027524" cy="1081310"/>
            <a:chOff x="6210350" y="2333860"/>
            <a:chExt cx="1027524" cy="1081310"/>
          </a:xfrm>
        </p:grpSpPr>
        <p:sp>
          <p:nvSpPr>
            <p:cNvPr id="21" name="Rechteck 63">
              <a:extLst>
                <a:ext uri="{FF2B5EF4-FFF2-40B4-BE49-F238E27FC236}">
                  <a16:creationId xmlns:a16="http://schemas.microsoft.com/office/drawing/2014/main" id="{8EBDD554-0718-4122-AA5B-56D28CC52A15}"/>
                </a:ext>
              </a:extLst>
            </p:cNvPr>
            <p:cNvSpPr/>
            <p:nvPr/>
          </p:nvSpPr>
          <p:spPr>
            <a:xfrm>
              <a:off x="6210350" y="3076616"/>
              <a:ext cx="102752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Customer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Order Sourcing</a:t>
              </a:r>
            </a:p>
          </p:txBody>
        </p:sp>
        <p:pic>
          <p:nvPicPr>
            <p:cNvPr id="22" name="Picture 21">
              <a:extLst>
                <a:ext uri="{FF2B5EF4-FFF2-40B4-BE49-F238E27FC236}">
                  <a16:creationId xmlns:a16="http://schemas.microsoft.com/office/drawing/2014/main" id="{527230FF-262F-4D0A-BA0A-028AB95144AD}"/>
                </a:ext>
              </a:extLst>
            </p:cNvPr>
            <p:cNvPicPr>
              <a:picLocks noChangeAspect="1"/>
            </p:cNvPicPr>
            <p:nvPr/>
          </p:nvPicPr>
          <p:blipFill>
            <a:blip r:embed="rId4"/>
            <a:stretch>
              <a:fillRect/>
            </a:stretch>
          </p:blipFill>
          <p:spPr>
            <a:xfrm>
              <a:off x="6418112" y="2333860"/>
              <a:ext cx="612000" cy="612000"/>
            </a:xfrm>
            <a:prstGeom prst="rect">
              <a:avLst/>
            </a:prstGeom>
          </p:spPr>
        </p:pic>
      </p:grpSp>
      <p:grpSp>
        <p:nvGrpSpPr>
          <p:cNvPr id="23" name="Group 22">
            <a:extLst>
              <a:ext uri="{FF2B5EF4-FFF2-40B4-BE49-F238E27FC236}">
                <a16:creationId xmlns:a16="http://schemas.microsoft.com/office/drawing/2014/main" id="{CAF727C4-DAAA-4EFD-A5B1-2548453D3BD0}"/>
              </a:ext>
            </a:extLst>
          </p:cNvPr>
          <p:cNvGrpSpPr/>
          <p:nvPr/>
        </p:nvGrpSpPr>
        <p:grpSpPr>
          <a:xfrm>
            <a:off x="2235814" y="2333835"/>
            <a:ext cx="1358636" cy="1082679"/>
            <a:chOff x="7835296" y="2333860"/>
            <a:chExt cx="1358636" cy="1082679"/>
          </a:xfrm>
        </p:grpSpPr>
        <p:sp>
          <p:nvSpPr>
            <p:cNvPr id="24" name="Rechteck 69">
              <a:extLst>
                <a:ext uri="{FF2B5EF4-FFF2-40B4-BE49-F238E27FC236}">
                  <a16:creationId xmlns:a16="http://schemas.microsoft.com/office/drawing/2014/main" id="{17EDCE63-9015-4070-A784-23384B5BAA11}"/>
                </a:ext>
              </a:extLst>
            </p:cNvPr>
            <p:cNvSpPr/>
            <p:nvPr/>
          </p:nvSpPr>
          <p:spPr>
            <a:xfrm>
              <a:off x="7835296" y="3077985"/>
              <a:ext cx="135863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Omnichannel Promotion Pricing</a:t>
              </a:r>
            </a:p>
          </p:txBody>
        </p:sp>
        <p:pic>
          <p:nvPicPr>
            <p:cNvPr id="25" name="Picture 24">
              <a:extLst>
                <a:ext uri="{FF2B5EF4-FFF2-40B4-BE49-F238E27FC236}">
                  <a16:creationId xmlns:a16="http://schemas.microsoft.com/office/drawing/2014/main" id="{87B6DFDB-8628-4B02-83FD-9F1CCB8B5F03}"/>
                </a:ext>
              </a:extLst>
            </p:cNvPr>
            <p:cNvPicPr>
              <a:picLocks noChangeAspect="1"/>
            </p:cNvPicPr>
            <p:nvPr/>
          </p:nvPicPr>
          <p:blipFill>
            <a:blip r:embed="rId5"/>
            <a:stretch>
              <a:fillRect/>
            </a:stretch>
          </p:blipFill>
          <p:spPr>
            <a:xfrm>
              <a:off x="8208614" y="2333860"/>
              <a:ext cx="612000" cy="612000"/>
            </a:xfrm>
            <a:prstGeom prst="rect">
              <a:avLst/>
            </a:prstGeom>
          </p:spPr>
        </p:pic>
      </p:grpSp>
      <p:sp>
        <p:nvSpPr>
          <p:cNvPr id="46" name="Rectangle 24">
            <a:extLst>
              <a:ext uri="{FF2B5EF4-FFF2-40B4-BE49-F238E27FC236}">
                <a16:creationId xmlns:a16="http://schemas.microsoft.com/office/drawing/2014/main" id="{0FCE65DE-C43E-42A2-873F-7CB24B46E135}"/>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Master Data</a:t>
            </a:r>
            <a:endParaRPr lang="en-US" sz="1200" dirty="0">
              <a:solidFill>
                <a:schemeClr val="tx1">
                  <a:lumMod val="65000"/>
                  <a:lumOff val="35000"/>
                </a:schemeClr>
              </a:solidFill>
              <a:latin typeface="Arial" charset="0"/>
              <a:ea typeface="Arial" charset="0"/>
              <a:cs typeface="Arial" charset="0"/>
            </a:endParaRPr>
          </a:p>
        </p:txBody>
      </p:sp>
      <p:grpSp>
        <p:nvGrpSpPr>
          <p:cNvPr id="47" name="Gruppierung 20">
            <a:extLst>
              <a:ext uri="{FF2B5EF4-FFF2-40B4-BE49-F238E27FC236}">
                <a16:creationId xmlns:a16="http://schemas.microsoft.com/office/drawing/2014/main" id="{DC88F4F9-52E4-4849-8940-94427C954852}"/>
              </a:ext>
            </a:extLst>
          </p:cNvPr>
          <p:cNvGrpSpPr/>
          <p:nvPr/>
        </p:nvGrpSpPr>
        <p:grpSpPr>
          <a:xfrm>
            <a:off x="5934922" y="2329606"/>
            <a:ext cx="1189428" cy="1413714"/>
            <a:chOff x="5859181" y="2329606"/>
            <a:chExt cx="1189428" cy="1413714"/>
          </a:xfrm>
        </p:grpSpPr>
        <p:sp>
          <p:nvSpPr>
            <p:cNvPr id="48" name="Rechteck 25">
              <a:extLst>
                <a:ext uri="{FF2B5EF4-FFF2-40B4-BE49-F238E27FC236}">
                  <a16:creationId xmlns:a16="http://schemas.microsoft.com/office/drawing/2014/main" id="{7A89CE77-FFD2-4A72-B6DA-A0C73B31B494}"/>
                </a:ext>
              </a:extLst>
            </p:cNvPr>
            <p:cNvSpPr/>
            <p:nvPr/>
          </p:nvSpPr>
          <p:spPr>
            <a:xfrm>
              <a:off x="5859181" y="3066212"/>
              <a:ext cx="1189428" cy="677108"/>
            </a:xfrm>
            <a:prstGeom prst="rect">
              <a:avLst/>
            </a:prstGeom>
          </p:spPr>
          <p:txBody>
            <a:bodyPr wrap="none" lIns="0" tIns="0" rIns="0" bIns="0">
              <a:spAutoFit/>
            </a:bodyPr>
            <a:lstStyle/>
            <a:p>
              <a:pPr algn="ctr"/>
              <a:r>
                <a:rPr lang="en-US" sz="1100" b="1" dirty="0">
                  <a:solidFill>
                    <a:srgbClr val="427CAC"/>
                  </a:solidFill>
                </a:rPr>
                <a:t>SAP Data Quality </a:t>
              </a:r>
              <a:br>
                <a:rPr lang="en-US" sz="1100" b="1" dirty="0">
                  <a:solidFill>
                    <a:srgbClr val="427CAC"/>
                  </a:solidFill>
                </a:rPr>
              </a:br>
              <a:r>
                <a:rPr lang="en-US" sz="1100" b="1" dirty="0">
                  <a:solidFill>
                    <a:srgbClr val="427CAC"/>
                  </a:solidFill>
                </a:rPr>
                <a:t>Management, </a:t>
              </a:r>
              <a:br>
                <a:rPr lang="en-US" sz="1100" b="1" dirty="0">
                  <a:solidFill>
                    <a:srgbClr val="427CAC"/>
                  </a:solidFill>
                </a:rPr>
              </a:br>
              <a:r>
                <a:rPr lang="en-US" sz="1100" b="1" dirty="0">
                  <a:solidFill>
                    <a:srgbClr val="427CAC"/>
                  </a:solidFill>
                </a:rPr>
                <a:t>microservices </a:t>
              </a:r>
              <a:br>
                <a:rPr lang="en-US" sz="1100" b="1" dirty="0">
                  <a:solidFill>
                    <a:srgbClr val="427CAC"/>
                  </a:solidFill>
                </a:rPr>
              </a:br>
              <a:r>
                <a:rPr lang="en-US" sz="1100" b="1" dirty="0">
                  <a:solidFill>
                    <a:srgbClr val="427CAC"/>
                  </a:solidFill>
                </a:rPr>
                <a:t>for location data</a:t>
              </a:r>
            </a:p>
          </p:txBody>
        </p:sp>
        <p:pic>
          <p:nvPicPr>
            <p:cNvPr id="49" name="Bild 56">
              <a:extLst>
                <a:ext uri="{FF2B5EF4-FFF2-40B4-BE49-F238E27FC236}">
                  <a16:creationId xmlns:a16="http://schemas.microsoft.com/office/drawing/2014/main" id="{1A9BF4E6-D8B3-428C-85DB-D7F2465F00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1550" y="2329606"/>
              <a:ext cx="612000" cy="612000"/>
            </a:xfrm>
            <a:prstGeom prst="rect">
              <a:avLst/>
            </a:prstGeom>
          </p:spPr>
        </p:pic>
      </p:grpSp>
      <p:grpSp>
        <p:nvGrpSpPr>
          <p:cNvPr id="16" name="Group 15">
            <a:extLst>
              <a:ext uri="{FF2B5EF4-FFF2-40B4-BE49-F238E27FC236}">
                <a16:creationId xmlns:a16="http://schemas.microsoft.com/office/drawing/2014/main" id="{99158246-541B-4A6A-A7CA-0745922A449E}"/>
              </a:ext>
            </a:extLst>
          </p:cNvPr>
          <p:cNvGrpSpPr/>
          <p:nvPr/>
        </p:nvGrpSpPr>
        <p:grpSpPr>
          <a:xfrm>
            <a:off x="7693666" y="2273659"/>
            <a:ext cx="1239122" cy="1131107"/>
            <a:chOff x="7872812" y="2273659"/>
            <a:chExt cx="1239122" cy="1131107"/>
          </a:xfrm>
        </p:grpSpPr>
        <p:sp>
          <p:nvSpPr>
            <p:cNvPr id="51" name="Rechteck 25">
              <a:extLst>
                <a:ext uri="{FF2B5EF4-FFF2-40B4-BE49-F238E27FC236}">
                  <a16:creationId xmlns:a16="http://schemas.microsoft.com/office/drawing/2014/main" id="{70376989-9CF1-48A6-928E-75C5F64BB0D3}"/>
                </a:ext>
              </a:extLst>
            </p:cNvPr>
            <p:cNvSpPr/>
            <p:nvPr/>
          </p:nvSpPr>
          <p:spPr>
            <a:xfrm>
              <a:off x="7872812" y="3066212"/>
              <a:ext cx="1239122" cy="338554"/>
            </a:xfrm>
            <a:prstGeom prst="rect">
              <a:avLst/>
            </a:prstGeom>
          </p:spPr>
          <p:txBody>
            <a:bodyPr wrap="none" lIns="0" tIns="0" rIns="0" bIns="0">
              <a:spAutoFit/>
            </a:bodyPr>
            <a:lstStyle/>
            <a:p>
              <a:pPr algn="ctr"/>
              <a:r>
                <a:rPr lang="en-US" sz="1100" b="1" dirty="0">
                  <a:solidFill>
                    <a:srgbClr val="427CAC"/>
                  </a:solidFill>
                </a:rPr>
                <a:t>Master Data for</a:t>
              </a:r>
              <a:br>
                <a:rPr lang="en-US" sz="1100" b="1" dirty="0">
                  <a:solidFill>
                    <a:srgbClr val="427CAC"/>
                  </a:solidFill>
                </a:rPr>
              </a:br>
              <a:r>
                <a:rPr lang="en-US" sz="1100" b="1" dirty="0">
                  <a:solidFill>
                    <a:srgbClr val="427CAC"/>
                  </a:solidFill>
                </a:rPr>
                <a:t>Business Partners</a:t>
              </a:r>
            </a:p>
          </p:txBody>
        </p:sp>
        <p:pic>
          <p:nvPicPr>
            <p:cNvPr id="52" name="Picture 51">
              <a:extLst>
                <a:ext uri="{FF2B5EF4-FFF2-40B4-BE49-F238E27FC236}">
                  <a16:creationId xmlns:a16="http://schemas.microsoft.com/office/drawing/2014/main" id="{71BAD7FD-CC16-4F27-AAFE-6577D6C31238}"/>
                </a:ext>
              </a:extLst>
            </p:cNvPr>
            <p:cNvPicPr>
              <a:picLocks noChangeAspect="1"/>
            </p:cNvPicPr>
            <p:nvPr/>
          </p:nvPicPr>
          <p:blipFill>
            <a:blip r:embed="rId7"/>
            <a:stretch>
              <a:fillRect/>
            </a:stretch>
          </p:blipFill>
          <p:spPr>
            <a:xfrm>
              <a:off x="8134016" y="2273659"/>
              <a:ext cx="720000" cy="720000"/>
            </a:xfrm>
            <a:prstGeom prst="rect">
              <a:avLst/>
            </a:prstGeom>
          </p:spPr>
        </p:pic>
      </p:grpSp>
      <p:grpSp>
        <p:nvGrpSpPr>
          <p:cNvPr id="17" name="Group 16">
            <a:extLst>
              <a:ext uri="{FF2B5EF4-FFF2-40B4-BE49-F238E27FC236}">
                <a16:creationId xmlns:a16="http://schemas.microsoft.com/office/drawing/2014/main" id="{36344185-50F2-47CB-B198-1A18B0036397}"/>
              </a:ext>
            </a:extLst>
          </p:cNvPr>
          <p:cNvGrpSpPr/>
          <p:nvPr/>
        </p:nvGrpSpPr>
        <p:grpSpPr>
          <a:xfrm>
            <a:off x="10683419" y="2327659"/>
            <a:ext cx="900888" cy="1255896"/>
            <a:chOff x="10406645" y="2327659"/>
            <a:chExt cx="900888" cy="1255896"/>
          </a:xfrm>
        </p:grpSpPr>
        <p:pic>
          <p:nvPicPr>
            <p:cNvPr id="9" name="Picture 8">
              <a:extLst>
                <a:ext uri="{FF2B5EF4-FFF2-40B4-BE49-F238E27FC236}">
                  <a16:creationId xmlns:a16="http://schemas.microsoft.com/office/drawing/2014/main" id="{FE3A588F-A875-4565-957C-F59DF6445E6C}"/>
                </a:ext>
              </a:extLst>
            </p:cNvPr>
            <p:cNvPicPr>
              <a:picLocks noChangeAspect="1"/>
            </p:cNvPicPr>
            <p:nvPr/>
          </p:nvPicPr>
          <p:blipFill>
            <a:blip r:embed="rId8"/>
            <a:stretch>
              <a:fillRect/>
            </a:stretch>
          </p:blipFill>
          <p:spPr>
            <a:xfrm>
              <a:off x="10551089" y="2327659"/>
              <a:ext cx="612000" cy="612000"/>
            </a:xfrm>
            <a:prstGeom prst="rect">
              <a:avLst/>
            </a:prstGeom>
          </p:spPr>
        </p:pic>
        <p:sp>
          <p:nvSpPr>
            <p:cNvPr id="54" name="Rechteck 25">
              <a:extLst>
                <a:ext uri="{FF2B5EF4-FFF2-40B4-BE49-F238E27FC236}">
                  <a16:creationId xmlns:a16="http://schemas.microsoft.com/office/drawing/2014/main" id="{A459D87F-FEBA-42D3-8229-CD32CA7B6344}"/>
                </a:ext>
              </a:extLst>
            </p:cNvPr>
            <p:cNvSpPr/>
            <p:nvPr/>
          </p:nvSpPr>
          <p:spPr>
            <a:xfrm>
              <a:off x="10406645" y="3075724"/>
              <a:ext cx="900888" cy="507831"/>
            </a:xfrm>
            <a:prstGeom prst="rect">
              <a:avLst/>
            </a:prstGeom>
          </p:spPr>
          <p:txBody>
            <a:bodyPr wrap="none" lIns="0" tIns="0" rIns="0" bIns="0">
              <a:spAutoFit/>
            </a:bodyPr>
            <a:lstStyle/>
            <a:p>
              <a:pPr algn="ctr"/>
              <a:r>
                <a:rPr lang="en-US" sz="1100" b="1" dirty="0">
                  <a:solidFill>
                    <a:srgbClr val="427CAC"/>
                  </a:solidFill>
                </a:rPr>
                <a:t>Product </a:t>
              </a:r>
              <a:br>
                <a:rPr lang="en-US" sz="1100" b="1" dirty="0">
                  <a:solidFill>
                    <a:srgbClr val="427CAC"/>
                  </a:solidFill>
                </a:rPr>
              </a:br>
              <a:r>
                <a:rPr lang="en-US" sz="1100" b="1" dirty="0">
                  <a:solidFill>
                    <a:srgbClr val="427CAC"/>
                  </a:solidFill>
                </a:rPr>
                <a:t>configuration</a:t>
              </a:r>
              <a:br>
                <a:rPr lang="en-US" sz="1100" b="1" dirty="0">
                  <a:solidFill>
                    <a:srgbClr val="427CAC"/>
                  </a:solidFill>
                </a:rPr>
              </a:br>
              <a:r>
                <a:rPr lang="en-US" sz="1100" b="1" dirty="0">
                  <a:solidFill>
                    <a:srgbClr val="427CAC"/>
                  </a:solidFill>
                </a:rPr>
                <a:t>service</a:t>
              </a:r>
            </a:p>
          </p:txBody>
        </p:sp>
      </p:grpSp>
      <p:grpSp>
        <p:nvGrpSpPr>
          <p:cNvPr id="56" name="Group 55">
            <a:extLst>
              <a:ext uri="{FF2B5EF4-FFF2-40B4-BE49-F238E27FC236}">
                <a16:creationId xmlns:a16="http://schemas.microsoft.com/office/drawing/2014/main" id="{E7289D2F-4875-4726-9096-DAD13D73C188}"/>
              </a:ext>
            </a:extLst>
          </p:cNvPr>
          <p:cNvGrpSpPr/>
          <p:nvPr/>
        </p:nvGrpSpPr>
        <p:grpSpPr>
          <a:xfrm>
            <a:off x="9502104" y="2329606"/>
            <a:ext cx="612000" cy="1075160"/>
            <a:chOff x="9521515" y="2329606"/>
            <a:chExt cx="612000" cy="1075160"/>
          </a:xfrm>
        </p:grpSpPr>
        <p:pic>
          <p:nvPicPr>
            <p:cNvPr id="7" name="Picture 6">
              <a:extLst>
                <a:ext uri="{FF2B5EF4-FFF2-40B4-BE49-F238E27FC236}">
                  <a16:creationId xmlns:a16="http://schemas.microsoft.com/office/drawing/2014/main" id="{8C593744-4E23-42DD-B5CE-54BED9F062B7}"/>
                </a:ext>
              </a:extLst>
            </p:cNvPr>
            <p:cNvPicPr>
              <a:picLocks noChangeAspect="1"/>
            </p:cNvPicPr>
            <p:nvPr/>
          </p:nvPicPr>
          <p:blipFill>
            <a:blip r:embed="rId9"/>
            <a:stretch>
              <a:fillRect/>
            </a:stretch>
          </p:blipFill>
          <p:spPr>
            <a:xfrm>
              <a:off x="9521515" y="2329606"/>
              <a:ext cx="612000" cy="612000"/>
            </a:xfrm>
            <a:prstGeom prst="rect">
              <a:avLst/>
            </a:prstGeom>
          </p:spPr>
        </p:pic>
        <p:sp>
          <p:nvSpPr>
            <p:cNvPr id="55" name="Rechteck 25">
              <a:extLst>
                <a:ext uri="{FF2B5EF4-FFF2-40B4-BE49-F238E27FC236}">
                  <a16:creationId xmlns:a16="http://schemas.microsoft.com/office/drawing/2014/main" id="{D490DBB4-6007-407E-B5EC-5DEA2FD7541C}"/>
                </a:ext>
              </a:extLst>
            </p:cNvPr>
            <p:cNvSpPr/>
            <p:nvPr/>
          </p:nvSpPr>
          <p:spPr>
            <a:xfrm>
              <a:off x="9569431" y="3066212"/>
              <a:ext cx="516167" cy="338554"/>
            </a:xfrm>
            <a:prstGeom prst="rect">
              <a:avLst/>
            </a:prstGeom>
          </p:spPr>
          <p:txBody>
            <a:bodyPr wrap="none" lIns="0" tIns="0" rIns="0" bIns="0">
              <a:spAutoFit/>
            </a:bodyPr>
            <a:lstStyle/>
            <a:p>
              <a:pPr algn="ctr"/>
              <a:r>
                <a:rPr lang="en-US" sz="1100" b="1" dirty="0">
                  <a:solidFill>
                    <a:srgbClr val="427CAC"/>
                  </a:solidFill>
                </a:rPr>
                <a:t>Pricing </a:t>
              </a:r>
              <a:br>
                <a:rPr lang="en-US" sz="1100" b="1" dirty="0">
                  <a:solidFill>
                    <a:srgbClr val="427CAC"/>
                  </a:solidFill>
                </a:rPr>
              </a:br>
              <a:r>
                <a:rPr lang="en-US" sz="1100" b="1" dirty="0">
                  <a:solidFill>
                    <a:srgbClr val="427CAC"/>
                  </a:solidFill>
                </a:rPr>
                <a:t>service</a:t>
              </a:r>
            </a:p>
          </p:txBody>
        </p:sp>
      </p:grpSp>
      <p:sp>
        <p:nvSpPr>
          <p:cNvPr id="60" name="Rectangle 59">
            <a:extLst>
              <a:ext uri="{FF2B5EF4-FFF2-40B4-BE49-F238E27FC236}">
                <a16:creationId xmlns:a16="http://schemas.microsoft.com/office/drawing/2014/main" id="{5F8EFAB8-07F9-45BE-AF5E-C7E14562EDEE}"/>
              </a:ext>
            </a:extLst>
          </p:cNvPr>
          <p:cNvSpPr/>
          <p:nvPr/>
        </p:nvSpPr>
        <p:spPr>
          <a:xfrm>
            <a:off x="6021939" y="5546426"/>
            <a:ext cx="5620786" cy="507831"/>
          </a:xfrm>
          <a:prstGeom prst="rect">
            <a:avLst/>
          </a:prstGeom>
        </p:spPr>
        <p:txBody>
          <a:bodyPr wrap="square">
            <a:spAutoFit/>
          </a:bodyPr>
          <a:lstStyle/>
          <a:p>
            <a:r>
              <a:rPr lang="en-US" sz="900" u="sng" dirty="0"/>
              <a:t>NOTES</a:t>
            </a:r>
            <a:r>
              <a:rPr lang="en-US" sz="900" dirty="0"/>
              <a:t>: “Pricing service”, “Product configuration” service and SaaS App “SAP Product Configuration” belong together. “Pricing service” was formerly known as </a:t>
            </a:r>
            <a:r>
              <a:rPr lang="en-US" sz="900" i="1" dirty="0"/>
              <a:t>SAP Product Configuration add-on for SAP Hybris Commerce</a:t>
            </a:r>
            <a:r>
              <a:rPr lang="en-US" sz="900" dirty="0"/>
              <a:t> </a:t>
            </a:r>
            <a:endParaRPr lang="en-US" sz="900" b="1" dirty="0"/>
          </a:p>
        </p:txBody>
      </p:sp>
      <p:grpSp>
        <p:nvGrpSpPr>
          <p:cNvPr id="59" name="Group 58">
            <a:extLst>
              <a:ext uri="{FF2B5EF4-FFF2-40B4-BE49-F238E27FC236}">
                <a16:creationId xmlns:a16="http://schemas.microsoft.com/office/drawing/2014/main" id="{9D81439C-C326-415C-AA47-EBB405122552}"/>
              </a:ext>
            </a:extLst>
          </p:cNvPr>
          <p:cNvGrpSpPr/>
          <p:nvPr/>
        </p:nvGrpSpPr>
        <p:grpSpPr>
          <a:xfrm>
            <a:off x="5833934" y="4033003"/>
            <a:ext cx="1391407" cy="987073"/>
            <a:chOff x="5833934" y="4033003"/>
            <a:chExt cx="1391407" cy="987073"/>
          </a:xfrm>
        </p:grpSpPr>
        <p:pic>
          <p:nvPicPr>
            <p:cNvPr id="58" name="Picture 57">
              <a:extLst>
                <a:ext uri="{FF2B5EF4-FFF2-40B4-BE49-F238E27FC236}">
                  <a16:creationId xmlns:a16="http://schemas.microsoft.com/office/drawing/2014/main" id="{7FD33E97-059D-426A-B7FD-377E8D68C7A6}"/>
                </a:ext>
              </a:extLst>
            </p:cNvPr>
            <p:cNvPicPr>
              <a:picLocks noChangeAspect="1"/>
            </p:cNvPicPr>
            <p:nvPr/>
          </p:nvPicPr>
          <p:blipFill>
            <a:blip r:embed="rId10"/>
            <a:stretch>
              <a:fillRect/>
            </a:stretch>
          </p:blipFill>
          <p:spPr>
            <a:xfrm>
              <a:off x="6217291" y="4033003"/>
              <a:ext cx="612000" cy="612000"/>
            </a:xfrm>
            <a:prstGeom prst="rect">
              <a:avLst/>
            </a:prstGeom>
          </p:spPr>
        </p:pic>
        <p:sp>
          <p:nvSpPr>
            <p:cNvPr id="63" name="Rechteck 25">
              <a:extLst>
                <a:ext uri="{FF2B5EF4-FFF2-40B4-BE49-F238E27FC236}">
                  <a16:creationId xmlns:a16="http://schemas.microsoft.com/office/drawing/2014/main" id="{74F71E04-BDDB-4CF6-9AF8-F6EAABE0FA44}"/>
                </a:ext>
              </a:extLst>
            </p:cNvPr>
            <p:cNvSpPr/>
            <p:nvPr/>
          </p:nvSpPr>
          <p:spPr>
            <a:xfrm>
              <a:off x="5833934" y="4681522"/>
              <a:ext cx="1391407" cy="338554"/>
            </a:xfrm>
            <a:prstGeom prst="rect">
              <a:avLst/>
            </a:prstGeom>
          </p:spPr>
          <p:txBody>
            <a:bodyPr wrap="none" lIns="0" tIns="0" rIns="0" bIns="0">
              <a:spAutoFit/>
            </a:bodyPr>
            <a:lstStyle/>
            <a:p>
              <a:pPr algn="ctr"/>
              <a:r>
                <a:rPr lang="en-US" sz="1100" b="1" dirty="0">
                  <a:solidFill>
                    <a:srgbClr val="427CAC"/>
                  </a:solidFill>
                </a:rPr>
                <a:t>SAP S/4HANA Cloud</a:t>
              </a:r>
              <a:br>
                <a:rPr lang="en-US" sz="1100" b="1" dirty="0">
                  <a:solidFill>
                    <a:srgbClr val="427CAC"/>
                  </a:solidFill>
                </a:rPr>
              </a:br>
              <a:r>
                <a:rPr lang="en-US" sz="1100" b="1" dirty="0">
                  <a:solidFill>
                    <a:srgbClr val="427CAC"/>
                  </a:solidFill>
                </a:rPr>
                <a:t> for Data Enrichment</a:t>
              </a:r>
            </a:p>
          </p:txBody>
        </p:sp>
      </p:grpSp>
    </p:spTree>
    <p:extLst>
      <p:ext uri="{BB962C8B-B14F-4D97-AF65-F5344CB8AC3E}">
        <p14:creationId xmlns:p14="http://schemas.microsoft.com/office/powerpoint/2010/main" val="1417616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a:spcBef>
                <a:spcPts val="600"/>
              </a:spcBef>
            </a:pPr>
            <a:r>
              <a:rPr lang="en-US" sz="1000" dirty="0"/>
              <a:t>The SAP Terms of Use found here, along with the terms of use that are specific to the SAP Diagrams, Design Elements, and Icons, below, govern your use of these SAP Materials (as defined in the Terms of Use), and related Content and web pages. Unless otherwise indicated, all capitalized words used below shall have the same meanings given to such words in the SAP Terms of Use.</a:t>
            </a:r>
          </a:p>
          <a:p>
            <a:pPr>
              <a:spcBef>
                <a:spcPts val="600"/>
              </a:spcBef>
            </a:pPr>
            <a:r>
              <a:rPr lang="en-US" sz="1000" dirty="0"/>
              <a:t>By attempting to access or use these SAP Materials, You agree that these Terms form a legally binding agreement between You ("You" or "Your") and SAP SE, for and on behalf of itself and its subsidiaries and affiliates (as defined in Section 15 of the German Stock Corporation Act), and You agree to be bound by these terms with respect to your use of the Diagrams and Icons. If You are accessing the SAP Materials on behalf of Your employer in your capacity as an employee, or as a consultant or agent of a third party (this third party in any of these cases being referred to as "Your Company"), You represent and warrant that You have the authority to act on behalf of and bind Your Company to these Terms, and everywhere in this Agreement that refers to 'You' or 'Your' shall also include Your Company. If You do not agree to these terms, do not attempt to access or use the SAP Materials.</a:t>
            </a:r>
          </a:p>
          <a:p>
            <a:pPr marL="228600" lvl="0" indent="-228600">
              <a:spcBef>
                <a:spcPts val="600"/>
              </a:spcBef>
              <a:buSzPct val="100000"/>
              <a:buFont typeface="+mj-lt"/>
              <a:buAutoNum type="arabicPeriod"/>
            </a:pPr>
            <a:r>
              <a:rPr lang="en-US" sz="1000" dirty="0"/>
              <a:t>You are entitled to (a) access the Diagrams, Design Elements, and Icons, and use these SAP Materials as a reference tool for activities you perform as an individual or as part of your employment, and (b) include these SAP Materials in documents, reports, or other works that you create in direct or indirect support of the deployment or use of SAP products or services (including a third party’s deployment or use of SAP products or services).</a:t>
            </a:r>
            <a:br>
              <a:rPr lang="en-US" sz="1000" dirty="0"/>
            </a:br>
            <a:br>
              <a:rPr lang="en-US" sz="1000" dirty="0"/>
            </a:br>
            <a:r>
              <a:rPr lang="en-US" sz="1000" dirty="0"/>
              <a:t>The above described use is subject to SAP’s policies on the Use of Copyrighted Material found at this page</a:t>
            </a:r>
            <a:br>
              <a:rPr lang="en-US" sz="1000" dirty="0"/>
            </a:br>
            <a:br>
              <a:rPr lang="en-US" sz="1000" dirty="0"/>
            </a:br>
            <a:r>
              <a:rPr lang="en-US" sz="1000" u="sng" dirty="0">
                <a:hlinkClick r:id="rId3"/>
              </a:rPr>
              <a:t>https://www.sap.com/corporate/en/legal/copyright/use-of-copyrighted-material.html</a:t>
            </a:r>
            <a:r>
              <a:rPr lang="en-US" sz="1000" dirty="0"/>
              <a:t> </a:t>
            </a:r>
            <a:br>
              <a:rPr lang="en-US" sz="1000" dirty="0"/>
            </a:br>
            <a:br>
              <a:rPr lang="en-US" sz="1000" dirty="0"/>
            </a:br>
            <a:r>
              <a:rPr lang="en-US" sz="1000" dirty="0"/>
              <a:t>including the following conditions set forth in Section II:</a:t>
            </a:r>
          </a:p>
          <a:p>
            <a:pPr marL="407988" lvl="1" indent="-176213"/>
            <a:r>
              <a:rPr lang="en-US" sz="1000" dirty="0"/>
              <a:t>The SAP Materials and all copies shall remain at all times the exclusive property of SAP SE and/or an SAP affiliate company.</a:t>
            </a:r>
          </a:p>
          <a:p>
            <a:pPr>
              <a:spcBef>
                <a:spcPts val="600"/>
              </a:spcBef>
            </a:pPr>
            <a:endParaRPr lang="en-US" sz="1000" dirty="0"/>
          </a:p>
        </p:txBody>
      </p:sp>
      <p:sp>
        <p:nvSpPr>
          <p:cNvPr id="4" name="Text Placeholder 3"/>
          <p:cNvSpPr>
            <a:spLocks noGrp="1"/>
          </p:cNvSpPr>
          <p:nvPr>
            <p:ph type="body" sz="quarter" idx="11"/>
          </p:nvPr>
        </p:nvSpPr>
        <p:spPr/>
        <p:txBody>
          <a:bodyPr/>
          <a:lstStyle/>
          <a:p>
            <a:pPr marL="407988" lvl="1" indent="-176213"/>
            <a:r>
              <a:rPr lang="en-US" sz="1000" dirty="0"/>
              <a:t>You must use the SAP Materials without modification (except as may be necessary to resize or otherwise convert the SAP Material to a permitted format).</a:t>
            </a:r>
          </a:p>
          <a:p>
            <a:pPr marL="407988" lvl="1" indent="-176213"/>
            <a:r>
              <a:rPr lang="en-US" sz="1000" dirty="0"/>
              <a:t>In the event You use more than an incidental number or terms or definitions in your work, You must include the statement indicating the SAP Materials are “Used with permission of SAP SE” in a prominent location.</a:t>
            </a:r>
          </a:p>
          <a:p>
            <a:pPr marL="407988" lvl="1" indent="-176213"/>
            <a:r>
              <a:rPr lang="en-US" sz="1000" dirty="0"/>
              <a:t>You may not use the SAP Material in any offensive manner or context, for example in a way that is defamatory, disparaging or libelous to, or otherwise presents false or misleading information regarding, SAP or any other party, or its or their products or services; in conjunction with obscene or pornographic material; in a manner that suggests bias based on race, national origin, gender, sexual orientation, or religion; or in any manner that would be illegal under applicable law.</a:t>
            </a:r>
          </a:p>
          <a:p>
            <a:pPr marL="407988" lvl="1" indent="-176213"/>
            <a:r>
              <a:rPr lang="en-US" sz="1000" dirty="0"/>
              <a:t>You may not imply any SAP sponsorship, affiliation or endorsement.</a:t>
            </a:r>
          </a:p>
          <a:p>
            <a:pPr marL="407988" lvl="1" indent="-176213"/>
            <a:r>
              <a:rPr lang="en-US" sz="1000" dirty="0"/>
              <a:t>You may not use the SAP Material for a purpose competitive with SAP or its products unless otherwise clearly permitted by applicable law.</a:t>
            </a:r>
          </a:p>
          <a:p>
            <a:pPr marL="407988" lvl="1" indent="-176213"/>
            <a:r>
              <a:rPr lang="en-US" sz="1000" dirty="0"/>
              <a:t>You may not use the SAP corporate logo.</a:t>
            </a:r>
          </a:p>
          <a:p>
            <a:pPr marL="407988" lvl="1" indent="-176213"/>
            <a:r>
              <a:rPr lang="en-US" sz="1000" dirty="0"/>
              <a:t>No use of other SAP trademarks is granted under this section. For information regarding use of SAP trademarks, see </a:t>
            </a:r>
            <a:r>
              <a:rPr lang="en-US" sz="1000" u="sng" dirty="0">
                <a:hlinkClick r:id="rId4"/>
              </a:rPr>
              <a:t>http://www.sap.com/corporate/en/legal/trademark.html</a:t>
            </a:r>
            <a:r>
              <a:rPr lang="en-US" sz="1000" dirty="0"/>
              <a:t>.</a:t>
            </a:r>
          </a:p>
          <a:p>
            <a:pPr marL="228600" lvl="0" indent="-228600">
              <a:spcBef>
                <a:spcPts val="600"/>
              </a:spcBef>
              <a:buSzPct val="100000"/>
              <a:buFont typeface="+mj-lt"/>
              <a:buAutoNum type="arabicPeriod" startAt="2"/>
            </a:pPr>
            <a:r>
              <a:rPr lang="en-US" sz="1000" dirty="0"/>
              <a:t>You are not permitted to:</a:t>
            </a:r>
          </a:p>
          <a:p>
            <a:pPr marL="407988" lvl="0" indent="-176213">
              <a:spcBef>
                <a:spcPts val="600"/>
              </a:spcBef>
              <a:buSzPct val="100000"/>
              <a:buFont typeface="Wingdings" panose="05000000000000000000" pitchFamily="2" charset="2"/>
              <a:buChar char="§"/>
            </a:pPr>
            <a:r>
              <a:rPr lang="en-US" sz="1000" dirty="0"/>
              <a:t>Archive or download the Diagrams, Design Elements, and Icons, or archive or download data to create a derivative database or work, other than as expressly permitted herein; or</a:t>
            </a:r>
          </a:p>
          <a:p>
            <a:pPr marL="407988" lvl="0" indent="-176213">
              <a:spcBef>
                <a:spcPts val="600"/>
              </a:spcBef>
              <a:buSzPct val="100000"/>
              <a:buFont typeface="Wingdings" panose="05000000000000000000" pitchFamily="2" charset="2"/>
              <a:buChar char="§"/>
            </a:pPr>
            <a:r>
              <a:rPr lang="en-US" sz="1000" dirty="0"/>
              <a:t>Use the Web Site or any SAP Materials to provide products or services to anyone outside your organization, except as expressly provided herein or with the prior written authorization of SAP.</a:t>
            </a:r>
          </a:p>
          <a:p>
            <a:pPr>
              <a:spcBef>
                <a:spcPts val="600"/>
              </a:spcBef>
            </a:pPr>
            <a:br>
              <a:rPr lang="en-US" sz="1000" b="1" dirty="0"/>
            </a:br>
            <a:endParaRPr lang="en-US" sz="1000" dirty="0"/>
          </a:p>
        </p:txBody>
      </p:sp>
      <p:sp>
        <p:nvSpPr>
          <p:cNvPr id="2" name="Title 1"/>
          <p:cNvSpPr>
            <a:spLocks noGrp="1"/>
          </p:cNvSpPr>
          <p:nvPr>
            <p:ph type="title"/>
          </p:nvPr>
        </p:nvSpPr>
        <p:spPr>
          <a:xfrm>
            <a:off x="504001" y="504000"/>
            <a:ext cx="11138724" cy="738664"/>
          </a:xfrm>
        </p:spPr>
        <p:txBody>
          <a:bodyPr/>
          <a:lstStyle/>
          <a:p>
            <a:r>
              <a:rPr lang="en-US" dirty="0"/>
              <a:t>Terms of Use for the SAP Cloud Platform Solution Diagrams, </a:t>
            </a:r>
            <a:br>
              <a:rPr lang="en-US" dirty="0"/>
            </a:br>
            <a:r>
              <a:rPr lang="en-US" dirty="0"/>
              <a:t>Design Elements and Icons (see </a:t>
            </a:r>
            <a:r>
              <a:rPr lang="en-US" dirty="0">
                <a:hlinkClick r:id="rId5"/>
              </a:rPr>
              <a:t>PDF document</a:t>
            </a:r>
            <a:r>
              <a:rPr lang="en-US" dirty="0"/>
              <a:t>)</a:t>
            </a:r>
          </a:p>
        </p:txBody>
      </p:sp>
    </p:spTree>
    <p:extLst>
      <p:ext uri="{BB962C8B-B14F-4D97-AF65-F5344CB8AC3E}">
        <p14:creationId xmlns:p14="http://schemas.microsoft.com/office/powerpoint/2010/main" val="247947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22" name="Rectangle 24">
            <a:extLst>
              <a:ext uri="{FF2B5EF4-FFF2-40B4-BE49-F238E27FC236}">
                <a16:creationId xmlns:a16="http://schemas.microsoft.com/office/drawing/2014/main" id="{2FC403F2-5568-4FAE-B70B-102E3DE5F991}"/>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Mobile</a:t>
            </a:r>
            <a:endParaRPr lang="en-US" sz="1200" dirty="0">
              <a:solidFill>
                <a:schemeClr val="tx1">
                  <a:lumMod val="65000"/>
                  <a:lumOff val="35000"/>
                </a:schemeClr>
              </a:solidFill>
              <a:latin typeface="Arial" charset="0"/>
              <a:ea typeface="Arial" charset="0"/>
              <a:cs typeface="Arial" charset="0"/>
            </a:endParaRPr>
          </a:p>
        </p:txBody>
      </p:sp>
      <p:grpSp>
        <p:nvGrpSpPr>
          <p:cNvPr id="23" name="Gruppierung 2">
            <a:extLst>
              <a:ext uri="{FF2B5EF4-FFF2-40B4-BE49-F238E27FC236}">
                <a16:creationId xmlns:a16="http://schemas.microsoft.com/office/drawing/2014/main" id="{AE99FC74-17FD-46E4-B5CF-C7BAB262CF2F}"/>
              </a:ext>
            </a:extLst>
          </p:cNvPr>
          <p:cNvGrpSpPr/>
          <p:nvPr/>
        </p:nvGrpSpPr>
        <p:grpSpPr>
          <a:xfrm>
            <a:off x="3098659" y="2338109"/>
            <a:ext cx="729367" cy="1073890"/>
            <a:chOff x="6093798" y="2338109"/>
            <a:chExt cx="729367" cy="1073890"/>
          </a:xfrm>
        </p:grpSpPr>
        <p:sp>
          <p:nvSpPr>
            <p:cNvPr id="26" name="Rechteck 35">
              <a:extLst>
                <a:ext uri="{FF2B5EF4-FFF2-40B4-BE49-F238E27FC236}">
                  <a16:creationId xmlns:a16="http://schemas.microsoft.com/office/drawing/2014/main" id="{9BB2C2BA-8D95-4D8D-909F-A2542BC34E11}"/>
                </a:ext>
              </a:extLst>
            </p:cNvPr>
            <p:cNvSpPr/>
            <p:nvPr/>
          </p:nvSpPr>
          <p:spPr>
            <a:xfrm>
              <a:off x="6093798" y="3073445"/>
              <a:ext cx="72936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SMS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Messaging</a:t>
              </a:r>
            </a:p>
          </p:txBody>
        </p:sp>
        <p:pic>
          <p:nvPicPr>
            <p:cNvPr id="28" name="Bild 24">
              <a:extLst>
                <a:ext uri="{FF2B5EF4-FFF2-40B4-BE49-F238E27FC236}">
                  <a16:creationId xmlns:a16="http://schemas.microsoft.com/office/drawing/2014/main" id="{A69B7118-84FB-4130-8B7E-1EA6F8F0FB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5070" y="2338109"/>
              <a:ext cx="612000" cy="612000"/>
            </a:xfrm>
            <a:prstGeom prst="rect">
              <a:avLst/>
            </a:prstGeom>
          </p:spPr>
        </p:pic>
      </p:grpSp>
      <p:grpSp>
        <p:nvGrpSpPr>
          <p:cNvPr id="29" name="Gruppierung 15">
            <a:extLst>
              <a:ext uri="{FF2B5EF4-FFF2-40B4-BE49-F238E27FC236}">
                <a16:creationId xmlns:a16="http://schemas.microsoft.com/office/drawing/2014/main" id="{ACF815F6-B440-4277-A649-B7E359ABE43B}"/>
              </a:ext>
            </a:extLst>
          </p:cNvPr>
          <p:cNvGrpSpPr/>
          <p:nvPr/>
        </p:nvGrpSpPr>
        <p:grpSpPr>
          <a:xfrm>
            <a:off x="4443558" y="2340525"/>
            <a:ext cx="788677" cy="917065"/>
            <a:chOff x="9943058" y="3728376"/>
            <a:chExt cx="788677" cy="917065"/>
          </a:xfrm>
        </p:grpSpPr>
        <p:sp>
          <p:nvSpPr>
            <p:cNvPr id="30" name="Rechteck 16">
              <a:extLst>
                <a:ext uri="{FF2B5EF4-FFF2-40B4-BE49-F238E27FC236}">
                  <a16:creationId xmlns:a16="http://schemas.microsoft.com/office/drawing/2014/main" id="{A81E1C9E-3325-44D6-85D1-99948DA306BF}"/>
                </a:ext>
              </a:extLst>
            </p:cNvPr>
            <p:cNvSpPr/>
            <p:nvPr/>
          </p:nvSpPr>
          <p:spPr>
            <a:xfrm>
              <a:off x="9943058" y="4476164"/>
              <a:ext cx="7886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Fiori Mobile</a:t>
              </a:r>
            </a:p>
          </p:txBody>
        </p:sp>
        <p:pic>
          <p:nvPicPr>
            <p:cNvPr id="31" name="Bild 17">
              <a:extLst>
                <a:ext uri="{FF2B5EF4-FFF2-40B4-BE49-F238E27FC236}">
                  <a16:creationId xmlns:a16="http://schemas.microsoft.com/office/drawing/2014/main" id="{3984C7F5-A1B6-46E8-94C8-86D9F93E1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97" y="3728376"/>
              <a:ext cx="540000" cy="540000"/>
            </a:xfrm>
            <a:prstGeom prst="rect">
              <a:avLst/>
            </a:prstGeom>
          </p:spPr>
        </p:pic>
      </p:grpSp>
      <p:grpSp>
        <p:nvGrpSpPr>
          <p:cNvPr id="32" name="Gruppierung 4">
            <a:extLst>
              <a:ext uri="{FF2B5EF4-FFF2-40B4-BE49-F238E27FC236}">
                <a16:creationId xmlns:a16="http://schemas.microsoft.com/office/drawing/2014/main" id="{25B935E9-AE6C-488D-96CC-45085EF1C104}"/>
              </a:ext>
            </a:extLst>
          </p:cNvPr>
          <p:cNvGrpSpPr/>
          <p:nvPr/>
        </p:nvGrpSpPr>
        <p:grpSpPr>
          <a:xfrm>
            <a:off x="538496" y="2338109"/>
            <a:ext cx="612000" cy="913121"/>
            <a:chOff x="6155071" y="2338109"/>
            <a:chExt cx="612000" cy="913121"/>
          </a:xfrm>
        </p:grpSpPr>
        <p:sp>
          <p:nvSpPr>
            <p:cNvPr id="33" name="Rechteck 19">
              <a:extLst>
                <a:ext uri="{FF2B5EF4-FFF2-40B4-BE49-F238E27FC236}">
                  <a16:creationId xmlns:a16="http://schemas.microsoft.com/office/drawing/2014/main" id="{30BD3C11-C1AF-4BCC-B1DD-DD7DB692C6ED}"/>
                </a:ext>
              </a:extLst>
            </p:cNvPr>
            <p:cNvSpPr/>
            <p:nvPr/>
          </p:nvSpPr>
          <p:spPr>
            <a:xfrm>
              <a:off x="6194171" y="3081953"/>
              <a:ext cx="53380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Agentry</a:t>
              </a:r>
            </a:p>
          </p:txBody>
        </p:sp>
        <p:pic>
          <p:nvPicPr>
            <p:cNvPr id="34" name="Bild 1">
              <a:extLst>
                <a:ext uri="{FF2B5EF4-FFF2-40B4-BE49-F238E27FC236}">
                  <a16:creationId xmlns:a16="http://schemas.microsoft.com/office/drawing/2014/main" id="{38F89FE7-4734-489E-B5B0-9C4C1AF50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5071" y="2338109"/>
              <a:ext cx="612000" cy="612000"/>
            </a:xfrm>
            <a:prstGeom prst="rect">
              <a:avLst/>
            </a:prstGeom>
          </p:spPr>
        </p:pic>
      </p:grpSp>
      <p:grpSp>
        <p:nvGrpSpPr>
          <p:cNvPr id="35" name="Gruppierung 5">
            <a:extLst>
              <a:ext uri="{FF2B5EF4-FFF2-40B4-BE49-F238E27FC236}">
                <a16:creationId xmlns:a16="http://schemas.microsoft.com/office/drawing/2014/main" id="{E932B188-197C-48C5-897E-1BA8EDBE30AE}"/>
              </a:ext>
            </a:extLst>
          </p:cNvPr>
          <p:cNvGrpSpPr/>
          <p:nvPr/>
        </p:nvGrpSpPr>
        <p:grpSpPr>
          <a:xfrm>
            <a:off x="1599764" y="2333860"/>
            <a:ext cx="1065997" cy="1086647"/>
            <a:chOff x="7216339" y="2333860"/>
            <a:chExt cx="1065997" cy="1086647"/>
          </a:xfrm>
        </p:grpSpPr>
        <p:sp>
          <p:nvSpPr>
            <p:cNvPr id="37" name="Rechteck 23">
              <a:extLst>
                <a:ext uri="{FF2B5EF4-FFF2-40B4-BE49-F238E27FC236}">
                  <a16:creationId xmlns:a16="http://schemas.microsoft.com/office/drawing/2014/main" id="{ACA17374-BB3C-44BB-907E-F8C09EA649D1}"/>
                </a:ext>
              </a:extLst>
            </p:cNvPr>
            <p:cNvSpPr/>
            <p:nvPr/>
          </p:nvSpPr>
          <p:spPr>
            <a:xfrm>
              <a:off x="7216339" y="3081953"/>
              <a:ext cx="106599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Development &amp;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Operations</a:t>
              </a:r>
            </a:p>
          </p:txBody>
        </p:sp>
        <p:pic>
          <p:nvPicPr>
            <p:cNvPr id="38" name="Bild 3">
              <a:extLst>
                <a:ext uri="{FF2B5EF4-FFF2-40B4-BE49-F238E27FC236}">
                  <a16:creationId xmlns:a16="http://schemas.microsoft.com/office/drawing/2014/main" id="{42BAA182-F229-47DC-87E9-2465D7FCEB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3337" y="2333860"/>
              <a:ext cx="612000" cy="612000"/>
            </a:xfrm>
            <a:prstGeom prst="rect">
              <a:avLst/>
            </a:prstGeom>
          </p:spPr>
        </p:pic>
      </p:grpSp>
      <p:sp>
        <p:nvSpPr>
          <p:cNvPr id="53" name="Rectangle 24">
            <a:extLst>
              <a:ext uri="{FF2B5EF4-FFF2-40B4-BE49-F238E27FC236}">
                <a16:creationId xmlns:a16="http://schemas.microsoft.com/office/drawing/2014/main" id="{3EAF27CA-0229-4A0C-A407-42BA06D1510B}"/>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Orchestration</a:t>
            </a:r>
            <a:endParaRPr lang="en-US" sz="1200" dirty="0">
              <a:solidFill>
                <a:schemeClr val="tx1">
                  <a:lumMod val="65000"/>
                  <a:lumOff val="35000"/>
                </a:schemeClr>
              </a:solidFill>
              <a:latin typeface="Arial" charset="0"/>
              <a:ea typeface="Arial" charset="0"/>
              <a:cs typeface="Arial" charset="0"/>
            </a:endParaRPr>
          </a:p>
        </p:txBody>
      </p:sp>
      <p:grpSp>
        <p:nvGrpSpPr>
          <p:cNvPr id="54" name="Gruppierung 11">
            <a:extLst>
              <a:ext uri="{FF2B5EF4-FFF2-40B4-BE49-F238E27FC236}">
                <a16:creationId xmlns:a16="http://schemas.microsoft.com/office/drawing/2014/main" id="{EF4E455C-78CF-46D8-971E-8336EBE4FE91}"/>
              </a:ext>
            </a:extLst>
          </p:cNvPr>
          <p:cNvGrpSpPr/>
          <p:nvPr/>
        </p:nvGrpSpPr>
        <p:grpSpPr>
          <a:xfrm>
            <a:off x="7638726" y="2338410"/>
            <a:ext cx="685651" cy="892338"/>
            <a:chOff x="3103226" y="3753104"/>
            <a:chExt cx="685651" cy="892338"/>
          </a:xfrm>
        </p:grpSpPr>
        <p:sp>
          <p:nvSpPr>
            <p:cNvPr id="55" name="Rechteck 59">
              <a:extLst>
                <a:ext uri="{FF2B5EF4-FFF2-40B4-BE49-F238E27FC236}">
                  <a16:creationId xmlns:a16="http://schemas.microsoft.com/office/drawing/2014/main" id="{0D717247-4188-4405-9AF4-1936902523B4}"/>
                </a:ext>
              </a:extLst>
            </p:cNvPr>
            <p:cNvSpPr/>
            <p:nvPr/>
          </p:nvSpPr>
          <p:spPr>
            <a:xfrm>
              <a:off x="3103226" y="4476165"/>
              <a:ext cx="685651"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Workflow</a:t>
              </a:r>
            </a:p>
          </p:txBody>
        </p:sp>
        <p:pic>
          <p:nvPicPr>
            <p:cNvPr id="56" name="Bild 53">
              <a:extLst>
                <a:ext uri="{FF2B5EF4-FFF2-40B4-BE49-F238E27FC236}">
                  <a16:creationId xmlns:a16="http://schemas.microsoft.com/office/drawing/2014/main" id="{25CA6E66-63E5-49FC-A9FA-9C4C3C4B33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7586" y="3753104"/>
              <a:ext cx="612000" cy="612000"/>
            </a:xfrm>
            <a:prstGeom prst="rect">
              <a:avLst/>
            </a:prstGeom>
          </p:spPr>
        </p:pic>
      </p:grpSp>
      <p:grpSp>
        <p:nvGrpSpPr>
          <p:cNvPr id="57" name="Gruppierung 6">
            <a:extLst>
              <a:ext uri="{FF2B5EF4-FFF2-40B4-BE49-F238E27FC236}">
                <a16:creationId xmlns:a16="http://schemas.microsoft.com/office/drawing/2014/main" id="{8A94D214-8986-48EF-89BB-E238BD5D0992}"/>
              </a:ext>
            </a:extLst>
          </p:cNvPr>
          <p:cNvGrpSpPr/>
          <p:nvPr/>
        </p:nvGrpSpPr>
        <p:grpSpPr>
          <a:xfrm>
            <a:off x="6145285" y="2339306"/>
            <a:ext cx="1138950" cy="906588"/>
            <a:chOff x="1584889" y="2339306"/>
            <a:chExt cx="1138950" cy="906588"/>
          </a:xfrm>
        </p:grpSpPr>
        <p:sp>
          <p:nvSpPr>
            <p:cNvPr id="58" name="Rechteck 41">
              <a:extLst>
                <a:ext uri="{FF2B5EF4-FFF2-40B4-BE49-F238E27FC236}">
                  <a16:creationId xmlns:a16="http://schemas.microsoft.com/office/drawing/2014/main" id="{3C295838-0D5F-41F9-AF68-30B2B7EB23AD}"/>
                </a:ext>
              </a:extLst>
            </p:cNvPr>
            <p:cNvSpPr/>
            <p:nvPr/>
          </p:nvSpPr>
          <p:spPr>
            <a:xfrm>
              <a:off x="1584889" y="3076617"/>
              <a:ext cx="1138950"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Business Rules</a:t>
              </a:r>
            </a:p>
          </p:txBody>
        </p:sp>
        <p:pic>
          <p:nvPicPr>
            <p:cNvPr id="59" name="Bild 48">
              <a:extLst>
                <a:ext uri="{FF2B5EF4-FFF2-40B4-BE49-F238E27FC236}">
                  <a16:creationId xmlns:a16="http://schemas.microsoft.com/office/drawing/2014/main" id="{3402CE0E-9546-4546-AD5E-B30195678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45093" y="2339306"/>
              <a:ext cx="612000" cy="612000"/>
            </a:xfrm>
            <a:prstGeom prst="rect">
              <a:avLst/>
            </a:prstGeom>
          </p:spPr>
        </p:pic>
      </p:grpSp>
      <p:grpSp>
        <p:nvGrpSpPr>
          <p:cNvPr id="60" name="Group 59">
            <a:extLst>
              <a:ext uri="{FF2B5EF4-FFF2-40B4-BE49-F238E27FC236}">
                <a16:creationId xmlns:a16="http://schemas.microsoft.com/office/drawing/2014/main" id="{BDE9360E-16D3-4CE8-A341-4AEC21D85B83}"/>
              </a:ext>
            </a:extLst>
          </p:cNvPr>
          <p:cNvGrpSpPr/>
          <p:nvPr/>
        </p:nvGrpSpPr>
        <p:grpSpPr>
          <a:xfrm>
            <a:off x="8875969" y="2340525"/>
            <a:ext cx="1113662" cy="1088504"/>
            <a:chOff x="8875969" y="2340525"/>
            <a:chExt cx="1113662" cy="1088504"/>
          </a:xfrm>
        </p:grpSpPr>
        <p:sp>
          <p:nvSpPr>
            <p:cNvPr id="61" name="Rechteck 59">
              <a:extLst>
                <a:ext uri="{FF2B5EF4-FFF2-40B4-BE49-F238E27FC236}">
                  <a16:creationId xmlns:a16="http://schemas.microsoft.com/office/drawing/2014/main" id="{F8B4AF4A-07F6-45EC-BB95-8BF0A1B70403}"/>
                </a:ext>
              </a:extLst>
            </p:cNvPr>
            <p:cNvSpPr/>
            <p:nvPr/>
          </p:nvSpPr>
          <p:spPr>
            <a:xfrm>
              <a:off x="8875969" y="3090475"/>
              <a:ext cx="11136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Intelligent  RPA</a:t>
              </a:r>
            </a:p>
          </p:txBody>
        </p:sp>
        <p:pic>
          <p:nvPicPr>
            <p:cNvPr id="62" name="Picture 61">
              <a:extLst>
                <a:ext uri="{FF2B5EF4-FFF2-40B4-BE49-F238E27FC236}">
                  <a16:creationId xmlns:a16="http://schemas.microsoft.com/office/drawing/2014/main" id="{F5EFD6CC-C9B9-4B9B-A06E-652D8A0F3D76}"/>
                </a:ext>
              </a:extLst>
            </p:cNvPr>
            <p:cNvPicPr>
              <a:picLocks noChangeAspect="1"/>
            </p:cNvPicPr>
            <p:nvPr/>
          </p:nvPicPr>
          <p:blipFill>
            <a:blip r:embed="rId10"/>
            <a:stretch>
              <a:fillRect/>
            </a:stretch>
          </p:blipFill>
          <p:spPr>
            <a:xfrm>
              <a:off x="9126800" y="2340525"/>
              <a:ext cx="612000" cy="612000"/>
            </a:xfrm>
            <a:prstGeom prst="rect">
              <a:avLst/>
            </a:prstGeom>
          </p:spPr>
        </p:pic>
      </p:grpSp>
    </p:spTree>
    <p:extLst>
      <p:ext uri="{BB962C8B-B14F-4D97-AF65-F5344CB8AC3E}">
        <p14:creationId xmlns:p14="http://schemas.microsoft.com/office/powerpoint/2010/main" val="2941317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sp>
        <p:nvSpPr>
          <p:cNvPr id="65" name="Rectangle 24"/>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Output Management</a:t>
            </a:r>
            <a:endParaRPr lang="en-US" sz="1200" dirty="0">
              <a:solidFill>
                <a:schemeClr val="tx1">
                  <a:lumMod val="65000"/>
                  <a:lumOff val="35000"/>
                </a:schemeClr>
              </a:solidFill>
              <a:latin typeface="Arial" charset="0"/>
              <a:ea typeface="Arial" charset="0"/>
              <a:cs typeface="Arial" charset="0"/>
            </a:endParaRPr>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grpSp>
        <p:nvGrpSpPr>
          <p:cNvPr id="34" name="Gruppierung 5">
            <a:extLst>
              <a:ext uri="{FF2B5EF4-FFF2-40B4-BE49-F238E27FC236}">
                <a16:creationId xmlns:a16="http://schemas.microsoft.com/office/drawing/2014/main" id="{9EC67D8C-C28A-4C1C-8E7E-4841EE50298B}"/>
              </a:ext>
            </a:extLst>
          </p:cNvPr>
          <p:cNvGrpSpPr/>
          <p:nvPr/>
        </p:nvGrpSpPr>
        <p:grpSpPr>
          <a:xfrm>
            <a:off x="490747" y="2343228"/>
            <a:ext cx="1057406" cy="1078642"/>
            <a:chOff x="1629411" y="2349210"/>
            <a:chExt cx="1057406" cy="1078642"/>
          </a:xfrm>
        </p:grpSpPr>
        <p:sp>
          <p:nvSpPr>
            <p:cNvPr id="35" name="Rechteck 40">
              <a:extLst>
                <a:ext uri="{FF2B5EF4-FFF2-40B4-BE49-F238E27FC236}">
                  <a16:creationId xmlns:a16="http://schemas.microsoft.com/office/drawing/2014/main" id="{15024972-7125-47BA-A3FB-7EAD2A19691A}"/>
                </a:ext>
              </a:extLst>
            </p:cNvPr>
            <p:cNvSpPr/>
            <p:nvPr/>
          </p:nvSpPr>
          <p:spPr>
            <a:xfrm>
              <a:off x="1629411" y="3089298"/>
              <a:ext cx="10574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Live Link for IN365 E-Mail</a:t>
              </a:r>
            </a:p>
          </p:txBody>
        </p:sp>
        <p:pic>
          <p:nvPicPr>
            <p:cNvPr id="42" name="Bild 42">
              <a:extLst>
                <a:ext uri="{FF2B5EF4-FFF2-40B4-BE49-F238E27FC236}">
                  <a16:creationId xmlns:a16="http://schemas.microsoft.com/office/drawing/2014/main" id="{FF770F48-C534-4450-9EAD-46716A0B90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113" y="2349210"/>
              <a:ext cx="612000" cy="612000"/>
            </a:xfrm>
            <a:prstGeom prst="rect">
              <a:avLst/>
            </a:prstGeom>
          </p:spPr>
        </p:pic>
      </p:grpSp>
      <p:grpSp>
        <p:nvGrpSpPr>
          <p:cNvPr id="47" name="Gruppierung 17">
            <a:extLst>
              <a:ext uri="{FF2B5EF4-FFF2-40B4-BE49-F238E27FC236}">
                <a16:creationId xmlns:a16="http://schemas.microsoft.com/office/drawing/2014/main" id="{C00F9838-8213-4357-ABE4-03B1BF400697}"/>
              </a:ext>
            </a:extLst>
          </p:cNvPr>
          <p:cNvGrpSpPr/>
          <p:nvPr/>
        </p:nvGrpSpPr>
        <p:grpSpPr>
          <a:xfrm>
            <a:off x="2061414" y="2333860"/>
            <a:ext cx="1114088" cy="918733"/>
            <a:chOff x="1607852" y="3730528"/>
            <a:chExt cx="1114088" cy="918733"/>
          </a:xfrm>
        </p:grpSpPr>
        <p:sp>
          <p:nvSpPr>
            <p:cNvPr id="50" name="Rechteck 18">
              <a:extLst>
                <a:ext uri="{FF2B5EF4-FFF2-40B4-BE49-F238E27FC236}">
                  <a16:creationId xmlns:a16="http://schemas.microsoft.com/office/drawing/2014/main" id="{C25AF868-96D8-4600-80FB-E6BAB7F4A010}"/>
                </a:ext>
              </a:extLst>
            </p:cNvPr>
            <p:cNvSpPr/>
            <p:nvPr/>
          </p:nvSpPr>
          <p:spPr>
            <a:xfrm>
              <a:off x="1607852" y="4479984"/>
              <a:ext cx="111408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Forms by Adobe</a:t>
              </a:r>
            </a:p>
          </p:txBody>
        </p:sp>
        <p:pic>
          <p:nvPicPr>
            <p:cNvPr id="51" name="Bild 23">
              <a:extLst>
                <a:ext uri="{FF2B5EF4-FFF2-40B4-BE49-F238E27FC236}">
                  <a16:creationId xmlns:a16="http://schemas.microsoft.com/office/drawing/2014/main" id="{8B2165FB-90D5-4814-BDC3-9EA1A76620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748" y="3730528"/>
              <a:ext cx="609600" cy="609600"/>
            </a:xfrm>
            <a:prstGeom prst="rect">
              <a:avLst/>
            </a:prstGeom>
          </p:spPr>
        </p:pic>
      </p:grpSp>
      <p:sp>
        <p:nvSpPr>
          <p:cNvPr id="26" name="Rectangle 24">
            <a:extLst>
              <a:ext uri="{FF2B5EF4-FFF2-40B4-BE49-F238E27FC236}">
                <a16:creationId xmlns:a16="http://schemas.microsoft.com/office/drawing/2014/main" id="{6C31CFFC-19B1-4F4C-AC7A-9145063B928A}"/>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Rates &amp; Measures</a:t>
            </a:r>
            <a:endParaRPr lang="en-US" sz="1200" dirty="0">
              <a:solidFill>
                <a:schemeClr val="tx1">
                  <a:lumMod val="65000"/>
                  <a:lumOff val="35000"/>
                </a:schemeClr>
              </a:solidFill>
              <a:latin typeface="Arial" charset="0"/>
              <a:ea typeface="Arial" charset="0"/>
              <a:cs typeface="Arial" charset="0"/>
            </a:endParaRPr>
          </a:p>
        </p:txBody>
      </p:sp>
      <p:grpSp>
        <p:nvGrpSpPr>
          <p:cNvPr id="27" name="Group 26">
            <a:extLst>
              <a:ext uri="{FF2B5EF4-FFF2-40B4-BE49-F238E27FC236}">
                <a16:creationId xmlns:a16="http://schemas.microsoft.com/office/drawing/2014/main" id="{7BB81A38-37BA-4CC8-BEB3-6BA429F3C603}"/>
              </a:ext>
            </a:extLst>
          </p:cNvPr>
          <p:cNvGrpSpPr/>
          <p:nvPr/>
        </p:nvGrpSpPr>
        <p:grpSpPr>
          <a:xfrm>
            <a:off x="6162937" y="2343228"/>
            <a:ext cx="975004" cy="1084624"/>
            <a:chOff x="6162937" y="2343228"/>
            <a:chExt cx="975004" cy="1084624"/>
          </a:xfrm>
        </p:grpSpPr>
        <p:pic>
          <p:nvPicPr>
            <p:cNvPr id="28" name="Picture 27">
              <a:extLst>
                <a:ext uri="{FF2B5EF4-FFF2-40B4-BE49-F238E27FC236}">
                  <a16:creationId xmlns:a16="http://schemas.microsoft.com/office/drawing/2014/main" id="{EAECBE45-C659-4616-9953-E2EB93D3B30C}"/>
                </a:ext>
              </a:extLst>
            </p:cNvPr>
            <p:cNvPicPr>
              <a:picLocks noChangeAspect="1"/>
            </p:cNvPicPr>
            <p:nvPr/>
          </p:nvPicPr>
          <p:blipFill>
            <a:blip r:embed="rId6"/>
            <a:stretch>
              <a:fillRect/>
            </a:stretch>
          </p:blipFill>
          <p:spPr>
            <a:xfrm>
              <a:off x="6343549" y="2343228"/>
              <a:ext cx="612000" cy="612000"/>
            </a:xfrm>
            <a:prstGeom prst="rect">
              <a:avLst/>
            </a:prstGeom>
          </p:spPr>
        </p:pic>
        <p:sp>
          <p:nvSpPr>
            <p:cNvPr id="29" name="Rechteck 40">
              <a:extLst>
                <a:ext uri="{FF2B5EF4-FFF2-40B4-BE49-F238E27FC236}">
                  <a16:creationId xmlns:a16="http://schemas.microsoft.com/office/drawing/2014/main" id="{90983895-1954-4411-AAC3-5080AF480DDC}"/>
                </a:ext>
              </a:extLst>
            </p:cNvPr>
            <p:cNvSpPr/>
            <p:nvPr/>
          </p:nvSpPr>
          <p:spPr>
            <a:xfrm>
              <a:off x="6162937" y="3089298"/>
              <a:ext cx="97500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Market Rates</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Management</a:t>
              </a:r>
            </a:p>
          </p:txBody>
        </p:sp>
      </p:grpSp>
    </p:spTree>
    <p:extLst>
      <p:ext uri="{BB962C8B-B14F-4D97-AF65-F5344CB8AC3E}">
        <p14:creationId xmlns:p14="http://schemas.microsoft.com/office/powerpoint/2010/main" val="3890480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55" name="Rectangle 24">
            <a:extLst>
              <a:ext uri="{FF2B5EF4-FFF2-40B4-BE49-F238E27FC236}">
                <a16:creationId xmlns:a16="http://schemas.microsoft.com/office/drawing/2014/main" id="{DB04CD3A-B351-4DC7-84AF-3ABA46B51A05}"/>
              </a:ext>
            </a:extLst>
          </p:cNvPr>
          <p:cNvSpPr/>
          <p:nvPr/>
        </p:nvSpPr>
        <p:spPr>
          <a:xfrm>
            <a:off x="481013" y="1628775"/>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Runtimes &amp; Containers</a:t>
            </a:r>
            <a:endParaRPr lang="en-US" sz="1200" dirty="0">
              <a:solidFill>
                <a:schemeClr val="tx1">
                  <a:lumMod val="65000"/>
                  <a:lumOff val="35000"/>
                </a:schemeClr>
              </a:solidFill>
              <a:latin typeface="Arial" charset="0"/>
              <a:ea typeface="Arial" charset="0"/>
              <a:cs typeface="Arial" charset="0"/>
            </a:endParaRPr>
          </a:p>
        </p:txBody>
      </p:sp>
      <p:grpSp>
        <p:nvGrpSpPr>
          <p:cNvPr id="56" name="Gruppierung 11">
            <a:extLst>
              <a:ext uri="{FF2B5EF4-FFF2-40B4-BE49-F238E27FC236}">
                <a16:creationId xmlns:a16="http://schemas.microsoft.com/office/drawing/2014/main" id="{5C6C76FD-F564-4F1D-A4E2-9A9EF81F04CC}"/>
              </a:ext>
            </a:extLst>
          </p:cNvPr>
          <p:cNvGrpSpPr/>
          <p:nvPr/>
        </p:nvGrpSpPr>
        <p:grpSpPr>
          <a:xfrm>
            <a:off x="4514666" y="2336278"/>
            <a:ext cx="612000" cy="1091761"/>
            <a:chOff x="549252" y="2336303"/>
            <a:chExt cx="612000" cy="1091761"/>
          </a:xfrm>
        </p:grpSpPr>
        <p:sp>
          <p:nvSpPr>
            <p:cNvPr id="57" name="Rechteck 38">
              <a:extLst>
                <a:ext uri="{FF2B5EF4-FFF2-40B4-BE49-F238E27FC236}">
                  <a16:creationId xmlns:a16="http://schemas.microsoft.com/office/drawing/2014/main" id="{8E55770A-682A-410C-870D-862CD3811CC2}"/>
                </a:ext>
              </a:extLst>
            </p:cNvPr>
            <p:cNvSpPr/>
            <p:nvPr/>
          </p:nvSpPr>
          <p:spPr>
            <a:xfrm>
              <a:off x="573124" y="3089510"/>
              <a:ext cx="564257"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Virtual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Machine</a:t>
              </a:r>
            </a:p>
          </p:txBody>
        </p:sp>
        <p:pic>
          <p:nvPicPr>
            <p:cNvPr id="58" name="Bild 27">
              <a:extLst>
                <a:ext uri="{FF2B5EF4-FFF2-40B4-BE49-F238E27FC236}">
                  <a16:creationId xmlns:a16="http://schemas.microsoft.com/office/drawing/2014/main" id="{25454AEF-A7A6-4E9A-9427-F527FA80D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52" y="2336303"/>
              <a:ext cx="612000" cy="612000"/>
            </a:xfrm>
            <a:prstGeom prst="rect">
              <a:avLst/>
            </a:prstGeom>
          </p:spPr>
        </p:pic>
      </p:grpSp>
      <p:grpSp>
        <p:nvGrpSpPr>
          <p:cNvPr id="9" name="Group 8">
            <a:extLst>
              <a:ext uri="{FF2B5EF4-FFF2-40B4-BE49-F238E27FC236}">
                <a16:creationId xmlns:a16="http://schemas.microsoft.com/office/drawing/2014/main" id="{90A6CDBD-A7C0-4147-A72A-4C22D46C6EE3}"/>
              </a:ext>
            </a:extLst>
          </p:cNvPr>
          <p:cNvGrpSpPr/>
          <p:nvPr/>
        </p:nvGrpSpPr>
        <p:grpSpPr>
          <a:xfrm>
            <a:off x="3226232" y="2340119"/>
            <a:ext cx="612000" cy="1081726"/>
            <a:chOff x="3429551" y="2340119"/>
            <a:chExt cx="612000" cy="1081726"/>
          </a:xfrm>
        </p:grpSpPr>
        <p:pic>
          <p:nvPicPr>
            <p:cNvPr id="59" name="Picture 58">
              <a:extLst>
                <a:ext uri="{FF2B5EF4-FFF2-40B4-BE49-F238E27FC236}">
                  <a16:creationId xmlns:a16="http://schemas.microsoft.com/office/drawing/2014/main" id="{15BDA99B-7F5E-473C-8056-96A4349EB625}"/>
                </a:ext>
              </a:extLst>
            </p:cNvPr>
            <p:cNvPicPr>
              <a:picLocks noChangeAspect="1"/>
            </p:cNvPicPr>
            <p:nvPr/>
          </p:nvPicPr>
          <p:blipFill>
            <a:blip r:embed="rId5"/>
            <a:stretch>
              <a:fillRect/>
            </a:stretch>
          </p:blipFill>
          <p:spPr>
            <a:xfrm>
              <a:off x="3429551" y="2340119"/>
              <a:ext cx="612000" cy="612000"/>
            </a:xfrm>
            <a:prstGeom prst="rect">
              <a:avLst/>
            </a:prstGeom>
          </p:spPr>
        </p:pic>
        <p:sp>
          <p:nvSpPr>
            <p:cNvPr id="60" name="Rechteck 38">
              <a:extLst>
                <a:ext uri="{FF2B5EF4-FFF2-40B4-BE49-F238E27FC236}">
                  <a16:creationId xmlns:a16="http://schemas.microsoft.com/office/drawing/2014/main" id="{804FDC59-7920-454B-896B-B3872E104AF2}"/>
                </a:ext>
              </a:extLst>
            </p:cNvPr>
            <p:cNvSpPr/>
            <p:nvPr/>
          </p:nvSpPr>
          <p:spPr>
            <a:xfrm>
              <a:off x="3515940" y="3083291"/>
              <a:ext cx="43922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Java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Server</a:t>
              </a:r>
            </a:p>
          </p:txBody>
        </p:sp>
      </p:grpSp>
      <p:grpSp>
        <p:nvGrpSpPr>
          <p:cNvPr id="8" name="Group 7">
            <a:extLst>
              <a:ext uri="{FF2B5EF4-FFF2-40B4-BE49-F238E27FC236}">
                <a16:creationId xmlns:a16="http://schemas.microsoft.com/office/drawing/2014/main" id="{1D8A5638-3B74-43E5-9AA1-00A30D323B5A}"/>
              </a:ext>
            </a:extLst>
          </p:cNvPr>
          <p:cNvGrpSpPr/>
          <p:nvPr/>
        </p:nvGrpSpPr>
        <p:grpSpPr>
          <a:xfrm>
            <a:off x="1890334" y="2330885"/>
            <a:ext cx="674865" cy="921683"/>
            <a:chOff x="3359746" y="2330885"/>
            <a:chExt cx="674865" cy="921683"/>
          </a:xfrm>
        </p:grpSpPr>
        <p:pic>
          <p:nvPicPr>
            <p:cNvPr id="31" name="Picture 30">
              <a:extLst>
                <a:ext uri="{FF2B5EF4-FFF2-40B4-BE49-F238E27FC236}">
                  <a16:creationId xmlns:a16="http://schemas.microsoft.com/office/drawing/2014/main" id="{252B3EF7-2630-4B2E-B0A1-E4EF709AD9D1}"/>
                </a:ext>
              </a:extLst>
            </p:cNvPr>
            <p:cNvPicPr>
              <a:picLocks noChangeAspect="1"/>
            </p:cNvPicPr>
            <p:nvPr/>
          </p:nvPicPr>
          <p:blipFill>
            <a:blip r:embed="rId6"/>
            <a:stretch>
              <a:fillRect/>
            </a:stretch>
          </p:blipFill>
          <p:spPr>
            <a:xfrm>
              <a:off x="3391178" y="2330885"/>
              <a:ext cx="612000" cy="612000"/>
            </a:xfrm>
            <a:prstGeom prst="rect">
              <a:avLst/>
            </a:prstGeom>
          </p:spPr>
        </p:pic>
        <p:sp>
          <p:nvSpPr>
            <p:cNvPr id="34" name="Rechteck 38">
              <a:extLst>
                <a:ext uri="{FF2B5EF4-FFF2-40B4-BE49-F238E27FC236}">
                  <a16:creationId xmlns:a16="http://schemas.microsoft.com/office/drawing/2014/main" id="{2D60FFBC-83BB-4B81-B886-55D24B1E7685}"/>
                </a:ext>
              </a:extLst>
            </p:cNvPr>
            <p:cNvSpPr/>
            <p:nvPr/>
          </p:nvSpPr>
          <p:spPr>
            <a:xfrm>
              <a:off x="3359746" y="3083291"/>
              <a:ext cx="67486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Functions</a:t>
              </a:r>
            </a:p>
          </p:txBody>
        </p:sp>
      </p:grpSp>
      <p:grpSp>
        <p:nvGrpSpPr>
          <p:cNvPr id="7" name="Group 6">
            <a:extLst>
              <a:ext uri="{FF2B5EF4-FFF2-40B4-BE49-F238E27FC236}">
                <a16:creationId xmlns:a16="http://schemas.microsoft.com/office/drawing/2014/main" id="{088BF904-52D8-42F5-838E-9FCF6255F40D}"/>
              </a:ext>
            </a:extLst>
          </p:cNvPr>
          <p:cNvGrpSpPr/>
          <p:nvPr/>
        </p:nvGrpSpPr>
        <p:grpSpPr>
          <a:xfrm>
            <a:off x="583622" y="2340119"/>
            <a:ext cx="767839" cy="1081726"/>
            <a:chOff x="4466156" y="2340119"/>
            <a:chExt cx="767839" cy="1081726"/>
          </a:xfrm>
        </p:grpSpPr>
        <p:pic>
          <p:nvPicPr>
            <p:cNvPr id="5" name="Picture 4">
              <a:extLst>
                <a:ext uri="{FF2B5EF4-FFF2-40B4-BE49-F238E27FC236}">
                  <a16:creationId xmlns:a16="http://schemas.microsoft.com/office/drawing/2014/main" id="{063A8949-8462-45D3-B076-BB1CE8FADC90}"/>
                </a:ext>
              </a:extLst>
            </p:cNvPr>
            <p:cNvPicPr>
              <a:picLocks noChangeAspect="1"/>
            </p:cNvPicPr>
            <p:nvPr/>
          </p:nvPicPr>
          <p:blipFill>
            <a:blip r:embed="rId7"/>
            <a:stretch>
              <a:fillRect/>
            </a:stretch>
          </p:blipFill>
          <p:spPr>
            <a:xfrm>
              <a:off x="4544075" y="2340119"/>
              <a:ext cx="612000" cy="612000"/>
            </a:xfrm>
            <a:prstGeom prst="rect">
              <a:avLst/>
            </a:prstGeom>
          </p:spPr>
        </p:pic>
        <p:sp>
          <p:nvSpPr>
            <p:cNvPr id="33" name="Rechteck 38">
              <a:extLst>
                <a:ext uri="{FF2B5EF4-FFF2-40B4-BE49-F238E27FC236}">
                  <a16:creationId xmlns:a16="http://schemas.microsoft.com/office/drawing/2014/main" id="{E82207DC-5529-4997-9C28-D44C949365A1}"/>
                </a:ext>
              </a:extLst>
            </p:cNvPr>
            <p:cNvSpPr/>
            <p:nvPr/>
          </p:nvSpPr>
          <p:spPr>
            <a:xfrm>
              <a:off x="4466156" y="3083291"/>
              <a:ext cx="767839"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Runtime</a:t>
              </a:r>
            </a:p>
          </p:txBody>
        </p:sp>
      </p:grpSp>
      <p:sp>
        <p:nvSpPr>
          <p:cNvPr id="40" name="Rectangle 24">
            <a:extLst>
              <a:ext uri="{FF2B5EF4-FFF2-40B4-BE49-F238E27FC236}">
                <a16:creationId xmlns:a16="http://schemas.microsoft.com/office/drawing/2014/main" id="{9A0411EE-0CCD-4F9C-8EE5-DD835B7C63AF}"/>
              </a:ext>
            </a:extLst>
          </p:cNvPr>
          <p:cNvSpPr/>
          <p:nvPr/>
        </p:nvSpPr>
        <p:spPr>
          <a:xfrm>
            <a:off x="6092081"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Experience</a:t>
            </a:r>
            <a:endParaRPr lang="en-US" sz="1200" dirty="0">
              <a:solidFill>
                <a:schemeClr val="tx1">
                  <a:lumMod val="65000"/>
                  <a:lumOff val="35000"/>
                </a:schemeClr>
              </a:solidFill>
              <a:latin typeface="Arial" charset="0"/>
              <a:ea typeface="Arial" charset="0"/>
              <a:cs typeface="Arial" charset="0"/>
            </a:endParaRPr>
          </a:p>
        </p:txBody>
      </p:sp>
      <p:grpSp>
        <p:nvGrpSpPr>
          <p:cNvPr id="41" name="Gruppierung 5">
            <a:extLst>
              <a:ext uri="{FF2B5EF4-FFF2-40B4-BE49-F238E27FC236}">
                <a16:creationId xmlns:a16="http://schemas.microsoft.com/office/drawing/2014/main" id="{7D63D337-B11A-42E1-89AE-DE9B6E15CB8A}"/>
              </a:ext>
            </a:extLst>
          </p:cNvPr>
          <p:cNvGrpSpPr/>
          <p:nvPr/>
        </p:nvGrpSpPr>
        <p:grpSpPr>
          <a:xfrm>
            <a:off x="6066442" y="2330885"/>
            <a:ext cx="612000" cy="915008"/>
            <a:chOff x="1858748" y="2330885"/>
            <a:chExt cx="612000" cy="915008"/>
          </a:xfrm>
        </p:grpSpPr>
        <p:sp>
          <p:nvSpPr>
            <p:cNvPr id="42" name="Rechteck 50">
              <a:extLst>
                <a:ext uri="{FF2B5EF4-FFF2-40B4-BE49-F238E27FC236}">
                  <a16:creationId xmlns:a16="http://schemas.microsoft.com/office/drawing/2014/main" id="{9C1084D2-3132-4101-A1E2-CF6F8401F284}"/>
                </a:ext>
              </a:extLst>
            </p:cNvPr>
            <p:cNvSpPr/>
            <p:nvPr/>
          </p:nvSpPr>
          <p:spPr>
            <a:xfrm>
              <a:off x="1929000" y="3076616"/>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43" name="Bild 20">
              <a:extLst>
                <a:ext uri="{FF2B5EF4-FFF2-40B4-BE49-F238E27FC236}">
                  <a16:creationId xmlns:a16="http://schemas.microsoft.com/office/drawing/2014/main" id="{CBA65A86-E800-41BD-9F0D-4F60E9312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8748" y="2330885"/>
              <a:ext cx="612000" cy="612000"/>
            </a:xfrm>
            <a:prstGeom prst="rect">
              <a:avLst/>
            </a:prstGeom>
          </p:spPr>
        </p:pic>
      </p:grpSp>
      <p:grpSp>
        <p:nvGrpSpPr>
          <p:cNvPr id="44" name="Gruppierung 24">
            <a:extLst>
              <a:ext uri="{FF2B5EF4-FFF2-40B4-BE49-F238E27FC236}">
                <a16:creationId xmlns:a16="http://schemas.microsoft.com/office/drawing/2014/main" id="{E13A4D73-CEBF-4FDD-956F-2C0CFB6A2363}"/>
              </a:ext>
            </a:extLst>
          </p:cNvPr>
          <p:cNvGrpSpPr/>
          <p:nvPr/>
        </p:nvGrpSpPr>
        <p:grpSpPr>
          <a:xfrm>
            <a:off x="8196459" y="2420345"/>
            <a:ext cx="1277594" cy="825547"/>
            <a:chOff x="2836952" y="3819893"/>
            <a:chExt cx="1277594" cy="825547"/>
          </a:xfrm>
        </p:grpSpPr>
        <p:sp>
          <p:nvSpPr>
            <p:cNvPr id="45" name="Rechteck 25">
              <a:extLst>
                <a:ext uri="{FF2B5EF4-FFF2-40B4-BE49-F238E27FC236}">
                  <a16:creationId xmlns:a16="http://schemas.microsoft.com/office/drawing/2014/main" id="{6895F04A-C2F2-478A-BC26-38A0E4737DC2}"/>
                </a:ext>
              </a:extLst>
            </p:cNvPr>
            <p:cNvSpPr/>
            <p:nvPr/>
          </p:nvSpPr>
          <p:spPr>
            <a:xfrm>
              <a:off x="2836952" y="4476163"/>
              <a:ext cx="12775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UI Theme Designer</a:t>
              </a:r>
            </a:p>
          </p:txBody>
        </p:sp>
        <p:pic>
          <p:nvPicPr>
            <p:cNvPr id="46" name="Bild 26">
              <a:extLst>
                <a:ext uri="{FF2B5EF4-FFF2-40B4-BE49-F238E27FC236}">
                  <a16:creationId xmlns:a16="http://schemas.microsoft.com/office/drawing/2014/main" id="{A48ED4CF-9EA6-46A9-A2BC-451D8AF88E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5749" y="3819893"/>
              <a:ext cx="540000" cy="540000"/>
            </a:xfrm>
            <a:prstGeom prst="rect">
              <a:avLst/>
            </a:prstGeom>
          </p:spPr>
        </p:pic>
      </p:grpSp>
      <p:grpSp>
        <p:nvGrpSpPr>
          <p:cNvPr id="47" name="Gruppierung 27">
            <a:extLst>
              <a:ext uri="{FF2B5EF4-FFF2-40B4-BE49-F238E27FC236}">
                <a16:creationId xmlns:a16="http://schemas.microsoft.com/office/drawing/2014/main" id="{9CA00FD5-1393-4D64-AF10-CEFC7FC4DE10}"/>
              </a:ext>
            </a:extLst>
          </p:cNvPr>
          <p:cNvGrpSpPr/>
          <p:nvPr/>
        </p:nvGrpSpPr>
        <p:grpSpPr>
          <a:xfrm>
            <a:off x="7062627" y="2420345"/>
            <a:ext cx="682879" cy="825548"/>
            <a:chOff x="509912" y="3819893"/>
            <a:chExt cx="682879" cy="825548"/>
          </a:xfrm>
        </p:grpSpPr>
        <p:sp>
          <p:nvSpPr>
            <p:cNvPr id="48" name="Rechteck 28">
              <a:extLst>
                <a:ext uri="{FF2B5EF4-FFF2-40B4-BE49-F238E27FC236}">
                  <a16:creationId xmlns:a16="http://schemas.microsoft.com/office/drawing/2014/main" id="{99E288BD-7931-4291-96B7-DC1EC1986679}"/>
                </a:ext>
              </a:extLst>
            </p:cNvPr>
            <p:cNvSpPr/>
            <p:nvPr/>
          </p:nvSpPr>
          <p:spPr>
            <a:xfrm>
              <a:off x="509912" y="447616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49" name="Bild 29">
              <a:extLst>
                <a:ext uri="{FF2B5EF4-FFF2-40B4-BE49-F238E27FC236}">
                  <a16:creationId xmlns:a16="http://schemas.microsoft.com/office/drawing/2014/main" id="{64F74043-9F27-4314-A00B-D461C0A4FA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968" y="3819893"/>
              <a:ext cx="540000" cy="540000"/>
            </a:xfrm>
            <a:prstGeom prst="rect">
              <a:avLst/>
            </a:prstGeom>
          </p:spPr>
        </p:pic>
      </p:grpSp>
      <p:grpSp>
        <p:nvGrpSpPr>
          <p:cNvPr id="50" name="Group 49">
            <a:extLst>
              <a:ext uri="{FF2B5EF4-FFF2-40B4-BE49-F238E27FC236}">
                <a16:creationId xmlns:a16="http://schemas.microsoft.com/office/drawing/2014/main" id="{CA5AA0D7-2AF8-489E-81FE-66522F37FED8}"/>
              </a:ext>
            </a:extLst>
          </p:cNvPr>
          <p:cNvGrpSpPr/>
          <p:nvPr/>
        </p:nvGrpSpPr>
        <p:grpSpPr>
          <a:xfrm>
            <a:off x="9933321" y="2348345"/>
            <a:ext cx="1074012" cy="897547"/>
            <a:chOff x="10278174" y="2348345"/>
            <a:chExt cx="1074012" cy="897547"/>
          </a:xfrm>
        </p:grpSpPr>
        <p:sp>
          <p:nvSpPr>
            <p:cNvPr id="52" name="Rechteck 58">
              <a:extLst>
                <a:ext uri="{FF2B5EF4-FFF2-40B4-BE49-F238E27FC236}">
                  <a16:creationId xmlns:a16="http://schemas.microsoft.com/office/drawing/2014/main" id="{4122A291-8935-4A5D-B8AF-5FE6A9EEE8FC}"/>
                </a:ext>
              </a:extLst>
            </p:cNvPr>
            <p:cNvSpPr/>
            <p:nvPr/>
          </p:nvSpPr>
          <p:spPr>
            <a:xfrm>
              <a:off x="10278174" y="3076615"/>
              <a:ext cx="107401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Fiori Cloud</a:t>
              </a:r>
            </a:p>
          </p:txBody>
        </p:sp>
        <p:pic>
          <p:nvPicPr>
            <p:cNvPr id="53" name="Picture 52">
              <a:extLst>
                <a:ext uri="{FF2B5EF4-FFF2-40B4-BE49-F238E27FC236}">
                  <a16:creationId xmlns:a16="http://schemas.microsoft.com/office/drawing/2014/main" id="{D3494F77-EA89-40AB-9A22-13ADED746B6C}"/>
                </a:ext>
              </a:extLst>
            </p:cNvPr>
            <p:cNvPicPr>
              <a:picLocks noChangeAspect="1"/>
            </p:cNvPicPr>
            <p:nvPr/>
          </p:nvPicPr>
          <p:blipFill>
            <a:blip r:embed="rId11"/>
            <a:stretch>
              <a:fillRect/>
            </a:stretch>
          </p:blipFill>
          <p:spPr>
            <a:xfrm>
              <a:off x="10509180" y="2348345"/>
              <a:ext cx="612000" cy="612000"/>
            </a:xfrm>
            <a:prstGeom prst="rect">
              <a:avLst/>
            </a:prstGeom>
          </p:spPr>
        </p:pic>
      </p:grpSp>
    </p:spTree>
    <p:extLst>
      <p:ext uri="{BB962C8B-B14F-4D97-AF65-F5344CB8AC3E}">
        <p14:creationId xmlns:p14="http://schemas.microsoft.com/office/powerpoint/2010/main" val="197973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chemeClr val="accent1"/>
                </a:solidFill>
              </a:rPr>
              <a:t>for Slides</a:t>
            </a:r>
            <a:endParaRPr lang="en-US" b="0" dirty="0"/>
          </a:p>
        </p:txBody>
      </p:sp>
      <p:cxnSp>
        <p:nvCxnSpPr>
          <p:cNvPr id="85" name="Gerade Verbindung 84"/>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3"/>
              </a:rPr>
              <a:t>SAP Cloud Platform Help: Services</a:t>
            </a:r>
            <a:r>
              <a:rPr lang="en-US" sz="900" b="1" dirty="0"/>
              <a:t> </a:t>
            </a:r>
          </a:p>
        </p:txBody>
      </p:sp>
      <p:sp>
        <p:nvSpPr>
          <p:cNvPr id="33" name="Rectangle 24">
            <a:extLst>
              <a:ext uri="{FF2B5EF4-FFF2-40B4-BE49-F238E27FC236}">
                <a16:creationId xmlns:a16="http://schemas.microsoft.com/office/drawing/2014/main" id="{E671CEF8-77FE-4858-AE1C-37E584B9B021}"/>
              </a:ext>
            </a:extLst>
          </p:cNvPr>
          <p:cNvSpPr/>
          <p:nvPr/>
        </p:nvSpPr>
        <p:spPr>
          <a:xfrm>
            <a:off x="481013"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User Management</a:t>
            </a:r>
            <a:endParaRPr lang="en-US" sz="1200" dirty="0">
              <a:solidFill>
                <a:schemeClr val="tx1">
                  <a:lumMod val="65000"/>
                  <a:lumOff val="35000"/>
                </a:schemeClr>
              </a:solidFill>
              <a:latin typeface="Arial" charset="0"/>
              <a:ea typeface="Arial" charset="0"/>
              <a:cs typeface="Arial" charset="0"/>
            </a:endParaRPr>
          </a:p>
        </p:txBody>
      </p:sp>
      <p:grpSp>
        <p:nvGrpSpPr>
          <p:cNvPr id="34" name="Gruppierung 4">
            <a:extLst>
              <a:ext uri="{FF2B5EF4-FFF2-40B4-BE49-F238E27FC236}">
                <a16:creationId xmlns:a16="http://schemas.microsoft.com/office/drawing/2014/main" id="{8B6A1E38-50BA-45AB-8618-368A14D67EF0}"/>
              </a:ext>
            </a:extLst>
          </p:cNvPr>
          <p:cNvGrpSpPr/>
          <p:nvPr/>
        </p:nvGrpSpPr>
        <p:grpSpPr>
          <a:xfrm>
            <a:off x="432768" y="2335701"/>
            <a:ext cx="1167190" cy="1092150"/>
            <a:chOff x="7162646" y="2335701"/>
            <a:chExt cx="1167190" cy="1092150"/>
          </a:xfrm>
        </p:grpSpPr>
        <p:sp>
          <p:nvSpPr>
            <p:cNvPr id="35" name="Rechteck 44">
              <a:extLst>
                <a:ext uri="{FF2B5EF4-FFF2-40B4-BE49-F238E27FC236}">
                  <a16:creationId xmlns:a16="http://schemas.microsoft.com/office/drawing/2014/main" id="{91226F92-8B0E-4631-A5D5-13E9160D51E6}"/>
                </a:ext>
              </a:extLst>
            </p:cNvPr>
            <p:cNvSpPr/>
            <p:nvPr/>
          </p:nvSpPr>
          <p:spPr>
            <a:xfrm>
              <a:off x="7162646" y="3089297"/>
              <a:ext cx="116719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Authentication</a:t>
              </a:r>
            </a:p>
          </p:txBody>
        </p:sp>
        <p:pic>
          <p:nvPicPr>
            <p:cNvPr id="36" name="Bild 36">
              <a:extLst>
                <a:ext uri="{FF2B5EF4-FFF2-40B4-BE49-F238E27FC236}">
                  <a16:creationId xmlns:a16="http://schemas.microsoft.com/office/drawing/2014/main" id="{A0EA22D6-5579-4CB4-853D-AD0950E4A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240" y="2335701"/>
              <a:ext cx="612000" cy="612000"/>
            </a:xfrm>
            <a:prstGeom prst="rect">
              <a:avLst/>
            </a:prstGeom>
          </p:spPr>
        </p:pic>
      </p:grpSp>
      <p:grpSp>
        <p:nvGrpSpPr>
          <p:cNvPr id="37" name="Gruppierung 3">
            <a:extLst>
              <a:ext uri="{FF2B5EF4-FFF2-40B4-BE49-F238E27FC236}">
                <a16:creationId xmlns:a16="http://schemas.microsoft.com/office/drawing/2014/main" id="{7D769D93-7DB2-4C7D-83C0-C28C112FB52A}"/>
              </a:ext>
            </a:extLst>
          </p:cNvPr>
          <p:cNvGrpSpPr/>
          <p:nvPr/>
        </p:nvGrpSpPr>
        <p:grpSpPr>
          <a:xfrm>
            <a:off x="1874878" y="2340144"/>
            <a:ext cx="866734" cy="1087707"/>
            <a:chOff x="8604756" y="2340144"/>
            <a:chExt cx="866734" cy="1087707"/>
          </a:xfrm>
        </p:grpSpPr>
        <p:sp>
          <p:nvSpPr>
            <p:cNvPr id="38" name="Rechteck 45">
              <a:extLst>
                <a:ext uri="{FF2B5EF4-FFF2-40B4-BE49-F238E27FC236}">
                  <a16:creationId xmlns:a16="http://schemas.microsoft.com/office/drawing/2014/main" id="{22011FD6-01EF-4E48-9236-0FE417394D9F}"/>
                </a:ext>
              </a:extLst>
            </p:cNvPr>
            <p:cNvSpPr/>
            <p:nvPr/>
          </p:nvSpPr>
          <p:spPr>
            <a:xfrm>
              <a:off x="8604756" y="3089297"/>
              <a:ext cx="8667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Identity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39" name="Bild 37">
              <a:extLst>
                <a:ext uri="{FF2B5EF4-FFF2-40B4-BE49-F238E27FC236}">
                  <a16:creationId xmlns:a16="http://schemas.microsoft.com/office/drawing/2014/main" id="{45C1A447-8E15-48BE-943C-58D1515C4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2123" y="2340144"/>
              <a:ext cx="612000" cy="612000"/>
            </a:xfrm>
            <a:prstGeom prst="rect">
              <a:avLst/>
            </a:prstGeom>
          </p:spPr>
        </p:pic>
      </p:grpSp>
      <p:sp>
        <p:nvSpPr>
          <p:cNvPr id="46" name="Rectangle 24">
            <a:extLst>
              <a:ext uri="{FF2B5EF4-FFF2-40B4-BE49-F238E27FC236}">
                <a16:creationId xmlns:a16="http://schemas.microsoft.com/office/drawing/2014/main" id="{3FAA748C-A016-4A9C-A019-563ECEABB773}"/>
              </a:ext>
            </a:extLst>
          </p:cNvPr>
          <p:cNvSpPr/>
          <p:nvPr/>
        </p:nvSpPr>
        <p:spPr>
          <a:xfrm>
            <a:off x="6097588"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Extras</a:t>
            </a:r>
            <a:endParaRPr lang="en-US" sz="1200" dirty="0">
              <a:solidFill>
                <a:schemeClr val="tx1">
                  <a:lumMod val="65000"/>
                  <a:lumOff val="35000"/>
                </a:schemeClr>
              </a:solidFill>
              <a:latin typeface="Arial" charset="0"/>
              <a:ea typeface="Arial" charset="0"/>
              <a:cs typeface="Arial" charset="0"/>
            </a:endParaRPr>
          </a:p>
        </p:txBody>
      </p:sp>
      <p:grpSp>
        <p:nvGrpSpPr>
          <p:cNvPr id="47" name="Gruppierung 8">
            <a:extLst>
              <a:ext uri="{FF2B5EF4-FFF2-40B4-BE49-F238E27FC236}">
                <a16:creationId xmlns:a16="http://schemas.microsoft.com/office/drawing/2014/main" id="{C243AF0F-CA90-4D0A-A9CF-5EECBCCEF1CE}"/>
              </a:ext>
            </a:extLst>
          </p:cNvPr>
          <p:cNvGrpSpPr/>
          <p:nvPr/>
        </p:nvGrpSpPr>
        <p:grpSpPr>
          <a:xfrm>
            <a:off x="7536582" y="2330885"/>
            <a:ext cx="789623" cy="1085654"/>
            <a:chOff x="7361054" y="2330885"/>
            <a:chExt cx="789623" cy="1085654"/>
          </a:xfrm>
        </p:grpSpPr>
        <p:sp>
          <p:nvSpPr>
            <p:cNvPr id="48" name="Rechteck 69">
              <a:extLst>
                <a:ext uri="{FF2B5EF4-FFF2-40B4-BE49-F238E27FC236}">
                  <a16:creationId xmlns:a16="http://schemas.microsoft.com/office/drawing/2014/main" id="{0D0C98E2-FB76-4A55-AA7F-3209B3003759}"/>
                </a:ext>
              </a:extLst>
            </p:cNvPr>
            <p:cNvSpPr/>
            <p:nvPr/>
          </p:nvSpPr>
          <p:spPr>
            <a:xfrm>
              <a:off x="7361054" y="3077985"/>
              <a:ext cx="78962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49" name="Bild 22">
              <a:extLst>
                <a:ext uri="{FF2B5EF4-FFF2-40B4-BE49-F238E27FC236}">
                  <a16:creationId xmlns:a16="http://schemas.microsoft.com/office/drawing/2014/main" id="{A990CB78-00F6-4D56-9412-3CD99BE63D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9865" y="2330885"/>
              <a:ext cx="612000" cy="612000"/>
            </a:xfrm>
            <a:prstGeom prst="rect">
              <a:avLst/>
            </a:prstGeom>
          </p:spPr>
        </p:pic>
      </p:grpSp>
      <p:grpSp>
        <p:nvGrpSpPr>
          <p:cNvPr id="50" name="Group 49">
            <a:extLst>
              <a:ext uri="{FF2B5EF4-FFF2-40B4-BE49-F238E27FC236}">
                <a16:creationId xmlns:a16="http://schemas.microsoft.com/office/drawing/2014/main" id="{0CF6E609-85D0-4392-BEBB-F88DF03C1A03}"/>
              </a:ext>
            </a:extLst>
          </p:cNvPr>
          <p:cNvGrpSpPr/>
          <p:nvPr/>
        </p:nvGrpSpPr>
        <p:grpSpPr>
          <a:xfrm>
            <a:off x="6102951" y="2327900"/>
            <a:ext cx="1064394" cy="1087270"/>
            <a:chOff x="5927423" y="2327900"/>
            <a:chExt cx="1064394" cy="1087270"/>
          </a:xfrm>
        </p:grpSpPr>
        <p:sp>
          <p:nvSpPr>
            <p:cNvPr id="51" name="Rechteck 63">
              <a:extLst>
                <a:ext uri="{FF2B5EF4-FFF2-40B4-BE49-F238E27FC236}">
                  <a16:creationId xmlns:a16="http://schemas.microsoft.com/office/drawing/2014/main" id="{23D35C41-F244-4D9D-8E05-4AF97FA92D61}"/>
                </a:ext>
              </a:extLst>
            </p:cNvPr>
            <p:cNvSpPr/>
            <p:nvPr/>
          </p:nvSpPr>
          <p:spPr>
            <a:xfrm>
              <a:off x="5927423" y="3076616"/>
              <a:ext cx="106439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Generic Service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Icon</a:t>
              </a:r>
            </a:p>
          </p:txBody>
        </p:sp>
        <p:pic>
          <p:nvPicPr>
            <p:cNvPr id="52" name="Picture 51">
              <a:extLst>
                <a:ext uri="{FF2B5EF4-FFF2-40B4-BE49-F238E27FC236}">
                  <a16:creationId xmlns:a16="http://schemas.microsoft.com/office/drawing/2014/main" id="{06D1391B-D995-4CCF-B7A1-BBBFDDF1B331}"/>
                </a:ext>
              </a:extLst>
            </p:cNvPr>
            <p:cNvPicPr>
              <a:picLocks noChangeAspect="1"/>
            </p:cNvPicPr>
            <p:nvPr/>
          </p:nvPicPr>
          <p:blipFill>
            <a:blip r:embed="rId7"/>
            <a:stretch>
              <a:fillRect/>
            </a:stretch>
          </p:blipFill>
          <p:spPr>
            <a:xfrm>
              <a:off x="6153620" y="2327900"/>
              <a:ext cx="612000" cy="612000"/>
            </a:xfrm>
            <a:prstGeom prst="rect">
              <a:avLst/>
            </a:prstGeom>
          </p:spPr>
        </p:pic>
      </p:grpSp>
      <p:pic>
        <p:nvPicPr>
          <p:cNvPr id="53" name="Picture 52">
            <a:extLst>
              <a:ext uri="{FF2B5EF4-FFF2-40B4-BE49-F238E27FC236}">
                <a16:creationId xmlns:a16="http://schemas.microsoft.com/office/drawing/2014/main" id="{9C35B257-0A0A-4106-8E7A-26C367DB7A70}"/>
              </a:ext>
            </a:extLst>
          </p:cNvPr>
          <p:cNvPicPr>
            <a:picLocks noChangeAspect="1"/>
          </p:cNvPicPr>
          <p:nvPr/>
        </p:nvPicPr>
        <p:blipFill>
          <a:blip r:embed="rId8"/>
          <a:stretch>
            <a:fillRect/>
          </a:stretch>
        </p:blipFill>
        <p:spPr>
          <a:xfrm>
            <a:off x="9099338" y="2327900"/>
            <a:ext cx="612000" cy="612000"/>
          </a:xfrm>
          <a:prstGeom prst="rect">
            <a:avLst/>
          </a:prstGeom>
        </p:spPr>
      </p:pic>
      <p:sp>
        <p:nvSpPr>
          <p:cNvPr id="54" name="Rechteck 69">
            <a:extLst>
              <a:ext uri="{FF2B5EF4-FFF2-40B4-BE49-F238E27FC236}">
                <a16:creationId xmlns:a16="http://schemas.microsoft.com/office/drawing/2014/main" id="{6418E50E-7CA9-47AE-95AA-977C8F1EC38D}"/>
              </a:ext>
            </a:extLst>
          </p:cNvPr>
          <p:cNvSpPr/>
          <p:nvPr/>
        </p:nvSpPr>
        <p:spPr>
          <a:xfrm>
            <a:off x="8695440" y="3076616"/>
            <a:ext cx="140826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Provisioning Agent</a:t>
            </a:r>
          </a:p>
        </p:txBody>
      </p:sp>
      <p:pic>
        <p:nvPicPr>
          <p:cNvPr id="55" name="Picture 54">
            <a:extLst>
              <a:ext uri="{FF2B5EF4-FFF2-40B4-BE49-F238E27FC236}">
                <a16:creationId xmlns:a16="http://schemas.microsoft.com/office/drawing/2014/main" id="{5B73C0BC-B0ED-4CF7-B391-473F1768A8A5}"/>
              </a:ext>
            </a:extLst>
          </p:cNvPr>
          <p:cNvPicPr>
            <a:picLocks noChangeAspect="1"/>
          </p:cNvPicPr>
          <p:nvPr/>
        </p:nvPicPr>
        <p:blipFill>
          <a:blip r:embed="rId9"/>
          <a:stretch>
            <a:fillRect/>
          </a:stretch>
        </p:blipFill>
        <p:spPr>
          <a:xfrm>
            <a:off x="6274846" y="3704612"/>
            <a:ext cx="728359" cy="728359"/>
          </a:xfrm>
          <a:prstGeom prst="rect">
            <a:avLst/>
          </a:prstGeom>
        </p:spPr>
      </p:pic>
      <p:sp>
        <p:nvSpPr>
          <p:cNvPr id="56" name="Rechteck 69">
            <a:extLst>
              <a:ext uri="{FF2B5EF4-FFF2-40B4-BE49-F238E27FC236}">
                <a16:creationId xmlns:a16="http://schemas.microsoft.com/office/drawing/2014/main" id="{EBFC014E-E1FB-4BBB-A08A-C79FBAE121FF}"/>
              </a:ext>
            </a:extLst>
          </p:cNvPr>
          <p:cNvSpPr/>
          <p:nvPr/>
        </p:nvSpPr>
        <p:spPr>
          <a:xfrm>
            <a:off x="6120816" y="4328606"/>
            <a:ext cx="98755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ABAP environment</a:t>
            </a:r>
          </a:p>
        </p:txBody>
      </p:sp>
      <p:grpSp>
        <p:nvGrpSpPr>
          <p:cNvPr id="57" name="Group 56">
            <a:extLst>
              <a:ext uri="{FF2B5EF4-FFF2-40B4-BE49-F238E27FC236}">
                <a16:creationId xmlns:a16="http://schemas.microsoft.com/office/drawing/2014/main" id="{ECBA0C4A-0433-4CFC-B99E-C6624962B5F4}"/>
              </a:ext>
            </a:extLst>
          </p:cNvPr>
          <p:cNvGrpSpPr/>
          <p:nvPr/>
        </p:nvGrpSpPr>
        <p:grpSpPr>
          <a:xfrm>
            <a:off x="7437614" y="3697863"/>
            <a:ext cx="987558" cy="1138574"/>
            <a:chOff x="7414386" y="3697863"/>
            <a:chExt cx="987558" cy="1138574"/>
          </a:xfrm>
        </p:grpSpPr>
        <p:pic>
          <p:nvPicPr>
            <p:cNvPr id="58" name="Picture 57">
              <a:extLst>
                <a:ext uri="{FF2B5EF4-FFF2-40B4-BE49-F238E27FC236}">
                  <a16:creationId xmlns:a16="http://schemas.microsoft.com/office/drawing/2014/main" id="{8198CA5B-AEAE-445E-97B7-DF23F6AEBA63}"/>
                </a:ext>
              </a:extLst>
            </p:cNvPr>
            <p:cNvPicPr>
              <a:picLocks noChangeAspect="1"/>
            </p:cNvPicPr>
            <p:nvPr/>
          </p:nvPicPr>
          <p:blipFill>
            <a:blip r:embed="rId10"/>
            <a:stretch>
              <a:fillRect/>
            </a:stretch>
          </p:blipFill>
          <p:spPr>
            <a:xfrm>
              <a:off x="7602165" y="3697863"/>
              <a:ext cx="612000" cy="612000"/>
            </a:xfrm>
            <a:prstGeom prst="rect">
              <a:avLst/>
            </a:prstGeom>
          </p:spPr>
        </p:pic>
        <p:sp>
          <p:nvSpPr>
            <p:cNvPr id="59" name="Rechteck 69">
              <a:extLst>
                <a:ext uri="{FF2B5EF4-FFF2-40B4-BE49-F238E27FC236}">
                  <a16:creationId xmlns:a16="http://schemas.microsoft.com/office/drawing/2014/main" id="{4F247B76-63C6-470B-8DED-324501F34A40}"/>
                </a:ext>
              </a:extLst>
            </p:cNvPr>
            <p:cNvSpPr/>
            <p:nvPr/>
          </p:nvSpPr>
          <p:spPr>
            <a:xfrm>
              <a:off x="7414386" y="4328606"/>
              <a:ext cx="987558"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Application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Programming Model</a:t>
              </a:r>
            </a:p>
          </p:txBody>
        </p:sp>
      </p:grpSp>
    </p:spTree>
    <p:extLst>
      <p:ext uri="{BB962C8B-B14F-4D97-AF65-F5344CB8AC3E}">
        <p14:creationId xmlns:p14="http://schemas.microsoft.com/office/powerpoint/2010/main" val="2222557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Other SAP Icons (from SAP Icon Font, TNT Font based on SAP Fiori Iconography)</a:t>
            </a:r>
            <a:endParaRPr lang="en-US" dirty="0"/>
          </a:p>
        </p:txBody>
      </p:sp>
      <p:sp>
        <p:nvSpPr>
          <p:cNvPr id="3" name="Textfeld 2"/>
          <p:cNvSpPr txBox="1"/>
          <p:nvPr/>
        </p:nvSpPr>
        <p:spPr>
          <a:xfrm>
            <a:off x="506628" y="1638300"/>
            <a:ext cx="154048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dirty="0">
                <a:solidFill>
                  <a:schemeClr val="tx1">
                    <a:lumMod val="65000"/>
                    <a:lumOff val="35000"/>
                  </a:schemeClr>
                </a:solidFill>
                <a:latin typeface="Arial" charset="0"/>
                <a:ea typeface="Arial" charset="0"/>
                <a:cs typeface="Arial" charset="0"/>
              </a:rPr>
              <a:t>Most used icons:</a:t>
            </a:r>
          </a:p>
        </p:txBody>
      </p:sp>
      <p:pic>
        <p:nvPicPr>
          <p:cNvPr id="4" name="Bild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42" y="1952497"/>
            <a:ext cx="360000" cy="360000"/>
          </a:xfrm>
          <a:prstGeom prst="rect">
            <a:avLst/>
          </a:prstGeom>
        </p:spPr>
      </p:pic>
      <p:pic>
        <p:nvPicPr>
          <p:cNvPr id="5"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0174" y="1952497"/>
            <a:ext cx="360000" cy="360000"/>
          </a:xfrm>
          <a:prstGeom prst="rect">
            <a:avLst/>
          </a:prstGeom>
        </p:spPr>
      </p:pic>
      <p:pic>
        <p:nvPicPr>
          <p:cNvPr id="6" name="Bild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4435" y="1952497"/>
            <a:ext cx="360000" cy="360000"/>
          </a:xfrm>
          <a:prstGeom prst="rect">
            <a:avLst/>
          </a:prstGeom>
        </p:spPr>
      </p:pic>
      <p:pic>
        <p:nvPicPr>
          <p:cNvPr id="7" name="Bild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0216" y="1952497"/>
            <a:ext cx="360000" cy="360000"/>
          </a:xfrm>
          <a:prstGeom prst="rect">
            <a:avLst/>
          </a:prstGeom>
        </p:spPr>
      </p:pic>
      <p:pic>
        <p:nvPicPr>
          <p:cNvPr id="8" name="Bild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7705" y="1952497"/>
            <a:ext cx="360000" cy="360000"/>
          </a:xfrm>
          <a:prstGeom prst="rect">
            <a:avLst/>
          </a:prstGeom>
        </p:spPr>
      </p:pic>
      <p:pic>
        <p:nvPicPr>
          <p:cNvPr id="9" name="Bild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142" y="2873443"/>
            <a:ext cx="360000" cy="360000"/>
          </a:xfrm>
          <a:prstGeom prst="rect">
            <a:avLst/>
          </a:prstGeom>
        </p:spPr>
      </p:pic>
      <p:pic>
        <p:nvPicPr>
          <p:cNvPr id="10" name="Bild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311" y="4731079"/>
            <a:ext cx="360000" cy="360000"/>
          </a:xfrm>
          <a:prstGeom prst="rect">
            <a:avLst/>
          </a:prstGeom>
        </p:spPr>
      </p:pic>
      <p:pic>
        <p:nvPicPr>
          <p:cNvPr id="11" name="Bild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05295" y="4731079"/>
            <a:ext cx="360000" cy="360000"/>
          </a:xfrm>
          <a:prstGeom prst="rect">
            <a:avLst/>
          </a:prstGeom>
        </p:spPr>
      </p:pic>
      <p:pic>
        <p:nvPicPr>
          <p:cNvPr id="12" name="Bild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26964" y="3812950"/>
            <a:ext cx="360000" cy="360000"/>
          </a:xfrm>
          <a:prstGeom prst="rect">
            <a:avLst/>
          </a:prstGeom>
        </p:spPr>
      </p:pic>
      <p:pic>
        <p:nvPicPr>
          <p:cNvPr id="13" name="Bild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6142" y="4722289"/>
            <a:ext cx="360000" cy="360000"/>
          </a:xfrm>
          <a:prstGeom prst="rect">
            <a:avLst/>
          </a:prstGeom>
        </p:spPr>
      </p:pic>
      <p:pic>
        <p:nvPicPr>
          <p:cNvPr id="14" name="Bild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78673" y="3806291"/>
            <a:ext cx="360000" cy="360000"/>
          </a:xfrm>
          <a:prstGeom prst="rect">
            <a:avLst/>
          </a:prstGeom>
        </p:spPr>
      </p:pic>
      <p:pic>
        <p:nvPicPr>
          <p:cNvPr id="15" name="Bild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0216" y="3806291"/>
            <a:ext cx="360000" cy="360000"/>
          </a:xfrm>
          <a:prstGeom prst="rect">
            <a:avLst/>
          </a:prstGeom>
        </p:spPr>
      </p:pic>
      <p:pic>
        <p:nvPicPr>
          <p:cNvPr id="16" name="Bild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12872" y="2873443"/>
            <a:ext cx="360000" cy="360000"/>
          </a:xfrm>
          <a:prstGeom prst="rect">
            <a:avLst/>
          </a:prstGeom>
        </p:spPr>
      </p:pic>
      <p:pic>
        <p:nvPicPr>
          <p:cNvPr id="17" name="Bild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142" y="3806291"/>
            <a:ext cx="360000" cy="360000"/>
          </a:xfrm>
          <a:prstGeom prst="rect">
            <a:avLst/>
          </a:prstGeom>
        </p:spPr>
      </p:pic>
      <p:pic>
        <p:nvPicPr>
          <p:cNvPr id="18" name="Bild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05295" y="3806291"/>
            <a:ext cx="360000" cy="360000"/>
          </a:xfrm>
          <a:prstGeom prst="rect">
            <a:avLst/>
          </a:prstGeom>
        </p:spPr>
      </p:pic>
      <p:pic>
        <p:nvPicPr>
          <p:cNvPr id="19" name="Bild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94919" y="1968523"/>
            <a:ext cx="360000" cy="360000"/>
          </a:xfrm>
          <a:prstGeom prst="rect">
            <a:avLst/>
          </a:prstGeom>
        </p:spPr>
      </p:pic>
      <p:pic>
        <p:nvPicPr>
          <p:cNvPr id="20" name="Bild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0216" y="2873443"/>
            <a:ext cx="360000" cy="360000"/>
          </a:xfrm>
          <a:prstGeom prst="rect">
            <a:avLst/>
          </a:prstGeom>
        </p:spPr>
      </p:pic>
      <p:pic>
        <p:nvPicPr>
          <p:cNvPr id="22" name="Bild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178673" y="2873443"/>
            <a:ext cx="360000" cy="360000"/>
          </a:xfrm>
          <a:prstGeom prst="rect">
            <a:avLst/>
          </a:prstGeom>
        </p:spPr>
      </p:pic>
      <p:pic>
        <p:nvPicPr>
          <p:cNvPr id="23" name="Bild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47705" y="2873443"/>
            <a:ext cx="360000" cy="360000"/>
          </a:xfrm>
          <a:prstGeom prst="rect">
            <a:avLst/>
          </a:prstGeom>
        </p:spPr>
      </p:pic>
      <p:sp>
        <p:nvSpPr>
          <p:cNvPr id="24" name="Rechteck 23"/>
          <p:cNvSpPr/>
          <p:nvPr/>
        </p:nvSpPr>
        <p:spPr>
          <a:xfrm>
            <a:off x="655010" y="2411586"/>
            <a:ext cx="7822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On-premise</a:t>
            </a:r>
          </a:p>
          <a:p>
            <a:pPr algn="ctr"/>
            <a:r>
              <a:rPr lang="en-US" sz="1100" b="1" dirty="0">
                <a:solidFill>
                  <a:schemeClr val="tx1">
                    <a:lumMod val="65000"/>
                    <a:lumOff val="35000"/>
                  </a:schemeClr>
                </a:solidFill>
                <a:latin typeface="Arial" charset="0"/>
                <a:ea typeface="Arial" charset="0"/>
                <a:cs typeface="Arial" charset="0"/>
              </a:rPr>
              <a:t>system</a:t>
            </a:r>
          </a:p>
        </p:txBody>
      </p:sp>
      <p:sp>
        <p:nvSpPr>
          <p:cNvPr id="25" name="Rechteck 24"/>
          <p:cNvSpPr/>
          <p:nvPr/>
        </p:nvSpPr>
        <p:spPr>
          <a:xfrm>
            <a:off x="3763121" y="2411586"/>
            <a:ext cx="3141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User</a:t>
            </a:r>
          </a:p>
        </p:txBody>
      </p:sp>
      <p:sp>
        <p:nvSpPr>
          <p:cNvPr id="26" name="Rechteck 25"/>
          <p:cNvSpPr/>
          <p:nvPr/>
        </p:nvSpPr>
        <p:spPr>
          <a:xfrm>
            <a:off x="6569621" y="2411586"/>
            <a:ext cx="51616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Monitor</a:t>
            </a:r>
          </a:p>
        </p:txBody>
      </p:sp>
      <p:sp>
        <p:nvSpPr>
          <p:cNvPr id="27" name="Rechteck 26"/>
          <p:cNvSpPr/>
          <p:nvPr/>
        </p:nvSpPr>
        <p:spPr>
          <a:xfrm>
            <a:off x="8038793" y="2411586"/>
            <a:ext cx="47128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Laptop</a:t>
            </a:r>
          </a:p>
        </p:txBody>
      </p:sp>
      <p:sp>
        <p:nvSpPr>
          <p:cNvPr id="28" name="Rechteck 27"/>
          <p:cNvSpPr/>
          <p:nvPr/>
        </p:nvSpPr>
        <p:spPr>
          <a:xfrm>
            <a:off x="9564533" y="2411586"/>
            <a:ext cx="47128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iPhone</a:t>
            </a:r>
          </a:p>
        </p:txBody>
      </p:sp>
      <p:sp>
        <p:nvSpPr>
          <p:cNvPr id="29" name="Rechteck 28"/>
          <p:cNvSpPr/>
          <p:nvPr/>
        </p:nvSpPr>
        <p:spPr>
          <a:xfrm>
            <a:off x="11021159" y="2400125"/>
            <a:ext cx="29816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iPad</a:t>
            </a:r>
          </a:p>
        </p:txBody>
      </p:sp>
      <p:sp>
        <p:nvSpPr>
          <p:cNvPr id="30" name="Rechteck 29"/>
          <p:cNvSpPr/>
          <p:nvPr/>
        </p:nvSpPr>
        <p:spPr>
          <a:xfrm>
            <a:off x="3709421" y="3328468"/>
            <a:ext cx="4215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E-mail</a:t>
            </a:r>
          </a:p>
        </p:txBody>
      </p:sp>
      <p:sp>
        <p:nvSpPr>
          <p:cNvPr id="31" name="Rechteck 30"/>
          <p:cNvSpPr/>
          <p:nvPr/>
        </p:nvSpPr>
        <p:spPr>
          <a:xfrm>
            <a:off x="5080552" y="3328468"/>
            <a:ext cx="5562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Security</a:t>
            </a:r>
          </a:p>
        </p:txBody>
      </p:sp>
      <p:sp>
        <p:nvSpPr>
          <p:cNvPr id="33" name="Rechteck 32"/>
          <p:cNvSpPr/>
          <p:nvPr/>
        </p:nvSpPr>
        <p:spPr>
          <a:xfrm>
            <a:off x="6572026" y="3328468"/>
            <a:ext cx="51135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a:t>
            </a:r>
          </a:p>
        </p:txBody>
      </p:sp>
      <p:sp>
        <p:nvSpPr>
          <p:cNvPr id="34" name="Rechteck 33"/>
          <p:cNvSpPr/>
          <p:nvPr/>
        </p:nvSpPr>
        <p:spPr>
          <a:xfrm>
            <a:off x="798478" y="4261389"/>
            <a:ext cx="49532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Locked</a:t>
            </a:r>
          </a:p>
        </p:txBody>
      </p:sp>
      <p:sp>
        <p:nvSpPr>
          <p:cNvPr id="35" name="Rechteck 34"/>
          <p:cNvSpPr/>
          <p:nvPr/>
        </p:nvSpPr>
        <p:spPr>
          <a:xfrm>
            <a:off x="2167099" y="4261389"/>
            <a:ext cx="63639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Unlocked</a:t>
            </a:r>
          </a:p>
        </p:txBody>
      </p:sp>
      <p:sp>
        <p:nvSpPr>
          <p:cNvPr id="36" name="Rechteck 35"/>
          <p:cNvSpPr/>
          <p:nvPr/>
        </p:nvSpPr>
        <p:spPr>
          <a:xfrm>
            <a:off x="3692590" y="4261389"/>
            <a:ext cx="45525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Linked</a:t>
            </a:r>
          </a:p>
        </p:txBody>
      </p:sp>
      <p:sp>
        <p:nvSpPr>
          <p:cNvPr id="37" name="Rechteck 36"/>
          <p:cNvSpPr/>
          <p:nvPr/>
        </p:nvSpPr>
        <p:spPr>
          <a:xfrm>
            <a:off x="5060514" y="4261389"/>
            <a:ext cx="59631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Unlinked</a:t>
            </a:r>
          </a:p>
        </p:txBody>
      </p:sp>
      <p:sp>
        <p:nvSpPr>
          <p:cNvPr id="38" name="Rechteck 37"/>
          <p:cNvSpPr/>
          <p:nvPr/>
        </p:nvSpPr>
        <p:spPr>
          <a:xfrm>
            <a:off x="2178684" y="3328468"/>
            <a:ext cx="62837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Database</a:t>
            </a:r>
          </a:p>
        </p:txBody>
      </p:sp>
      <p:sp>
        <p:nvSpPr>
          <p:cNvPr id="39" name="Rechteck 38"/>
          <p:cNvSpPr/>
          <p:nvPr/>
        </p:nvSpPr>
        <p:spPr>
          <a:xfrm>
            <a:off x="806493" y="5180124"/>
            <a:ext cx="47929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Upload</a:t>
            </a:r>
          </a:p>
        </p:txBody>
      </p:sp>
      <p:sp>
        <p:nvSpPr>
          <p:cNvPr id="40" name="Rechteck 39"/>
          <p:cNvSpPr/>
          <p:nvPr/>
        </p:nvSpPr>
        <p:spPr>
          <a:xfrm>
            <a:off x="2147863" y="5180124"/>
            <a:ext cx="67486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Download</a:t>
            </a:r>
          </a:p>
        </p:txBody>
      </p:sp>
      <p:sp>
        <p:nvSpPr>
          <p:cNvPr id="41" name="Rechteck 40"/>
          <p:cNvSpPr/>
          <p:nvPr/>
        </p:nvSpPr>
        <p:spPr>
          <a:xfrm>
            <a:off x="553219" y="3328468"/>
            <a:ext cx="985847"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 or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Package</a:t>
            </a:r>
          </a:p>
        </p:txBody>
      </p:sp>
      <p:sp>
        <p:nvSpPr>
          <p:cNvPr id="42" name="Rechteck 41"/>
          <p:cNvSpPr/>
          <p:nvPr/>
        </p:nvSpPr>
        <p:spPr>
          <a:xfrm>
            <a:off x="6528843" y="4261389"/>
            <a:ext cx="5562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Forward</a:t>
            </a:r>
          </a:p>
        </p:txBody>
      </p:sp>
      <p:sp>
        <p:nvSpPr>
          <p:cNvPr id="43" name="Rechteck 42"/>
          <p:cNvSpPr/>
          <p:nvPr/>
        </p:nvSpPr>
        <p:spPr>
          <a:xfrm>
            <a:off x="3696936" y="5180124"/>
            <a:ext cx="400751"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a:t>
            </a:r>
          </a:p>
        </p:txBody>
      </p:sp>
      <p:pic>
        <p:nvPicPr>
          <p:cNvPr id="44" name="Bild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78673" y="1964082"/>
            <a:ext cx="360000" cy="360000"/>
          </a:xfrm>
          <a:prstGeom prst="rect">
            <a:avLst/>
          </a:prstGeom>
        </p:spPr>
      </p:pic>
      <p:sp>
        <p:nvSpPr>
          <p:cNvPr id="45" name="Rechteck 44"/>
          <p:cNvSpPr/>
          <p:nvPr/>
        </p:nvSpPr>
        <p:spPr>
          <a:xfrm>
            <a:off x="5139061" y="2411586"/>
            <a:ext cx="43922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Admin</a:t>
            </a:r>
          </a:p>
        </p:txBody>
      </p:sp>
      <p:pic>
        <p:nvPicPr>
          <p:cNvPr id="46" name="Bild 5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305295" y="1952497"/>
            <a:ext cx="360000" cy="360000"/>
          </a:xfrm>
          <a:prstGeom prst="rect">
            <a:avLst/>
          </a:prstGeom>
        </p:spPr>
      </p:pic>
      <p:sp>
        <p:nvSpPr>
          <p:cNvPr id="47" name="Rechteck 23"/>
          <p:cNvSpPr/>
          <p:nvPr/>
        </p:nvSpPr>
        <p:spPr>
          <a:xfrm>
            <a:off x="2054889" y="2411586"/>
            <a:ext cx="86081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system, host</a:t>
            </a:r>
          </a:p>
        </p:txBody>
      </p:sp>
      <p:pic>
        <p:nvPicPr>
          <p:cNvPr id="48" name="Picture 47"/>
          <p:cNvPicPr>
            <a:picLocks noChangeAspect="1"/>
          </p:cNvPicPr>
          <p:nvPr/>
        </p:nvPicPr>
        <p:blipFill>
          <a:blip r:embed="rId24"/>
          <a:stretch>
            <a:fillRect/>
          </a:stretch>
        </p:blipFill>
        <p:spPr>
          <a:xfrm>
            <a:off x="8094435" y="3803554"/>
            <a:ext cx="360000" cy="360000"/>
          </a:xfrm>
          <a:prstGeom prst="rect">
            <a:avLst/>
          </a:prstGeom>
        </p:spPr>
      </p:pic>
      <p:pic>
        <p:nvPicPr>
          <p:cNvPr id="49" name="Picture 48"/>
          <p:cNvPicPr>
            <a:picLocks noChangeAspect="1"/>
          </p:cNvPicPr>
          <p:nvPr/>
        </p:nvPicPr>
        <p:blipFill>
          <a:blip r:embed="rId25"/>
          <a:stretch>
            <a:fillRect/>
          </a:stretch>
        </p:blipFill>
        <p:spPr>
          <a:xfrm>
            <a:off x="9620174" y="3803554"/>
            <a:ext cx="360000" cy="360000"/>
          </a:xfrm>
          <a:prstGeom prst="rect">
            <a:avLst/>
          </a:prstGeom>
        </p:spPr>
      </p:pic>
      <p:pic>
        <p:nvPicPr>
          <p:cNvPr id="50" name="Picture 49"/>
          <p:cNvPicPr>
            <a:picLocks noChangeAspect="1"/>
          </p:cNvPicPr>
          <p:nvPr/>
        </p:nvPicPr>
        <p:blipFill>
          <a:blip r:embed="rId26"/>
          <a:stretch>
            <a:fillRect/>
          </a:stretch>
        </p:blipFill>
        <p:spPr>
          <a:xfrm>
            <a:off x="9620174" y="2873443"/>
            <a:ext cx="360000" cy="360000"/>
          </a:xfrm>
          <a:prstGeom prst="rect">
            <a:avLst/>
          </a:prstGeom>
        </p:spPr>
      </p:pic>
      <p:pic>
        <p:nvPicPr>
          <p:cNvPr id="51" name="Picture 50"/>
          <p:cNvPicPr>
            <a:picLocks noChangeAspect="1"/>
          </p:cNvPicPr>
          <p:nvPr/>
        </p:nvPicPr>
        <p:blipFill>
          <a:blip r:embed="rId27"/>
          <a:stretch>
            <a:fillRect/>
          </a:stretch>
        </p:blipFill>
        <p:spPr>
          <a:xfrm>
            <a:off x="10990239" y="2873443"/>
            <a:ext cx="360000" cy="360000"/>
          </a:xfrm>
          <a:prstGeom prst="rect">
            <a:avLst/>
          </a:prstGeom>
        </p:spPr>
      </p:pic>
      <p:sp>
        <p:nvSpPr>
          <p:cNvPr id="52" name="Rechteck 32"/>
          <p:cNvSpPr/>
          <p:nvPr/>
        </p:nvSpPr>
        <p:spPr>
          <a:xfrm>
            <a:off x="9546249" y="3328468"/>
            <a:ext cx="56586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Global</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Account</a:t>
            </a:r>
          </a:p>
        </p:txBody>
      </p:sp>
      <p:sp>
        <p:nvSpPr>
          <p:cNvPr id="53" name="Rechteck 37"/>
          <p:cNvSpPr/>
          <p:nvPr/>
        </p:nvSpPr>
        <p:spPr>
          <a:xfrm>
            <a:off x="10765480" y="3328468"/>
            <a:ext cx="80951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Subaccount</a:t>
            </a:r>
          </a:p>
        </p:txBody>
      </p:sp>
      <p:sp>
        <p:nvSpPr>
          <p:cNvPr id="54" name="Rechteck 32"/>
          <p:cNvSpPr/>
          <p:nvPr/>
        </p:nvSpPr>
        <p:spPr>
          <a:xfrm>
            <a:off x="7771894" y="4261389"/>
            <a:ext cx="1005083"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 Foundry</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Space</a:t>
            </a:r>
          </a:p>
        </p:txBody>
      </p:sp>
      <p:sp>
        <p:nvSpPr>
          <p:cNvPr id="55" name="Rechteck 41"/>
          <p:cNvSpPr/>
          <p:nvPr/>
        </p:nvSpPr>
        <p:spPr>
          <a:xfrm>
            <a:off x="9417059" y="4261389"/>
            <a:ext cx="76623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Entitlement</a:t>
            </a:r>
          </a:p>
        </p:txBody>
      </p:sp>
      <p:pic>
        <p:nvPicPr>
          <p:cNvPr id="32" name="Picture 31"/>
          <p:cNvPicPr>
            <a:picLocks noChangeAspect="1"/>
          </p:cNvPicPr>
          <p:nvPr/>
        </p:nvPicPr>
        <p:blipFill>
          <a:blip r:embed="rId28"/>
          <a:stretch>
            <a:fillRect/>
          </a:stretch>
        </p:blipFill>
        <p:spPr>
          <a:xfrm>
            <a:off x="5178673" y="4731079"/>
            <a:ext cx="360000" cy="360000"/>
          </a:xfrm>
          <a:prstGeom prst="rect">
            <a:avLst/>
          </a:prstGeom>
        </p:spPr>
      </p:pic>
      <p:pic>
        <p:nvPicPr>
          <p:cNvPr id="57" name="Picture 56"/>
          <p:cNvPicPr>
            <a:picLocks noChangeAspect="1"/>
          </p:cNvPicPr>
          <p:nvPr/>
        </p:nvPicPr>
        <p:blipFill>
          <a:blip r:embed="rId29"/>
          <a:stretch>
            <a:fillRect/>
          </a:stretch>
        </p:blipFill>
        <p:spPr>
          <a:xfrm>
            <a:off x="6647705" y="4731079"/>
            <a:ext cx="360000" cy="360000"/>
          </a:xfrm>
          <a:prstGeom prst="rect">
            <a:avLst/>
          </a:prstGeom>
        </p:spPr>
      </p:pic>
      <p:sp>
        <p:nvSpPr>
          <p:cNvPr id="58" name="Rechteck 42"/>
          <p:cNvSpPr/>
          <p:nvPr/>
        </p:nvSpPr>
        <p:spPr>
          <a:xfrm>
            <a:off x="6641854" y="5178678"/>
            <a:ext cx="330219"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Feed</a:t>
            </a:r>
          </a:p>
        </p:txBody>
      </p:sp>
      <p:sp>
        <p:nvSpPr>
          <p:cNvPr id="59" name="Rechteck 42"/>
          <p:cNvSpPr/>
          <p:nvPr/>
        </p:nvSpPr>
        <p:spPr>
          <a:xfrm>
            <a:off x="5187151" y="5178678"/>
            <a:ext cx="3430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Wi-Fi</a:t>
            </a:r>
          </a:p>
        </p:txBody>
      </p:sp>
      <p:pic>
        <p:nvPicPr>
          <p:cNvPr id="60" name="Picture 59"/>
          <p:cNvPicPr>
            <a:picLocks noChangeAspect="1"/>
          </p:cNvPicPr>
          <p:nvPr/>
        </p:nvPicPr>
        <p:blipFill>
          <a:blip r:embed="rId30"/>
          <a:stretch>
            <a:fillRect/>
          </a:stretch>
        </p:blipFill>
        <p:spPr>
          <a:xfrm>
            <a:off x="10994919" y="4722289"/>
            <a:ext cx="360000" cy="360000"/>
          </a:xfrm>
          <a:prstGeom prst="rect">
            <a:avLst/>
          </a:prstGeom>
        </p:spPr>
      </p:pic>
      <p:pic>
        <p:nvPicPr>
          <p:cNvPr id="61" name="Picture 60"/>
          <p:cNvPicPr>
            <a:picLocks noChangeAspect="1"/>
          </p:cNvPicPr>
          <p:nvPr/>
        </p:nvPicPr>
        <p:blipFill>
          <a:blip r:embed="rId31"/>
          <a:stretch>
            <a:fillRect/>
          </a:stretch>
        </p:blipFill>
        <p:spPr>
          <a:xfrm>
            <a:off x="8094435" y="4722289"/>
            <a:ext cx="360000" cy="360000"/>
          </a:xfrm>
          <a:prstGeom prst="rect">
            <a:avLst/>
          </a:prstGeom>
        </p:spPr>
      </p:pic>
      <p:pic>
        <p:nvPicPr>
          <p:cNvPr id="62" name="Picture 61"/>
          <p:cNvPicPr>
            <a:picLocks noChangeAspect="1"/>
          </p:cNvPicPr>
          <p:nvPr/>
        </p:nvPicPr>
        <p:blipFill>
          <a:blip r:embed="rId32"/>
          <a:stretch>
            <a:fillRect/>
          </a:stretch>
        </p:blipFill>
        <p:spPr>
          <a:xfrm>
            <a:off x="9620174" y="4722289"/>
            <a:ext cx="360000" cy="360000"/>
          </a:xfrm>
          <a:prstGeom prst="rect">
            <a:avLst/>
          </a:prstGeom>
        </p:spPr>
      </p:pic>
      <p:sp>
        <p:nvSpPr>
          <p:cNvPr id="63" name="Rechteck 42"/>
          <p:cNvSpPr/>
          <p:nvPr/>
        </p:nvSpPr>
        <p:spPr>
          <a:xfrm>
            <a:off x="8043602" y="5178678"/>
            <a:ext cx="4616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Public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64" name="Rechteck 42"/>
          <p:cNvSpPr/>
          <p:nvPr/>
        </p:nvSpPr>
        <p:spPr>
          <a:xfrm>
            <a:off x="9546099" y="5178678"/>
            <a:ext cx="50815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Private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65" name="Rechteck 42"/>
          <p:cNvSpPr/>
          <p:nvPr/>
        </p:nvSpPr>
        <p:spPr>
          <a:xfrm>
            <a:off x="11042908" y="5178678"/>
            <a:ext cx="29815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Key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Pair</a:t>
            </a:r>
          </a:p>
        </p:txBody>
      </p:sp>
      <p:grpSp>
        <p:nvGrpSpPr>
          <p:cNvPr id="67" name="Group 66"/>
          <p:cNvGrpSpPr/>
          <p:nvPr/>
        </p:nvGrpSpPr>
        <p:grpSpPr>
          <a:xfrm>
            <a:off x="10888112" y="3803554"/>
            <a:ext cx="564257" cy="624302"/>
            <a:chOff x="10888112" y="3247840"/>
            <a:chExt cx="564257" cy="624302"/>
          </a:xfrm>
        </p:grpSpPr>
        <p:pic>
          <p:nvPicPr>
            <p:cNvPr id="56" name="Picture 55"/>
            <p:cNvPicPr>
              <a:picLocks noChangeAspect="1"/>
            </p:cNvPicPr>
            <p:nvPr/>
          </p:nvPicPr>
          <p:blipFill>
            <a:blip r:embed="rId33"/>
            <a:stretch>
              <a:fillRect/>
            </a:stretch>
          </p:blipFill>
          <p:spPr>
            <a:xfrm>
              <a:off x="10994919" y="3247840"/>
              <a:ext cx="360000" cy="360000"/>
            </a:xfrm>
            <a:prstGeom prst="rect">
              <a:avLst/>
            </a:prstGeom>
          </p:spPr>
        </p:pic>
        <p:sp>
          <p:nvSpPr>
            <p:cNvPr id="66" name="Rechteck 37"/>
            <p:cNvSpPr/>
            <p:nvPr/>
          </p:nvSpPr>
          <p:spPr>
            <a:xfrm>
              <a:off x="10888112" y="3702865"/>
              <a:ext cx="56425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Solution</a:t>
              </a:r>
            </a:p>
          </p:txBody>
        </p:sp>
      </p:grpSp>
      <p:sp>
        <p:nvSpPr>
          <p:cNvPr id="71" name="Rechteck 38"/>
          <p:cNvSpPr/>
          <p:nvPr/>
        </p:nvSpPr>
        <p:spPr>
          <a:xfrm>
            <a:off x="897062" y="6050553"/>
            <a:ext cx="298159"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Disk</a:t>
            </a:r>
          </a:p>
        </p:txBody>
      </p:sp>
      <p:pic>
        <p:nvPicPr>
          <p:cNvPr id="85" name="Picture 84"/>
          <p:cNvPicPr>
            <a:picLocks noChangeAspect="1"/>
          </p:cNvPicPr>
          <p:nvPr/>
        </p:nvPicPr>
        <p:blipFill>
          <a:blip r:embed="rId34"/>
          <a:stretch>
            <a:fillRect/>
          </a:stretch>
        </p:blipFill>
        <p:spPr>
          <a:xfrm>
            <a:off x="3717311" y="5589240"/>
            <a:ext cx="360000" cy="360000"/>
          </a:xfrm>
          <a:prstGeom prst="rect">
            <a:avLst/>
          </a:prstGeom>
        </p:spPr>
      </p:pic>
      <p:pic>
        <p:nvPicPr>
          <p:cNvPr id="86" name="Picture 85"/>
          <p:cNvPicPr>
            <a:picLocks noChangeAspect="1"/>
          </p:cNvPicPr>
          <p:nvPr/>
        </p:nvPicPr>
        <p:blipFill>
          <a:blip r:embed="rId35"/>
          <a:stretch>
            <a:fillRect/>
          </a:stretch>
        </p:blipFill>
        <p:spPr>
          <a:xfrm>
            <a:off x="2312872" y="5589240"/>
            <a:ext cx="360000" cy="360000"/>
          </a:xfrm>
          <a:prstGeom prst="rect">
            <a:avLst/>
          </a:prstGeom>
        </p:spPr>
      </p:pic>
      <p:pic>
        <p:nvPicPr>
          <p:cNvPr id="87" name="Picture 86"/>
          <p:cNvPicPr>
            <a:picLocks noChangeAspect="1"/>
          </p:cNvPicPr>
          <p:nvPr/>
        </p:nvPicPr>
        <p:blipFill>
          <a:blip r:embed="rId36"/>
          <a:stretch>
            <a:fillRect/>
          </a:stretch>
        </p:blipFill>
        <p:spPr>
          <a:xfrm>
            <a:off x="866142" y="5592718"/>
            <a:ext cx="360000" cy="360000"/>
          </a:xfrm>
          <a:prstGeom prst="rect">
            <a:avLst/>
          </a:prstGeom>
        </p:spPr>
      </p:pic>
      <p:sp>
        <p:nvSpPr>
          <p:cNvPr id="88" name="Rechteck 38"/>
          <p:cNvSpPr/>
          <p:nvPr/>
        </p:nvSpPr>
        <p:spPr>
          <a:xfrm>
            <a:off x="2346772" y="6050553"/>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CPU</a:t>
            </a:r>
          </a:p>
        </p:txBody>
      </p:sp>
      <p:sp>
        <p:nvSpPr>
          <p:cNvPr id="89" name="Rechteck 38"/>
          <p:cNvSpPr/>
          <p:nvPr/>
        </p:nvSpPr>
        <p:spPr>
          <a:xfrm>
            <a:off x="3408395" y="6050553"/>
            <a:ext cx="97783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RAM / Memory</a:t>
            </a:r>
          </a:p>
        </p:txBody>
      </p:sp>
      <p:pic>
        <p:nvPicPr>
          <p:cNvPr id="73" name="Picture 72">
            <a:extLst>
              <a:ext uri="{FF2B5EF4-FFF2-40B4-BE49-F238E27FC236}">
                <a16:creationId xmlns:a16="http://schemas.microsoft.com/office/drawing/2014/main" id="{5C427B2E-74A6-4C97-9BDF-491FE26A0C7F}"/>
              </a:ext>
            </a:extLst>
          </p:cNvPr>
          <p:cNvPicPr>
            <a:picLocks noChangeAspect="1"/>
          </p:cNvPicPr>
          <p:nvPr/>
        </p:nvPicPr>
        <p:blipFill>
          <a:blip r:embed="rId37"/>
          <a:stretch>
            <a:fillRect/>
          </a:stretch>
        </p:blipFill>
        <p:spPr>
          <a:xfrm>
            <a:off x="8091543" y="2881126"/>
            <a:ext cx="360000" cy="360000"/>
          </a:xfrm>
          <a:prstGeom prst="rect">
            <a:avLst/>
          </a:prstGeom>
        </p:spPr>
      </p:pic>
      <p:sp>
        <p:nvSpPr>
          <p:cNvPr id="74" name="Rechteck 63">
            <a:extLst>
              <a:ext uri="{FF2B5EF4-FFF2-40B4-BE49-F238E27FC236}">
                <a16:creationId xmlns:a16="http://schemas.microsoft.com/office/drawing/2014/main" id="{09BAEAA7-7DB0-4362-8F5B-7B44DA78BF9A}"/>
              </a:ext>
            </a:extLst>
          </p:cNvPr>
          <p:cNvSpPr/>
          <p:nvPr/>
        </p:nvSpPr>
        <p:spPr>
          <a:xfrm>
            <a:off x="7996628" y="3328468"/>
            <a:ext cx="5498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SAPUI5 </a:t>
            </a:r>
          </a:p>
        </p:txBody>
      </p:sp>
      <p:pic>
        <p:nvPicPr>
          <p:cNvPr id="68" name="Picture 67">
            <a:extLst>
              <a:ext uri="{FF2B5EF4-FFF2-40B4-BE49-F238E27FC236}">
                <a16:creationId xmlns:a16="http://schemas.microsoft.com/office/drawing/2014/main" id="{1B660FFE-F7D3-4D05-9E74-68BC13EB4CCA}"/>
              </a:ext>
            </a:extLst>
          </p:cNvPr>
          <p:cNvPicPr>
            <a:picLocks noChangeAspect="1"/>
          </p:cNvPicPr>
          <p:nvPr/>
        </p:nvPicPr>
        <p:blipFill>
          <a:blip r:embed="rId38"/>
          <a:stretch>
            <a:fillRect/>
          </a:stretch>
        </p:blipFill>
        <p:spPr>
          <a:xfrm>
            <a:off x="5177453" y="5583549"/>
            <a:ext cx="360000" cy="360000"/>
          </a:xfrm>
          <a:prstGeom prst="rect">
            <a:avLst/>
          </a:prstGeom>
        </p:spPr>
      </p:pic>
      <p:sp>
        <p:nvSpPr>
          <p:cNvPr id="77" name="Rechteck 38">
            <a:extLst>
              <a:ext uri="{FF2B5EF4-FFF2-40B4-BE49-F238E27FC236}">
                <a16:creationId xmlns:a16="http://schemas.microsoft.com/office/drawing/2014/main" id="{9BE56093-F1D5-44E9-B166-26FAAEFBC855}"/>
              </a:ext>
            </a:extLst>
          </p:cNvPr>
          <p:cNvSpPr/>
          <p:nvPr/>
        </p:nvSpPr>
        <p:spPr>
          <a:xfrm>
            <a:off x="5207572" y="6050553"/>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SDK</a:t>
            </a:r>
          </a:p>
        </p:txBody>
      </p:sp>
    </p:spTree>
    <p:extLst>
      <p:ext uri="{BB962C8B-B14F-4D97-AF65-F5344CB8AC3E}">
        <p14:creationId xmlns:p14="http://schemas.microsoft.com/office/powerpoint/2010/main" val="3803215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Other SAP Icons (from SAP Icon Font, TNT Font based on SAP Fiori Iconography)</a:t>
            </a:r>
            <a:endParaRPr lang="en-US" dirty="0"/>
          </a:p>
        </p:txBody>
      </p:sp>
      <p:pic>
        <p:nvPicPr>
          <p:cNvPr id="54" name="Bild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477" y="1988840"/>
            <a:ext cx="360000" cy="360000"/>
          </a:xfrm>
          <a:prstGeom prst="rect">
            <a:avLst/>
          </a:prstGeom>
        </p:spPr>
      </p:pic>
      <p:pic>
        <p:nvPicPr>
          <p:cNvPr id="55" name="Bild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9361" y="1988840"/>
            <a:ext cx="360000" cy="360000"/>
          </a:xfrm>
          <a:prstGeom prst="rect">
            <a:avLst/>
          </a:prstGeom>
        </p:spPr>
      </p:pic>
      <p:pic>
        <p:nvPicPr>
          <p:cNvPr id="56" name="Bild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068" y="1988840"/>
            <a:ext cx="360000" cy="360000"/>
          </a:xfrm>
          <a:prstGeom prst="rect">
            <a:avLst/>
          </a:prstGeom>
        </p:spPr>
      </p:pic>
      <p:pic>
        <p:nvPicPr>
          <p:cNvPr id="57" name="Bild 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51" y="1988840"/>
            <a:ext cx="360000" cy="360000"/>
          </a:xfrm>
          <a:prstGeom prst="rect">
            <a:avLst/>
          </a:prstGeom>
        </p:spPr>
      </p:pic>
      <p:pic>
        <p:nvPicPr>
          <p:cNvPr id="58" name="Bild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5860" y="1988840"/>
            <a:ext cx="360000" cy="360000"/>
          </a:xfrm>
          <a:prstGeom prst="rect">
            <a:avLst/>
          </a:prstGeom>
        </p:spPr>
      </p:pic>
      <p:pic>
        <p:nvPicPr>
          <p:cNvPr id="59" name="Bild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626" y="1988840"/>
            <a:ext cx="360000" cy="360000"/>
          </a:xfrm>
          <a:prstGeom prst="rect">
            <a:avLst/>
          </a:prstGeom>
        </p:spPr>
      </p:pic>
      <p:pic>
        <p:nvPicPr>
          <p:cNvPr id="60" name="Bild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4009" y="1988840"/>
            <a:ext cx="360000" cy="360000"/>
          </a:xfrm>
          <a:prstGeom prst="rect">
            <a:avLst/>
          </a:prstGeom>
        </p:spPr>
      </p:pic>
      <p:pic>
        <p:nvPicPr>
          <p:cNvPr id="61" name="Bild 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5243" y="1988840"/>
            <a:ext cx="360000" cy="360000"/>
          </a:xfrm>
          <a:prstGeom prst="rect">
            <a:avLst/>
          </a:prstGeom>
        </p:spPr>
      </p:pic>
      <p:pic>
        <p:nvPicPr>
          <p:cNvPr id="62" name="Bild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10179" y="2005719"/>
            <a:ext cx="360000" cy="360000"/>
          </a:xfrm>
          <a:prstGeom prst="rect">
            <a:avLst/>
          </a:prstGeom>
        </p:spPr>
      </p:pic>
      <p:pic>
        <p:nvPicPr>
          <p:cNvPr id="63" name="Bild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79562" y="2005719"/>
            <a:ext cx="360000" cy="360000"/>
          </a:xfrm>
          <a:prstGeom prst="rect">
            <a:avLst/>
          </a:prstGeom>
        </p:spPr>
      </p:pic>
      <p:pic>
        <p:nvPicPr>
          <p:cNvPr id="64" name="Bild 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48945" y="2005719"/>
            <a:ext cx="360000" cy="360000"/>
          </a:xfrm>
          <a:prstGeom prst="rect">
            <a:avLst/>
          </a:prstGeom>
        </p:spPr>
      </p:pic>
      <p:pic>
        <p:nvPicPr>
          <p:cNvPr id="65" name="Bild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71509" y="2005719"/>
            <a:ext cx="360000" cy="360000"/>
          </a:xfrm>
          <a:prstGeom prst="rect">
            <a:avLst/>
          </a:prstGeom>
        </p:spPr>
      </p:pic>
      <p:pic>
        <p:nvPicPr>
          <p:cNvPr id="66" name="Bild 6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18328" y="2005719"/>
            <a:ext cx="360000" cy="360000"/>
          </a:xfrm>
          <a:prstGeom prst="rect">
            <a:avLst/>
          </a:prstGeom>
        </p:spPr>
      </p:pic>
      <p:pic>
        <p:nvPicPr>
          <p:cNvPr id="67" name="Bild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48945" y="5052847"/>
            <a:ext cx="360000" cy="360000"/>
          </a:xfrm>
          <a:prstGeom prst="rect">
            <a:avLst/>
          </a:prstGeom>
        </p:spPr>
      </p:pic>
      <p:pic>
        <p:nvPicPr>
          <p:cNvPr id="68" name="Bild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37361" y="4284366"/>
            <a:ext cx="360000" cy="360000"/>
          </a:xfrm>
          <a:prstGeom prst="rect">
            <a:avLst/>
          </a:prstGeom>
        </p:spPr>
      </p:pic>
      <p:pic>
        <p:nvPicPr>
          <p:cNvPr id="69" name="Bild 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00445" y="2753322"/>
            <a:ext cx="360000" cy="360000"/>
          </a:xfrm>
          <a:prstGeom prst="rect">
            <a:avLst/>
          </a:prstGeom>
        </p:spPr>
      </p:pic>
      <p:pic>
        <p:nvPicPr>
          <p:cNvPr id="70" name="Bild 6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0629" y="5038334"/>
            <a:ext cx="360000" cy="360000"/>
          </a:xfrm>
          <a:prstGeom prst="rect">
            <a:avLst/>
          </a:prstGeom>
        </p:spPr>
      </p:pic>
      <p:pic>
        <p:nvPicPr>
          <p:cNvPr id="71" name="Bild 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96503" y="5038334"/>
            <a:ext cx="360000" cy="360000"/>
          </a:xfrm>
          <a:prstGeom prst="rect">
            <a:avLst/>
          </a:prstGeom>
        </p:spPr>
      </p:pic>
      <p:pic>
        <p:nvPicPr>
          <p:cNvPr id="72" name="Bild 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63566" y="5038334"/>
            <a:ext cx="360000" cy="360000"/>
          </a:xfrm>
          <a:prstGeom prst="rect">
            <a:avLst/>
          </a:prstGeom>
        </p:spPr>
      </p:pic>
      <p:pic>
        <p:nvPicPr>
          <p:cNvPr id="73" name="Bild 7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97692" y="5038334"/>
            <a:ext cx="360000" cy="360000"/>
          </a:xfrm>
          <a:prstGeom prst="rect">
            <a:avLst/>
          </a:prstGeom>
        </p:spPr>
      </p:pic>
      <p:pic>
        <p:nvPicPr>
          <p:cNvPr id="74" name="Bild 7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28251" y="5038334"/>
            <a:ext cx="360000" cy="360000"/>
          </a:xfrm>
          <a:prstGeom prst="rect">
            <a:avLst/>
          </a:prstGeom>
        </p:spPr>
      </p:pic>
      <p:pic>
        <p:nvPicPr>
          <p:cNvPr id="75" name="Bild 7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495314" y="5038334"/>
            <a:ext cx="360000" cy="360000"/>
          </a:xfrm>
          <a:prstGeom prst="rect">
            <a:avLst/>
          </a:prstGeom>
        </p:spPr>
      </p:pic>
      <p:pic>
        <p:nvPicPr>
          <p:cNvPr id="76" name="Bild 7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62377" y="5038334"/>
            <a:ext cx="360000" cy="360000"/>
          </a:xfrm>
          <a:prstGeom prst="rect">
            <a:avLst/>
          </a:prstGeom>
        </p:spPr>
      </p:pic>
      <p:pic>
        <p:nvPicPr>
          <p:cNvPr id="77" name="Bild 7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29440" y="5038334"/>
            <a:ext cx="360000" cy="360000"/>
          </a:xfrm>
          <a:prstGeom prst="rect">
            <a:avLst/>
          </a:prstGeom>
        </p:spPr>
      </p:pic>
      <p:pic>
        <p:nvPicPr>
          <p:cNvPr id="78" name="Bild 7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161185" y="5038334"/>
            <a:ext cx="360000" cy="360000"/>
          </a:xfrm>
          <a:prstGeom prst="rect">
            <a:avLst/>
          </a:prstGeom>
        </p:spPr>
      </p:pic>
      <p:pic>
        <p:nvPicPr>
          <p:cNvPr id="79" name="Bild 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93333" y="2761763"/>
            <a:ext cx="360000" cy="360000"/>
          </a:xfrm>
          <a:prstGeom prst="rect">
            <a:avLst/>
          </a:prstGeom>
        </p:spPr>
      </p:pic>
      <p:pic>
        <p:nvPicPr>
          <p:cNvPr id="80" name="Bild 7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330477" y="3517808"/>
            <a:ext cx="360000" cy="360000"/>
          </a:xfrm>
          <a:prstGeom prst="rect">
            <a:avLst/>
          </a:prstGeom>
        </p:spPr>
      </p:pic>
      <p:pic>
        <p:nvPicPr>
          <p:cNvPr id="81" name="Bild 8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337337" y="3517808"/>
            <a:ext cx="360000" cy="360000"/>
          </a:xfrm>
          <a:prstGeom prst="rect">
            <a:avLst/>
          </a:prstGeom>
        </p:spPr>
      </p:pic>
      <p:pic>
        <p:nvPicPr>
          <p:cNvPr id="82" name="Bild 8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821182" y="5038334"/>
            <a:ext cx="360000" cy="360000"/>
          </a:xfrm>
          <a:prstGeom prst="rect">
            <a:avLst/>
          </a:prstGeom>
        </p:spPr>
      </p:pic>
      <p:pic>
        <p:nvPicPr>
          <p:cNvPr id="83" name="Bild 8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04017" y="3517808"/>
            <a:ext cx="360000" cy="360000"/>
          </a:xfrm>
          <a:prstGeom prst="rect">
            <a:avLst/>
          </a:prstGeom>
        </p:spPr>
      </p:pic>
      <p:pic>
        <p:nvPicPr>
          <p:cNvPr id="84" name="Bild 8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670681" y="3517808"/>
            <a:ext cx="360000" cy="360000"/>
          </a:xfrm>
          <a:prstGeom prst="rect">
            <a:avLst/>
          </a:prstGeom>
        </p:spPr>
      </p:pic>
      <p:pic>
        <p:nvPicPr>
          <p:cNvPr id="85" name="Bild 84"/>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170673" y="3517808"/>
            <a:ext cx="360000" cy="360000"/>
          </a:xfrm>
          <a:prstGeom prst="rect">
            <a:avLst/>
          </a:prstGeom>
        </p:spPr>
      </p:pic>
      <p:pic>
        <p:nvPicPr>
          <p:cNvPr id="86" name="Bild 8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837345" y="3517808"/>
            <a:ext cx="360000" cy="360000"/>
          </a:xfrm>
          <a:prstGeom prst="rect">
            <a:avLst/>
          </a:prstGeom>
        </p:spPr>
      </p:pic>
      <p:pic>
        <p:nvPicPr>
          <p:cNvPr id="87" name="Bild 8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004009" y="3517808"/>
            <a:ext cx="360000" cy="360000"/>
          </a:xfrm>
          <a:prstGeom prst="rect">
            <a:avLst/>
          </a:prstGeom>
        </p:spPr>
      </p:pic>
      <p:pic>
        <p:nvPicPr>
          <p:cNvPr id="88" name="Bild 8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504001" y="3517808"/>
            <a:ext cx="360000" cy="360000"/>
          </a:xfrm>
          <a:prstGeom prst="rect">
            <a:avLst/>
          </a:prstGeom>
        </p:spPr>
      </p:pic>
      <p:pic>
        <p:nvPicPr>
          <p:cNvPr id="89" name="Bild 8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496889" y="2753324"/>
            <a:ext cx="360000" cy="360000"/>
          </a:xfrm>
          <a:prstGeom prst="rect">
            <a:avLst/>
          </a:prstGeom>
        </p:spPr>
      </p:pic>
      <p:pic>
        <p:nvPicPr>
          <p:cNvPr id="90" name="Bild 89"/>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670696" y="4252875"/>
            <a:ext cx="360000" cy="360000"/>
          </a:xfrm>
          <a:prstGeom prst="rect">
            <a:avLst/>
          </a:prstGeom>
        </p:spPr>
      </p:pic>
      <p:pic>
        <p:nvPicPr>
          <p:cNvPr id="91" name="Bild 90"/>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0489777" y="2753324"/>
            <a:ext cx="360000" cy="360000"/>
          </a:xfrm>
          <a:prstGeom prst="rect">
            <a:avLst/>
          </a:prstGeom>
        </p:spPr>
      </p:pic>
      <p:pic>
        <p:nvPicPr>
          <p:cNvPr id="92" name="Bild 91"/>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657629" y="2753324"/>
            <a:ext cx="360000" cy="360000"/>
          </a:xfrm>
          <a:prstGeom prst="rect">
            <a:avLst/>
          </a:prstGeom>
        </p:spPr>
      </p:pic>
      <p:pic>
        <p:nvPicPr>
          <p:cNvPr id="93" name="Bild 92"/>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321927" y="2753324"/>
            <a:ext cx="360000" cy="360000"/>
          </a:xfrm>
          <a:prstGeom prst="rect">
            <a:avLst/>
          </a:prstGeom>
        </p:spPr>
      </p:pic>
      <p:pic>
        <p:nvPicPr>
          <p:cNvPr id="94" name="Bild 93"/>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825481" y="2753324"/>
            <a:ext cx="360000" cy="360000"/>
          </a:xfrm>
          <a:prstGeom prst="rect">
            <a:avLst/>
          </a:prstGeom>
        </p:spPr>
      </p:pic>
      <p:pic>
        <p:nvPicPr>
          <p:cNvPr id="95" name="Bild 94"/>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7161185" y="2753324"/>
            <a:ext cx="360000" cy="360000"/>
          </a:xfrm>
          <a:prstGeom prst="rect">
            <a:avLst/>
          </a:prstGeom>
        </p:spPr>
      </p:pic>
      <p:pic>
        <p:nvPicPr>
          <p:cNvPr id="96" name="Bild 95"/>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68297" y="2753324"/>
            <a:ext cx="360000" cy="360000"/>
          </a:xfrm>
          <a:prstGeom prst="rect">
            <a:avLst/>
          </a:prstGeom>
        </p:spPr>
      </p:pic>
      <p:pic>
        <p:nvPicPr>
          <p:cNvPr id="97" name="Bild 96"/>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3832593" y="2753324"/>
            <a:ext cx="360000" cy="360000"/>
          </a:xfrm>
          <a:prstGeom prst="rect">
            <a:avLst/>
          </a:prstGeom>
        </p:spPr>
      </p:pic>
      <p:pic>
        <p:nvPicPr>
          <p:cNvPr id="98" name="Bild 97"/>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329037" y="2753324"/>
            <a:ext cx="360000" cy="360000"/>
          </a:xfrm>
          <a:prstGeom prst="rect">
            <a:avLst/>
          </a:prstGeom>
        </p:spPr>
      </p:pic>
      <p:pic>
        <p:nvPicPr>
          <p:cNvPr id="99" name="Bild 98"/>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664741" y="2753324"/>
            <a:ext cx="360000" cy="360000"/>
          </a:xfrm>
          <a:prstGeom prst="rect">
            <a:avLst/>
          </a:prstGeom>
        </p:spPr>
      </p:pic>
      <p:pic>
        <p:nvPicPr>
          <p:cNvPr id="100" name="Bild 99"/>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336149" y="2753324"/>
            <a:ext cx="360000" cy="360000"/>
          </a:xfrm>
          <a:prstGeom prst="rect">
            <a:avLst/>
          </a:prstGeom>
        </p:spPr>
      </p:pic>
      <p:pic>
        <p:nvPicPr>
          <p:cNvPr id="101" name="Bild 100"/>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504001" y="2753324"/>
            <a:ext cx="360000" cy="360000"/>
          </a:xfrm>
          <a:prstGeom prst="rect">
            <a:avLst/>
          </a:prstGeom>
        </p:spPr>
      </p:pic>
      <p:pic>
        <p:nvPicPr>
          <p:cNvPr id="103" name="Bild 102"/>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1321927" y="4252875"/>
            <a:ext cx="360000" cy="360000"/>
          </a:xfrm>
          <a:prstGeom prst="rect">
            <a:avLst/>
          </a:prstGeom>
        </p:spPr>
      </p:pic>
      <p:pic>
        <p:nvPicPr>
          <p:cNvPr id="104" name="Bild 103"/>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10499855" y="4252875"/>
            <a:ext cx="360000" cy="360000"/>
          </a:xfrm>
          <a:prstGeom prst="rect">
            <a:avLst/>
          </a:prstGeom>
        </p:spPr>
      </p:pic>
      <p:pic>
        <p:nvPicPr>
          <p:cNvPr id="119" name="Bild 118"/>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5507335" y="4282292"/>
            <a:ext cx="360000" cy="360000"/>
          </a:xfrm>
          <a:prstGeom prst="rect">
            <a:avLst/>
          </a:prstGeom>
        </p:spPr>
      </p:pic>
      <p:pic>
        <p:nvPicPr>
          <p:cNvPr id="120" name="Bild 119"/>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842877" y="4282292"/>
            <a:ext cx="360000" cy="360000"/>
          </a:xfrm>
          <a:prstGeom prst="rect">
            <a:avLst/>
          </a:prstGeom>
        </p:spPr>
      </p:pic>
      <p:pic>
        <p:nvPicPr>
          <p:cNvPr id="121" name="Bild 120"/>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004025" y="4282292"/>
            <a:ext cx="360000" cy="360000"/>
          </a:xfrm>
          <a:prstGeom prst="rect">
            <a:avLst/>
          </a:prstGeom>
        </p:spPr>
      </p:pic>
      <p:pic>
        <p:nvPicPr>
          <p:cNvPr id="122" name="Bild 121"/>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171793" y="4282292"/>
            <a:ext cx="360000" cy="360000"/>
          </a:xfrm>
          <a:prstGeom prst="rect">
            <a:avLst/>
          </a:prstGeom>
        </p:spPr>
      </p:pic>
      <p:pic>
        <p:nvPicPr>
          <p:cNvPr id="123" name="Bild 122"/>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6339564" y="4282292"/>
            <a:ext cx="360000" cy="360000"/>
          </a:xfrm>
          <a:prstGeom prst="rect">
            <a:avLst/>
          </a:prstGeom>
        </p:spPr>
      </p:pic>
      <p:pic>
        <p:nvPicPr>
          <p:cNvPr id="124" name="Bild 12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4675106" y="4282292"/>
            <a:ext cx="360000" cy="360000"/>
          </a:xfrm>
          <a:prstGeom prst="rect">
            <a:avLst/>
          </a:prstGeom>
        </p:spPr>
      </p:pic>
      <p:pic>
        <p:nvPicPr>
          <p:cNvPr id="125" name="Bild 124"/>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3010648" y="4282292"/>
            <a:ext cx="360000" cy="360000"/>
          </a:xfrm>
          <a:prstGeom prst="rect">
            <a:avLst/>
          </a:prstGeom>
        </p:spPr>
      </p:pic>
      <p:pic>
        <p:nvPicPr>
          <p:cNvPr id="126" name="Bild 125"/>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2178419" y="4282292"/>
            <a:ext cx="360000" cy="360000"/>
          </a:xfrm>
          <a:prstGeom prst="rect">
            <a:avLst/>
          </a:prstGeom>
        </p:spPr>
      </p:pic>
      <p:pic>
        <p:nvPicPr>
          <p:cNvPr id="127" name="Bild 126"/>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346190" y="4282292"/>
            <a:ext cx="360000" cy="360000"/>
          </a:xfrm>
          <a:prstGeom prst="rect">
            <a:avLst/>
          </a:prstGeom>
        </p:spPr>
      </p:pic>
      <p:pic>
        <p:nvPicPr>
          <p:cNvPr id="128" name="Bild 127"/>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513961" y="4282292"/>
            <a:ext cx="360000" cy="360000"/>
          </a:xfrm>
          <a:prstGeom prst="rect">
            <a:avLst/>
          </a:prstGeom>
        </p:spPr>
      </p:pic>
      <p:pic>
        <p:nvPicPr>
          <p:cNvPr id="3" name="Picture 2"/>
          <p:cNvPicPr>
            <a:picLocks noChangeAspect="1"/>
          </p:cNvPicPr>
          <p:nvPr/>
        </p:nvPicPr>
        <p:blipFill>
          <a:blip r:embed="rId63"/>
          <a:stretch>
            <a:fillRect/>
          </a:stretch>
        </p:blipFill>
        <p:spPr>
          <a:xfrm>
            <a:off x="7161185" y="3517808"/>
            <a:ext cx="360000" cy="360000"/>
          </a:xfrm>
          <a:prstGeom prst="rect">
            <a:avLst/>
          </a:prstGeom>
        </p:spPr>
      </p:pic>
      <p:pic>
        <p:nvPicPr>
          <p:cNvPr id="4" name="Picture 3"/>
          <p:cNvPicPr>
            <a:picLocks noChangeAspect="1"/>
          </p:cNvPicPr>
          <p:nvPr/>
        </p:nvPicPr>
        <p:blipFill>
          <a:blip r:embed="rId64"/>
          <a:stretch>
            <a:fillRect/>
          </a:stretch>
        </p:blipFill>
        <p:spPr>
          <a:xfrm>
            <a:off x="8004025" y="3517808"/>
            <a:ext cx="360000" cy="360000"/>
          </a:xfrm>
          <a:prstGeom prst="rect">
            <a:avLst/>
          </a:prstGeom>
        </p:spPr>
      </p:pic>
      <p:pic>
        <p:nvPicPr>
          <p:cNvPr id="5" name="Picture 4"/>
          <p:cNvPicPr>
            <a:picLocks noChangeAspect="1"/>
          </p:cNvPicPr>
          <p:nvPr/>
        </p:nvPicPr>
        <p:blipFill>
          <a:blip r:embed="rId65"/>
          <a:stretch>
            <a:fillRect/>
          </a:stretch>
        </p:blipFill>
        <p:spPr>
          <a:xfrm>
            <a:off x="6329037" y="3517808"/>
            <a:ext cx="360000" cy="360000"/>
          </a:xfrm>
          <a:prstGeom prst="rect">
            <a:avLst/>
          </a:prstGeom>
        </p:spPr>
      </p:pic>
      <p:pic>
        <p:nvPicPr>
          <p:cNvPr id="6" name="Picture 5"/>
          <p:cNvPicPr>
            <a:picLocks noChangeAspect="1"/>
          </p:cNvPicPr>
          <p:nvPr/>
        </p:nvPicPr>
        <p:blipFill>
          <a:blip r:embed="rId66"/>
          <a:stretch>
            <a:fillRect/>
          </a:stretch>
        </p:blipFill>
        <p:spPr>
          <a:xfrm>
            <a:off x="9654301" y="3517808"/>
            <a:ext cx="360000" cy="360000"/>
          </a:xfrm>
          <a:prstGeom prst="rect">
            <a:avLst/>
          </a:prstGeom>
        </p:spPr>
      </p:pic>
      <p:pic>
        <p:nvPicPr>
          <p:cNvPr id="8" name="Picture 7"/>
          <p:cNvPicPr>
            <a:picLocks noChangeAspect="1"/>
          </p:cNvPicPr>
          <p:nvPr/>
        </p:nvPicPr>
        <p:blipFill>
          <a:blip r:embed="rId67"/>
          <a:stretch>
            <a:fillRect/>
          </a:stretch>
        </p:blipFill>
        <p:spPr>
          <a:xfrm>
            <a:off x="8846865" y="3517808"/>
            <a:ext cx="360000" cy="360000"/>
          </a:xfrm>
          <a:prstGeom prst="rect">
            <a:avLst/>
          </a:prstGeom>
        </p:spPr>
      </p:pic>
      <p:pic>
        <p:nvPicPr>
          <p:cNvPr id="9" name="Picture 8"/>
          <p:cNvPicPr>
            <a:picLocks noChangeAspect="1"/>
          </p:cNvPicPr>
          <p:nvPr/>
        </p:nvPicPr>
        <p:blipFill>
          <a:blip r:embed="rId68"/>
          <a:stretch>
            <a:fillRect/>
          </a:stretch>
        </p:blipFill>
        <p:spPr>
          <a:xfrm>
            <a:off x="10501006" y="3519158"/>
            <a:ext cx="360000" cy="360000"/>
          </a:xfrm>
          <a:prstGeom prst="rect">
            <a:avLst/>
          </a:prstGeom>
        </p:spPr>
      </p:pic>
      <p:pic>
        <p:nvPicPr>
          <p:cNvPr id="12" name="Picture 11"/>
          <p:cNvPicPr>
            <a:picLocks noChangeAspect="1"/>
          </p:cNvPicPr>
          <p:nvPr/>
        </p:nvPicPr>
        <p:blipFill>
          <a:blip r:embed="rId69"/>
          <a:stretch>
            <a:fillRect/>
          </a:stretch>
        </p:blipFill>
        <p:spPr>
          <a:xfrm>
            <a:off x="7993333" y="5038334"/>
            <a:ext cx="360000" cy="360000"/>
          </a:xfrm>
          <a:prstGeom prst="rect">
            <a:avLst/>
          </a:prstGeom>
        </p:spPr>
      </p:pic>
      <p:pic>
        <p:nvPicPr>
          <p:cNvPr id="14" name="Picture 13"/>
          <p:cNvPicPr>
            <a:picLocks noChangeAspect="1"/>
          </p:cNvPicPr>
          <p:nvPr/>
        </p:nvPicPr>
        <p:blipFill>
          <a:blip r:embed="rId70"/>
          <a:stretch>
            <a:fillRect/>
          </a:stretch>
        </p:blipFill>
        <p:spPr>
          <a:xfrm>
            <a:off x="2170673" y="1985838"/>
            <a:ext cx="360000" cy="360000"/>
          </a:xfrm>
          <a:prstGeom prst="rect">
            <a:avLst/>
          </a:prstGeom>
        </p:spPr>
      </p:pic>
      <p:pic>
        <p:nvPicPr>
          <p:cNvPr id="10" name="Picture 9">
            <a:extLst>
              <a:ext uri="{FF2B5EF4-FFF2-40B4-BE49-F238E27FC236}">
                <a16:creationId xmlns:a16="http://schemas.microsoft.com/office/drawing/2014/main" id="{51C5B609-CBF4-4D8A-93D7-751B8B7E58C3}"/>
              </a:ext>
            </a:extLst>
          </p:cNvPr>
          <p:cNvPicPr>
            <a:picLocks noChangeAspect="1"/>
          </p:cNvPicPr>
          <p:nvPr/>
        </p:nvPicPr>
        <p:blipFill>
          <a:blip r:embed="rId71"/>
          <a:stretch>
            <a:fillRect/>
          </a:stretch>
        </p:blipFill>
        <p:spPr>
          <a:xfrm>
            <a:off x="10479562" y="5038334"/>
            <a:ext cx="360000" cy="360000"/>
          </a:xfrm>
          <a:prstGeom prst="rect">
            <a:avLst/>
          </a:prstGeom>
        </p:spPr>
      </p:pic>
      <p:pic>
        <p:nvPicPr>
          <p:cNvPr id="13" name="Picture 12">
            <a:extLst>
              <a:ext uri="{FF2B5EF4-FFF2-40B4-BE49-F238E27FC236}">
                <a16:creationId xmlns:a16="http://schemas.microsoft.com/office/drawing/2014/main" id="{574CF6E8-069C-48D1-8893-5F454F81A0FF}"/>
              </a:ext>
            </a:extLst>
          </p:cNvPr>
          <p:cNvPicPr>
            <a:picLocks noChangeAspect="1"/>
          </p:cNvPicPr>
          <p:nvPr/>
        </p:nvPicPr>
        <p:blipFill>
          <a:blip r:embed="rId72"/>
          <a:stretch>
            <a:fillRect/>
          </a:stretch>
        </p:blipFill>
        <p:spPr>
          <a:xfrm>
            <a:off x="11327123" y="5034665"/>
            <a:ext cx="360000" cy="360000"/>
          </a:xfrm>
          <a:prstGeom prst="rect">
            <a:avLst/>
          </a:prstGeom>
        </p:spPr>
      </p:pic>
      <p:pic>
        <p:nvPicPr>
          <p:cNvPr id="16" name="Picture 15">
            <a:extLst>
              <a:ext uri="{FF2B5EF4-FFF2-40B4-BE49-F238E27FC236}">
                <a16:creationId xmlns:a16="http://schemas.microsoft.com/office/drawing/2014/main" id="{06A7CABD-4563-464B-8725-98DCC8FC62A2}"/>
              </a:ext>
            </a:extLst>
          </p:cNvPr>
          <p:cNvPicPr>
            <a:picLocks noChangeAspect="1"/>
          </p:cNvPicPr>
          <p:nvPr/>
        </p:nvPicPr>
        <p:blipFill>
          <a:blip r:embed="rId73"/>
          <a:stretch>
            <a:fillRect/>
          </a:stretch>
        </p:blipFill>
        <p:spPr>
          <a:xfrm>
            <a:off x="513961" y="5794376"/>
            <a:ext cx="360000" cy="360000"/>
          </a:xfrm>
          <a:prstGeom prst="rect">
            <a:avLst/>
          </a:prstGeom>
        </p:spPr>
      </p:pic>
    </p:spTree>
    <p:extLst>
      <p:ext uri="{BB962C8B-B14F-4D97-AF65-F5344CB8AC3E}">
        <p14:creationId xmlns:p14="http://schemas.microsoft.com/office/powerpoint/2010/main" val="1837199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Product Logos (white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31544" cy="279030"/>
          </a:xfrm>
          <a:prstGeom prst="rect">
            <a:avLst/>
          </a:prstGeom>
        </p:spPr>
      </p:pic>
      <p:pic>
        <p:nvPicPr>
          <p:cNvPr id="27" name="Picture 26"/>
          <p:cNvPicPr>
            <a:picLocks noChangeAspect="1"/>
          </p:cNvPicPr>
          <p:nvPr/>
        </p:nvPicPr>
        <p:blipFill>
          <a:blip r:embed="rId4"/>
          <a:stretch>
            <a:fillRect/>
          </a:stretch>
        </p:blipFill>
        <p:spPr>
          <a:xfrm>
            <a:off x="6595791" y="3526200"/>
            <a:ext cx="1482922" cy="162000"/>
          </a:xfrm>
          <a:prstGeom prst="rect">
            <a:avLst/>
          </a:prstGeom>
        </p:spPr>
      </p:pic>
      <p:pic>
        <p:nvPicPr>
          <p:cNvPr id="29" name="Picture 28"/>
          <p:cNvPicPr>
            <a:picLocks noChangeAspect="1"/>
          </p:cNvPicPr>
          <p:nvPr/>
        </p:nvPicPr>
        <p:blipFill>
          <a:blip r:embed="rId5"/>
          <a:stretch>
            <a:fillRect/>
          </a:stretch>
        </p:blipFill>
        <p:spPr>
          <a:xfrm>
            <a:off x="3404155" y="1915947"/>
            <a:ext cx="1467960" cy="280800"/>
          </a:xfrm>
          <a:prstGeom prst="rect">
            <a:avLst/>
          </a:prstGeom>
        </p:spPr>
      </p:pic>
      <p:pic>
        <p:nvPicPr>
          <p:cNvPr id="13" name="Bild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97" y="3430547"/>
            <a:ext cx="1854638" cy="354853"/>
          </a:xfrm>
          <a:prstGeom prst="rect">
            <a:avLst/>
          </a:prstGeom>
        </p:spPr>
      </p:pic>
      <p:pic>
        <p:nvPicPr>
          <p:cNvPr id="14" name="Bild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397" y="4228994"/>
            <a:ext cx="1534664" cy="319975"/>
          </a:xfrm>
          <a:prstGeom prst="rect">
            <a:avLst/>
          </a:prstGeom>
        </p:spPr>
      </p:pic>
      <p:pic>
        <p:nvPicPr>
          <p:cNvPr id="17" name="Bild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396" y="5760543"/>
            <a:ext cx="2330808" cy="279030"/>
          </a:xfrm>
          <a:prstGeom prst="rect">
            <a:avLst/>
          </a:prstGeom>
        </p:spPr>
      </p:pic>
      <p:pic>
        <p:nvPicPr>
          <p:cNvPr id="4" name="Bild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3688" y="5710320"/>
            <a:ext cx="685800" cy="338328"/>
          </a:xfrm>
          <a:prstGeom prst="rect">
            <a:avLst/>
          </a:prstGeom>
        </p:spPr>
      </p:pic>
      <p:pic>
        <p:nvPicPr>
          <p:cNvPr id="19" name="Picture 18"/>
          <p:cNvPicPr>
            <a:picLocks noChangeAspect="1"/>
          </p:cNvPicPr>
          <p:nvPr/>
        </p:nvPicPr>
        <p:blipFill>
          <a:blip r:embed="rId10"/>
          <a:stretch>
            <a:fillRect/>
          </a:stretch>
        </p:blipFill>
        <p:spPr>
          <a:xfrm>
            <a:off x="6595791" y="1975347"/>
            <a:ext cx="2046804" cy="162000"/>
          </a:xfrm>
          <a:prstGeom prst="rect">
            <a:avLst/>
          </a:prstGeom>
        </p:spPr>
      </p:pic>
      <p:pic>
        <p:nvPicPr>
          <p:cNvPr id="23" name="Picture 22"/>
          <p:cNvPicPr>
            <a:picLocks noChangeAspect="1"/>
          </p:cNvPicPr>
          <p:nvPr/>
        </p:nvPicPr>
        <p:blipFill>
          <a:blip r:embed="rId11"/>
          <a:stretch>
            <a:fillRect/>
          </a:stretch>
        </p:blipFill>
        <p:spPr>
          <a:xfrm>
            <a:off x="6595792" y="2723772"/>
            <a:ext cx="1141787" cy="162000"/>
          </a:xfrm>
          <a:prstGeom prst="rect">
            <a:avLst/>
          </a:prstGeom>
        </p:spPr>
      </p:pic>
      <p:pic>
        <p:nvPicPr>
          <p:cNvPr id="25" name="Picture 24"/>
          <p:cNvPicPr>
            <a:picLocks noChangeAspect="1"/>
          </p:cNvPicPr>
          <p:nvPr/>
        </p:nvPicPr>
        <p:blipFill>
          <a:blip r:embed="rId12"/>
          <a:stretch>
            <a:fillRect/>
          </a:stretch>
        </p:blipFill>
        <p:spPr>
          <a:xfrm>
            <a:off x="6595791" y="4307769"/>
            <a:ext cx="1496570" cy="162000"/>
          </a:xfrm>
          <a:prstGeom prst="rect">
            <a:avLst/>
          </a:prstGeom>
        </p:spPr>
      </p:pic>
      <p:pic>
        <p:nvPicPr>
          <p:cNvPr id="31" name="Picture 30"/>
          <p:cNvPicPr>
            <a:picLocks noChangeAspect="1"/>
          </p:cNvPicPr>
          <p:nvPr/>
        </p:nvPicPr>
        <p:blipFill>
          <a:blip r:embed="rId13"/>
          <a:stretch>
            <a:fillRect/>
          </a:stretch>
        </p:blipFill>
        <p:spPr>
          <a:xfrm>
            <a:off x="3404155" y="3429000"/>
            <a:ext cx="1925508" cy="356400"/>
          </a:xfrm>
          <a:prstGeom prst="rect">
            <a:avLst/>
          </a:prstGeom>
        </p:spPr>
      </p:pic>
      <p:pic>
        <p:nvPicPr>
          <p:cNvPr id="33" name="Picture 32"/>
          <p:cNvPicPr>
            <a:picLocks noChangeAspect="1"/>
          </p:cNvPicPr>
          <p:nvPr/>
        </p:nvPicPr>
        <p:blipFill>
          <a:blip r:embed="rId14"/>
          <a:stretch>
            <a:fillRect/>
          </a:stretch>
        </p:blipFill>
        <p:spPr>
          <a:xfrm>
            <a:off x="3404155" y="4228569"/>
            <a:ext cx="1536706" cy="320400"/>
          </a:xfrm>
          <a:prstGeom prst="rect">
            <a:avLst/>
          </a:prstGeom>
        </p:spPr>
      </p:pic>
      <p:pic>
        <p:nvPicPr>
          <p:cNvPr id="38" name="Picture 37"/>
          <p:cNvPicPr>
            <a:picLocks noChangeAspect="1"/>
          </p:cNvPicPr>
          <p:nvPr/>
        </p:nvPicPr>
        <p:blipFill>
          <a:blip r:embed="rId15"/>
          <a:stretch>
            <a:fillRect/>
          </a:stretch>
        </p:blipFill>
        <p:spPr>
          <a:xfrm>
            <a:off x="3404155" y="5758773"/>
            <a:ext cx="2381371" cy="280800"/>
          </a:xfrm>
          <a:prstGeom prst="rect">
            <a:avLst/>
          </a:prstGeom>
        </p:spPr>
      </p:pic>
      <p:pic>
        <p:nvPicPr>
          <p:cNvPr id="5" name="Picture 4"/>
          <p:cNvPicPr>
            <a:picLocks noChangeAspect="1"/>
          </p:cNvPicPr>
          <p:nvPr/>
        </p:nvPicPr>
        <p:blipFill>
          <a:blip r:embed="rId16"/>
          <a:stretch>
            <a:fillRect/>
          </a:stretch>
        </p:blipFill>
        <p:spPr>
          <a:xfrm>
            <a:off x="501396" y="2669233"/>
            <a:ext cx="1564680" cy="280800"/>
          </a:xfrm>
          <a:prstGeom prst="rect">
            <a:avLst/>
          </a:prstGeom>
        </p:spPr>
      </p:pic>
      <p:pic>
        <p:nvPicPr>
          <p:cNvPr id="7" name="Picture 6"/>
          <p:cNvPicPr>
            <a:picLocks noChangeAspect="1"/>
          </p:cNvPicPr>
          <p:nvPr/>
        </p:nvPicPr>
        <p:blipFill>
          <a:blip r:embed="rId17"/>
          <a:stretch>
            <a:fillRect/>
          </a:stretch>
        </p:blipFill>
        <p:spPr>
          <a:xfrm>
            <a:off x="3404155" y="2664372"/>
            <a:ext cx="1564680" cy="280800"/>
          </a:xfrm>
          <a:prstGeom prst="rect">
            <a:avLst/>
          </a:prstGeom>
        </p:spPr>
      </p:pic>
      <p:pic>
        <p:nvPicPr>
          <p:cNvPr id="6" name="Picture 5"/>
          <p:cNvPicPr>
            <a:picLocks noChangeAspect="1"/>
          </p:cNvPicPr>
          <p:nvPr/>
        </p:nvPicPr>
        <p:blipFill>
          <a:blip r:embed="rId18"/>
          <a:stretch>
            <a:fillRect/>
          </a:stretch>
        </p:blipFill>
        <p:spPr>
          <a:xfrm>
            <a:off x="6595791" y="5070135"/>
            <a:ext cx="2116798" cy="162000"/>
          </a:xfrm>
          <a:prstGeom prst="rect">
            <a:avLst/>
          </a:prstGeom>
        </p:spPr>
      </p:pic>
      <p:pic>
        <p:nvPicPr>
          <p:cNvPr id="8" name="Picture 7">
            <a:extLst>
              <a:ext uri="{FF2B5EF4-FFF2-40B4-BE49-F238E27FC236}">
                <a16:creationId xmlns:a16="http://schemas.microsoft.com/office/drawing/2014/main" id="{D61CF937-D7AE-43EC-85DC-EC94308DB380}"/>
              </a:ext>
            </a:extLst>
          </p:cNvPr>
          <p:cNvPicPr>
            <a:picLocks noChangeAspect="1"/>
          </p:cNvPicPr>
          <p:nvPr/>
        </p:nvPicPr>
        <p:blipFill>
          <a:blip r:embed="rId19"/>
          <a:stretch>
            <a:fillRect/>
          </a:stretch>
        </p:blipFill>
        <p:spPr>
          <a:xfrm>
            <a:off x="3404155" y="5070135"/>
            <a:ext cx="1499657" cy="162000"/>
          </a:xfrm>
          <a:prstGeom prst="rect">
            <a:avLst/>
          </a:prstGeom>
        </p:spPr>
      </p:pic>
      <p:pic>
        <p:nvPicPr>
          <p:cNvPr id="24" name="Picture 23">
            <a:extLst>
              <a:ext uri="{FF2B5EF4-FFF2-40B4-BE49-F238E27FC236}">
                <a16:creationId xmlns:a16="http://schemas.microsoft.com/office/drawing/2014/main" id="{ABEC5A6A-75BC-4905-B0E0-C628181CE61C}"/>
              </a:ext>
            </a:extLst>
          </p:cNvPr>
          <p:cNvPicPr>
            <a:picLocks noChangeAspect="1"/>
          </p:cNvPicPr>
          <p:nvPr/>
        </p:nvPicPr>
        <p:blipFill>
          <a:blip r:embed="rId20"/>
          <a:stretch>
            <a:fillRect/>
          </a:stretch>
        </p:blipFill>
        <p:spPr>
          <a:xfrm>
            <a:off x="8647178" y="2722910"/>
            <a:ext cx="2808313" cy="199063"/>
          </a:xfrm>
          <a:prstGeom prst="rect">
            <a:avLst/>
          </a:prstGeom>
        </p:spPr>
      </p:pic>
    </p:spTree>
    <p:extLst>
      <p:ext uri="{BB962C8B-B14F-4D97-AF65-F5344CB8AC3E}">
        <p14:creationId xmlns:p14="http://schemas.microsoft.com/office/powerpoint/2010/main" val="4236852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Product Logos (black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45313" cy="281714"/>
          </a:xfrm>
          <a:prstGeom prst="rect">
            <a:avLst/>
          </a:prstGeom>
        </p:spPr>
      </p:pic>
      <p:pic>
        <p:nvPicPr>
          <p:cNvPr id="32" name="Picture 31"/>
          <p:cNvPicPr>
            <a:picLocks noChangeAspect="1"/>
          </p:cNvPicPr>
          <p:nvPr/>
        </p:nvPicPr>
        <p:blipFill>
          <a:blip r:embed="rId4"/>
          <a:stretch>
            <a:fillRect/>
          </a:stretch>
        </p:blipFill>
        <p:spPr>
          <a:xfrm>
            <a:off x="6642471" y="3528354"/>
            <a:ext cx="1482922" cy="162000"/>
          </a:xfrm>
          <a:prstGeom prst="rect">
            <a:avLst/>
          </a:prstGeom>
        </p:spPr>
      </p:pic>
      <p:pic>
        <p:nvPicPr>
          <p:cNvPr id="35" name="Picture 34"/>
          <p:cNvPicPr>
            <a:picLocks noChangeAspect="1"/>
          </p:cNvPicPr>
          <p:nvPr/>
        </p:nvPicPr>
        <p:blipFill>
          <a:blip r:embed="rId5"/>
          <a:stretch>
            <a:fillRect/>
          </a:stretch>
        </p:blipFill>
        <p:spPr>
          <a:xfrm>
            <a:off x="3404155" y="1917746"/>
            <a:ext cx="1467960" cy="280800"/>
          </a:xfrm>
          <a:prstGeom prst="rect">
            <a:avLst/>
          </a:prstGeom>
        </p:spPr>
      </p:pic>
      <p:pic>
        <p:nvPicPr>
          <p:cNvPr id="16" name="Bild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963" y="3429000"/>
            <a:ext cx="1872476" cy="358266"/>
          </a:xfrm>
          <a:prstGeom prst="rect">
            <a:avLst/>
          </a:prstGeom>
        </p:spPr>
      </p:pic>
      <p:pic>
        <p:nvPicPr>
          <p:cNvPr id="19" name="Bild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01" y="4237777"/>
            <a:ext cx="1549424" cy="323052"/>
          </a:xfrm>
          <a:prstGeom prst="rect">
            <a:avLst/>
          </a:prstGeom>
        </p:spPr>
      </p:pic>
      <p:pic>
        <p:nvPicPr>
          <p:cNvPr id="22" name="Bild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01" y="5745094"/>
            <a:ext cx="2353226" cy="281713"/>
          </a:xfrm>
          <a:prstGeom prst="rect">
            <a:avLst/>
          </a:prstGeom>
        </p:spPr>
      </p:pic>
      <p:pic>
        <p:nvPicPr>
          <p:cNvPr id="29" name="Bild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2471" y="5747777"/>
            <a:ext cx="685800" cy="338328"/>
          </a:xfrm>
          <a:prstGeom prst="rect">
            <a:avLst/>
          </a:prstGeom>
        </p:spPr>
      </p:pic>
      <p:pic>
        <p:nvPicPr>
          <p:cNvPr id="15" name="Picture 14"/>
          <p:cNvPicPr>
            <a:picLocks noChangeAspect="1"/>
          </p:cNvPicPr>
          <p:nvPr/>
        </p:nvPicPr>
        <p:blipFill>
          <a:blip r:embed="rId10"/>
          <a:stretch>
            <a:fillRect/>
          </a:stretch>
        </p:blipFill>
        <p:spPr>
          <a:xfrm>
            <a:off x="6642471" y="1981456"/>
            <a:ext cx="2046805" cy="162000"/>
          </a:xfrm>
          <a:prstGeom prst="rect">
            <a:avLst/>
          </a:prstGeom>
        </p:spPr>
      </p:pic>
      <p:pic>
        <p:nvPicPr>
          <p:cNvPr id="23" name="Picture 22"/>
          <p:cNvPicPr>
            <a:picLocks noChangeAspect="1"/>
          </p:cNvPicPr>
          <p:nvPr/>
        </p:nvPicPr>
        <p:blipFill>
          <a:blip r:embed="rId11"/>
          <a:stretch>
            <a:fillRect/>
          </a:stretch>
        </p:blipFill>
        <p:spPr>
          <a:xfrm>
            <a:off x="6642471" y="2728633"/>
            <a:ext cx="1141787" cy="162000"/>
          </a:xfrm>
          <a:prstGeom prst="rect">
            <a:avLst/>
          </a:prstGeom>
        </p:spPr>
      </p:pic>
      <p:pic>
        <p:nvPicPr>
          <p:cNvPr id="30" name="Picture 29"/>
          <p:cNvPicPr>
            <a:picLocks noChangeAspect="1"/>
          </p:cNvPicPr>
          <p:nvPr/>
        </p:nvPicPr>
        <p:blipFill>
          <a:blip r:embed="rId12"/>
          <a:stretch>
            <a:fillRect/>
          </a:stretch>
        </p:blipFill>
        <p:spPr>
          <a:xfrm>
            <a:off x="6642471" y="4318303"/>
            <a:ext cx="1496570" cy="162000"/>
          </a:xfrm>
          <a:prstGeom prst="rect">
            <a:avLst/>
          </a:prstGeom>
        </p:spPr>
      </p:pic>
      <p:pic>
        <p:nvPicPr>
          <p:cNvPr id="37" name="Picture 36"/>
          <p:cNvPicPr>
            <a:picLocks noChangeAspect="1"/>
          </p:cNvPicPr>
          <p:nvPr/>
        </p:nvPicPr>
        <p:blipFill>
          <a:blip r:embed="rId13"/>
          <a:stretch>
            <a:fillRect/>
          </a:stretch>
        </p:blipFill>
        <p:spPr>
          <a:xfrm>
            <a:off x="3404156" y="3429000"/>
            <a:ext cx="1944957" cy="360000"/>
          </a:xfrm>
          <a:prstGeom prst="rect">
            <a:avLst/>
          </a:prstGeom>
        </p:spPr>
      </p:pic>
      <p:pic>
        <p:nvPicPr>
          <p:cNvPr id="39" name="Picture 38"/>
          <p:cNvPicPr>
            <a:picLocks noChangeAspect="1"/>
          </p:cNvPicPr>
          <p:nvPr/>
        </p:nvPicPr>
        <p:blipFill>
          <a:blip r:embed="rId14"/>
          <a:stretch>
            <a:fillRect/>
          </a:stretch>
        </p:blipFill>
        <p:spPr>
          <a:xfrm>
            <a:off x="3390150" y="4237777"/>
            <a:ext cx="1553972" cy="324000"/>
          </a:xfrm>
          <a:prstGeom prst="rect">
            <a:avLst/>
          </a:prstGeom>
        </p:spPr>
      </p:pic>
      <p:pic>
        <p:nvPicPr>
          <p:cNvPr id="45" name="Picture 44"/>
          <p:cNvPicPr>
            <a:picLocks noChangeAspect="1"/>
          </p:cNvPicPr>
          <p:nvPr/>
        </p:nvPicPr>
        <p:blipFill>
          <a:blip r:embed="rId15"/>
          <a:stretch>
            <a:fillRect/>
          </a:stretch>
        </p:blipFill>
        <p:spPr>
          <a:xfrm>
            <a:off x="3404155" y="5743710"/>
            <a:ext cx="2353226" cy="277481"/>
          </a:xfrm>
          <a:prstGeom prst="rect">
            <a:avLst/>
          </a:prstGeom>
        </p:spPr>
      </p:pic>
      <p:pic>
        <p:nvPicPr>
          <p:cNvPr id="43" name="Picture 42"/>
          <p:cNvPicPr>
            <a:picLocks noChangeAspect="1"/>
          </p:cNvPicPr>
          <p:nvPr/>
        </p:nvPicPr>
        <p:blipFill>
          <a:blip r:embed="rId16"/>
          <a:stretch>
            <a:fillRect/>
          </a:stretch>
        </p:blipFill>
        <p:spPr>
          <a:xfrm>
            <a:off x="501396" y="2669233"/>
            <a:ext cx="1564680" cy="280800"/>
          </a:xfrm>
          <a:prstGeom prst="rect">
            <a:avLst/>
          </a:prstGeom>
        </p:spPr>
      </p:pic>
      <p:pic>
        <p:nvPicPr>
          <p:cNvPr id="7" name="Picture 6"/>
          <p:cNvPicPr>
            <a:picLocks noChangeAspect="1"/>
          </p:cNvPicPr>
          <p:nvPr/>
        </p:nvPicPr>
        <p:blipFill>
          <a:blip r:embed="rId17"/>
          <a:stretch>
            <a:fillRect/>
          </a:stretch>
        </p:blipFill>
        <p:spPr>
          <a:xfrm>
            <a:off x="3404155" y="2669233"/>
            <a:ext cx="1564680" cy="280800"/>
          </a:xfrm>
          <a:prstGeom prst="rect">
            <a:avLst/>
          </a:prstGeom>
        </p:spPr>
      </p:pic>
      <p:pic>
        <p:nvPicPr>
          <p:cNvPr id="4" name="Picture 3"/>
          <p:cNvPicPr>
            <a:picLocks noChangeAspect="1"/>
          </p:cNvPicPr>
          <p:nvPr/>
        </p:nvPicPr>
        <p:blipFill>
          <a:blip r:embed="rId18"/>
          <a:stretch>
            <a:fillRect/>
          </a:stretch>
        </p:blipFill>
        <p:spPr>
          <a:xfrm>
            <a:off x="6642471" y="5075252"/>
            <a:ext cx="2000078" cy="162000"/>
          </a:xfrm>
          <a:prstGeom prst="rect">
            <a:avLst/>
          </a:prstGeom>
        </p:spPr>
      </p:pic>
      <p:pic>
        <p:nvPicPr>
          <p:cNvPr id="5" name="Picture 4">
            <a:extLst>
              <a:ext uri="{FF2B5EF4-FFF2-40B4-BE49-F238E27FC236}">
                <a16:creationId xmlns:a16="http://schemas.microsoft.com/office/drawing/2014/main" id="{6B877574-8F38-4B29-9E09-09DE9A0C7140}"/>
              </a:ext>
            </a:extLst>
          </p:cNvPr>
          <p:cNvPicPr>
            <a:picLocks noChangeAspect="1"/>
          </p:cNvPicPr>
          <p:nvPr/>
        </p:nvPicPr>
        <p:blipFill>
          <a:blip r:embed="rId19"/>
          <a:stretch>
            <a:fillRect/>
          </a:stretch>
        </p:blipFill>
        <p:spPr>
          <a:xfrm>
            <a:off x="3390150" y="5075252"/>
            <a:ext cx="1499655" cy="162000"/>
          </a:xfrm>
          <a:prstGeom prst="rect">
            <a:avLst/>
          </a:prstGeom>
        </p:spPr>
      </p:pic>
      <p:pic>
        <p:nvPicPr>
          <p:cNvPr id="24" name="Picture 23">
            <a:extLst>
              <a:ext uri="{FF2B5EF4-FFF2-40B4-BE49-F238E27FC236}">
                <a16:creationId xmlns:a16="http://schemas.microsoft.com/office/drawing/2014/main" id="{9D7A97E7-13DC-42A7-AB1B-1B1D92B910D3}"/>
              </a:ext>
            </a:extLst>
          </p:cNvPr>
          <p:cNvPicPr>
            <a:picLocks noChangeAspect="1"/>
          </p:cNvPicPr>
          <p:nvPr/>
        </p:nvPicPr>
        <p:blipFill>
          <a:blip r:embed="rId20"/>
          <a:stretch>
            <a:fillRect/>
          </a:stretch>
        </p:blipFill>
        <p:spPr>
          <a:xfrm>
            <a:off x="8647178" y="2722910"/>
            <a:ext cx="2793322" cy="198000"/>
          </a:xfrm>
          <a:prstGeom prst="rect">
            <a:avLst/>
          </a:prstGeom>
        </p:spPr>
      </p:pic>
    </p:spTree>
    <p:extLst>
      <p:ext uri="{BB962C8B-B14F-4D97-AF65-F5344CB8AC3E}">
        <p14:creationId xmlns:p14="http://schemas.microsoft.com/office/powerpoint/2010/main" val="855498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Third-Party Logos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283181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Cloud Foundry</a:t>
            </a:r>
          </a:p>
        </p:txBody>
      </p:sp>
      <p:pic>
        <p:nvPicPr>
          <p:cNvPr id="12" name="Picture 11">
            <a:extLst>
              <a:ext uri="{FF2B5EF4-FFF2-40B4-BE49-F238E27FC236}">
                <a16:creationId xmlns:a16="http://schemas.microsoft.com/office/drawing/2014/main" id="{2E9BBD3E-198C-4B43-BB1F-E07676E0E763}"/>
              </a:ext>
            </a:extLst>
          </p:cNvPr>
          <p:cNvPicPr>
            <a:picLocks noChangeAspect="1"/>
          </p:cNvPicPr>
          <p:nvPr/>
        </p:nvPicPr>
        <p:blipFill>
          <a:blip r:embed="rId3"/>
          <a:stretch>
            <a:fillRect/>
          </a:stretch>
        </p:blipFill>
        <p:spPr>
          <a:xfrm>
            <a:off x="624980" y="1628777"/>
            <a:ext cx="2448000" cy="1509017"/>
          </a:xfrm>
          <a:prstGeom prst="rect">
            <a:avLst/>
          </a:prstGeom>
        </p:spPr>
      </p:pic>
      <p:pic>
        <p:nvPicPr>
          <p:cNvPr id="16" name="Picture 15">
            <a:extLst>
              <a:ext uri="{FF2B5EF4-FFF2-40B4-BE49-F238E27FC236}">
                <a16:creationId xmlns:a16="http://schemas.microsoft.com/office/drawing/2014/main" id="{FEE4D1F0-A61D-4776-9BD5-8CE76805FF34}"/>
              </a:ext>
            </a:extLst>
          </p:cNvPr>
          <p:cNvPicPr>
            <a:picLocks noChangeAspect="1"/>
          </p:cNvPicPr>
          <p:nvPr/>
        </p:nvPicPr>
        <p:blipFill>
          <a:blip r:embed="rId4"/>
          <a:stretch>
            <a:fillRect/>
          </a:stretch>
        </p:blipFill>
        <p:spPr>
          <a:xfrm>
            <a:off x="624981" y="3933056"/>
            <a:ext cx="2448000" cy="334560"/>
          </a:xfrm>
          <a:prstGeom prst="rect">
            <a:avLst/>
          </a:prstGeom>
        </p:spPr>
      </p:pic>
      <p:pic>
        <p:nvPicPr>
          <p:cNvPr id="18" name="Picture 17">
            <a:extLst>
              <a:ext uri="{FF2B5EF4-FFF2-40B4-BE49-F238E27FC236}">
                <a16:creationId xmlns:a16="http://schemas.microsoft.com/office/drawing/2014/main" id="{BAB3E735-A56A-4443-A2A3-CE5DB207BA01}"/>
              </a:ext>
            </a:extLst>
          </p:cNvPr>
          <p:cNvPicPr>
            <a:picLocks noChangeAspect="1"/>
          </p:cNvPicPr>
          <p:nvPr/>
        </p:nvPicPr>
        <p:blipFill>
          <a:blip r:embed="rId5"/>
          <a:stretch>
            <a:fillRect/>
          </a:stretch>
        </p:blipFill>
        <p:spPr>
          <a:xfrm>
            <a:off x="6097587" y="4019509"/>
            <a:ext cx="3888000" cy="626856"/>
          </a:xfrm>
          <a:prstGeom prst="rect">
            <a:avLst/>
          </a:prstGeom>
        </p:spPr>
      </p:pic>
      <p:pic>
        <p:nvPicPr>
          <p:cNvPr id="28" name="Picture 27">
            <a:extLst>
              <a:ext uri="{FF2B5EF4-FFF2-40B4-BE49-F238E27FC236}">
                <a16:creationId xmlns:a16="http://schemas.microsoft.com/office/drawing/2014/main" id="{57669C75-A619-447D-A72A-1DD0D7A01BA9}"/>
              </a:ext>
            </a:extLst>
          </p:cNvPr>
          <p:cNvPicPr>
            <a:picLocks noChangeAspect="1"/>
          </p:cNvPicPr>
          <p:nvPr/>
        </p:nvPicPr>
        <p:blipFill>
          <a:blip r:embed="rId6"/>
          <a:stretch>
            <a:fillRect/>
          </a:stretch>
        </p:blipFill>
        <p:spPr>
          <a:xfrm>
            <a:off x="6097588" y="2924944"/>
            <a:ext cx="3888000" cy="626856"/>
          </a:xfrm>
          <a:prstGeom prst="rect">
            <a:avLst/>
          </a:prstGeom>
        </p:spPr>
      </p:pic>
      <p:pic>
        <p:nvPicPr>
          <p:cNvPr id="37" name="Picture 36">
            <a:extLst>
              <a:ext uri="{FF2B5EF4-FFF2-40B4-BE49-F238E27FC236}">
                <a16:creationId xmlns:a16="http://schemas.microsoft.com/office/drawing/2014/main" id="{0E56DA7B-3E8F-4950-AC2E-D9197661AD50}"/>
              </a:ext>
            </a:extLst>
          </p:cNvPr>
          <p:cNvPicPr>
            <a:picLocks noChangeAspect="1"/>
          </p:cNvPicPr>
          <p:nvPr/>
        </p:nvPicPr>
        <p:blipFill>
          <a:blip r:embed="rId7"/>
          <a:stretch>
            <a:fillRect/>
          </a:stretch>
        </p:blipFill>
        <p:spPr>
          <a:xfrm>
            <a:off x="6089408" y="1644469"/>
            <a:ext cx="2528459" cy="815428"/>
          </a:xfrm>
          <a:prstGeom prst="rect">
            <a:avLst/>
          </a:prstGeom>
        </p:spPr>
      </p:pic>
    </p:spTree>
    <p:extLst>
      <p:ext uri="{BB962C8B-B14F-4D97-AF65-F5344CB8AC3E}">
        <p14:creationId xmlns:p14="http://schemas.microsoft.com/office/powerpoint/2010/main" val="255946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04000" y="1620000"/>
            <a:ext cx="5521579" cy="4761328"/>
          </a:xfrm>
          <a:solidFill>
            <a:schemeClr val="bg1">
              <a:lumMod val="85000"/>
            </a:schemeClr>
          </a:solidFill>
        </p:spPr>
        <p:txBody>
          <a:bodyPr lIns="72000" tIns="72000" rIns="72000" bIns="72000" anchor="ctr"/>
          <a:lstStyle/>
          <a:p>
            <a:pPr marL="101600">
              <a:lnSpc>
                <a:spcPct val="115000"/>
              </a:lnSpc>
              <a:spcBef>
                <a:spcPts val="600"/>
              </a:spcBef>
              <a:buSzPct val="100000"/>
            </a:pPr>
            <a:r>
              <a:rPr lang="en-US" dirty="0"/>
              <a:t>Official SAP design guidelines &amp; icons to create SAP Cloud Platform Solution Diagrams using Microsoft PowerPoint.</a:t>
            </a:r>
          </a:p>
          <a:p>
            <a:pPr marL="101600">
              <a:lnSpc>
                <a:spcPct val="115000"/>
              </a:lnSpc>
              <a:spcBef>
                <a:spcPts val="600"/>
              </a:spcBef>
              <a:buSzPct val="100000"/>
            </a:pPr>
            <a:r>
              <a:rPr lang="en-US" dirty="0"/>
              <a:t>Reach a better and faster understanding of SAP Cloud Platform end-to-end solution scenarios as customer, partner, client, solution architect, project lead or developer by using graphical diagrams for visual learning.</a:t>
            </a:r>
          </a:p>
          <a:p>
            <a:pPr marL="101600">
              <a:lnSpc>
                <a:spcPct val="115000"/>
              </a:lnSpc>
              <a:spcBef>
                <a:spcPts val="600"/>
              </a:spcBef>
              <a:buSzPct val="100000"/>
            </a:pPr>
            <a:r>
              <a:rPr lang="en-US" dirty="0"/>
              <a:t>Accelerate learning curve for customers &amp; partners with common iconography and solution diagram design following SAP Cloud Platform UX principles (Fiori design).</a:t>
            </a:r>
          </a:p>
        </p:txBody>
      </p:sp>
      <p:sp>
        <p:nvSpPr>
          <p:cNvPr id="3" name="Text Placeholder 2"/>
          <p:cNvSpPr>
            <a:spLocks noGrp="1"/>
          </p:cNvSpPr>
          <p:nvPr>
            <p:ph type="body" sz="quarter" idx="11"/>
          </p:nvPr>
        </p:nvSpPr>
        <p:spPr>
          <a:xfrm>
            <a:off x="6241602" y="1620000"/>
            <a:ext cx="5448875" cy="4230000"/>
          </a:xfrm>
        </p:spPr>
        <p:txBody>
          <a:bodyPr/>
          <a:lstStyle/>
          <a:p>
            <a:pPr marL="457200" indent="-355600">
              <a:lnSpc>
                <a:spcPct val="115000"/>
              </a:lnSpc>
              <a:spcBef>
                <a:spcPts val="600"/>
              </a:spcBef>
              <a:buSzPct val="100000"/>
              <a:buFont typeface="Roboto"/>
              <a:buAutoNum type="arabicPeriod"/>
            </a:pPr>
            <a:r>
              <a:rPr lang="en-US" sz="1500" dirty="0">
                <a:latin typeface="Roboto"/>
                <a:ea typeface="Roboto"/>
                <a:cs typeface="Roboto"/>
                <a:sym typeface="Roboto"/>
              </a:rPr>
              <a:t>Use the Microsoft PowerPoint slide deck</a:t>
            </a:r>
            <a:r>
              <a:rPr lang="en-US" sz="1500" b="1" dirty="0">
                <a:latin typeface="Roboto"/>
                <a:ea typeface="Roboto"/>
                <a:cs typeface="Roboto"/>
                <a:sym typeface="Roboto"/>
              </a:rPr>
              <a:t> </a:t>
            </a:r>
            <a:br>
              <a:rPr lang="en-US" sz="1500" b="1" dirty="0">
                <a:latin typeface="Roboto"/>
                <a:ea typeface="Roboto"/>
                <a:cs typeface="Roboto"/>
                <a:sym typeface="Roboto"/>
              </a:rPr>
            </a:br>
            <a:r>
              <a:rPr lang="en-US" sz="1500" b="1" dirty="0">
                <a:latin typeface="Roboto"/>
                <a:ea typeface="Roboto"/>
                <a:cs typeface="Roboto"/>
                <a:sym typeface="Roboto"/>
                <a:hlinkClick r:id="rId3"/>
              </a:rPr>
              <a:t>SAP-Cloud-Platform_official-solution-diagrams-and-icons_v08.pptx </a:t>
            </a:r>
            <a:r>
              <a:rPr lang="en-US" sz="1500" dirty="0">
                <a:latin typeface="Roboto"/>
                <a:ea typeface="Roboto"/>
                <a:cs typeface="Roboto"/>
                <a:sym typeface="Roboto"/>
              </a:rPr>
              <a:t>available for download on public wiki page </a:t>
            </a:r>
            <a:r>
              <a:rPr lang="en-US" sz="1500" b="1" dirty="0">
                <a:hlinkClick r:id="rId4"/>
              </a:rPr>
              <a:t>SAP Cloud Platform Solution Diagrams &amp; Icons</a:t>
            </a:r>
            <a:endParaRPr lang="en-US" sz="1500" dirty="0"/>
          </a:p>
          <a:p>
            <a:pPr marL="457200" lvl="0" indent="-355600">
              <a:lnSpc>
                <a:spcPct val="115000"/>
              </a:lnSpc>
              <a:spcBef>
                <a:spcPts val="600"/>
              </a:spcBef>
              <a:buSzPct val="100000"/>
              <a:buFont typeface="Roboto"/>
              <a:buAutoNum type="arabicPeriod"/>
            </a:pPr>
            <a:r>
              <a:rPr lang="en-US" sz="1500" dirty="0">
                <a:latin typeface="Roboto"/>
                <a:ea typeface="Roboto"/>
                <a:cs typeface="Roboto"/>
                <a:sym typeface="Roboto"/>
              </a:rPr>
              <a:t>Find the icons, diagram elements or sample diagrams that you need</a:t>
            </a:r>
          </a:p>
          <a:p>
            <a:pPr marL="457200" lvl="0" indent="-355600">
              <a:lnSpc>
                <a:spcPct val="115000"/>
              </a:lnSpc>
              <a:spcBef>
                <a:spcPts val="600"/>
              </a:spcBef>
              <a:buSzPct val="100000"/>
              <a:buFont typeface="Roboto"/>
              <a:buAutoNum type="arabicPeriod"/>
            </a:pPr>
            <a:r>
              <a:rPr lang="en-US" sz="1500" b="1" u="sng" dirty="0">
                <a:latin typeface="Roboto"/>
                <a:ea typeface="Roboto"/>
                <a:cs typeface="Roboto"/>
                <a:sym typeface="Roboto"/>
              </a:rPr>
              <a:t>Create your own SAP Cloud Platform solution diagram for own purposes including twitter,  sap.com blogs, project documentation, interactions with clients, workshops</a:t>
            </a:r>
          </a:p>
          <a:p>
            <a:pPr marL="457200" indent="-355600">
              <a:lnSpc>
                <a:spcPct val="115000"/>
              </a:lnSpc>
              <a:spcBef>
                <a:spcPts val="600"/>
              </a:spcBef>
              <a:buSzPct val="100000"/>
              <a:buFont typeface="Roboto"/>
              <a:buAutoNum type="arabicPeriod"/>
            </a:pPr>
            <a:r>
              <a:rPr lang="en-US" sz="1500" dirty="0"/>
              <a:t>For more information see public wiki </a:t>
            </a:r>
            <a:r>
              <a:rPr lang="en-US" sz="1500" b="1" dirty="0">
                <a:hlinkClick r:id="rId4"/>
              </a:rPr>
              <a:t>SAP Cloud Platform Solution Diagrams &amp; Icons</a:t>
            </a:r>
            <a:endParaRPr lang="en-US" sz="1500" b="1" dirty="0"/>
          </a:p>
          <a:p>
            <a:pPr marL="457200" indent="-355600">
              <a:lnSpc>
                <a:spcPct val="115000"/>
              </a:lnSpc>
              <a:spcBef>
                <a:spcPts val="600"/>
              </a:spcBef>
              <a:buSzPct val="100000"/>
              <a:buFont typeface="Roboto"/>
              <a:buAutoNum type="arabicPeriod"/>
            </a:pPr>
            <a:r>
              <a:rPr lang="en-US" sz="1500" dirty="0"/>
              <a:t>Or directly contact Bertram Ganz via email </a:t>
            </a:r>
            <a:r>
              <a:rPr lang="en-US" sz="1500" dirty="0">
                <a:hlinkClick r:id="rId5"/>
              </a:rPr>
              <a:t>bertram.ganz@sap.com</a:t>
            </a:r>
            <a:endParaRPr lang="en-US" sz="1500" b="1" dirty="0"/>
          </a:p>
          <a:p>
            <a:pPr marL="101600" lvl="0">
              <a:lnSpc>
                <a:spcPct val="115000"/>
              </a:lnSpc>
              <a:spcBef>
                <a:spcPts val="600"/>
              </a:spcBef>
              <a:buSzPct val="100000"/>
            </a:pPr>
            <a:r>
              <a:rPr lang="en-US" sz="1500" dirty="0">
                <a:latin typeface="Roboto"/>
                <a:ea typeface="Roboto"/>
                <a:cs typeface="Roboto"/>
                <a:sym typeface="Roboto"/>
              </a:rPr>
              <a:t>Yours SAP Cloud Platform PM &amp; Operations, Central PM team</a:t>
            </a:r>
          </a:p>
        </p:txBody>
      </p:sp>
      <p:sp>
        <p:nvSpPr>
          <p:cNvPr id="5" name="Title 4"/>
          <p:cNvSpPr>
            <a:spLocks noGrp="1"/>
          </p:cNvSpPr>
          <p:nvPr>
            <p:ph type="title"/>
          </p:nvPr>
        </p:nvSpPr>
        <p:spPr>
          <a:xfrm>
            <a:off x="504001" y="504000"/>
            <a:ext cx="11186476" cy="738664"/>
          </a:xfrm>
        </p:spPr>
        <p:txBody>
          <a:bodyPr/>
          <a:lstStyle/>
          <a:p>
            <a:r>
              <a:rPr lang="en-US" dirty="0"/>
              <a:t>SAP Cloud Platform Solution Diagrams &amp; Icons Guidelines</a:t>
            </a:r>
            <a:br>
              <a:rPr lang="en-US" dirty="0"/>
            </a:br>
            <a:r>
              <a:rPr lang="en-US" b="0" dirty="0"/>
              <a:t>Readme</a:t>
            </a:r>
          </a:p>
        </p:txBody>
      </p:sp>
    </p:spTree>
    <p:extLst>
      <p:ext uri="{BB962C8B-B14F-4D97-AF65-F5344CB8AC3E}">
        <p14:creationId xmlns:p14="http://schemas.microsoft.com/office/powerpoint/2010/main" val="196889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Cloud Foundry (black background)</a:t>
            </a:r>
          </a:p>
        </p:txBody>
      </p:sp>
      <p:pic>
        <p:nvPicPr>
          <p:cNvPr id="33" name="Picture 32">
            <a:extLst>
              <a:ext uri="{FF2B5EF4-FFF2-40B4-BE49-F238E27FC236}">
                <a16:creationId xmlns:a16="http://schemas.microsoft.com/office/drawing/2014/main" id="{D0E2B26F-E1AF-4703-9261-1600A5BEEF63}"/>
              </a:ext>
            </a:extLst>
          </p:cNvPr>
          <p:cNvPicPr>
            <a:picLocks noChangeAspect="1"/>
          </p:cNvPicPr>
          <p:nvPr/>
        </p:nvPicPr>
        <p:blipFill>
          <a:blip r:embed="rId3"/>
          <a:stretch>
            <a:fillRect/>
          </a:stretch>
        </p:blipFill>
        <p:spPr>
          <a:xfrm>
            <a:off x="6089407" y="1628775"/>
            <a:ext cx="2528459" cy="815428"/>
          </a:xfrm>
          <a:prstGeom prst="rect">
            <a:avLst/>
          </a:prstGeom>
        </p:spPr>
      </p:pic>
      <p:pic>
        <p:nvPicPr>
          <p:cNvPr id="36" name="Picture 35">
            <a:extLst>
              <a:ext uri="{FF2B5EF4-FFF2-40B4-BE49-F238E27FC236}">
                <a16:creationId xmlns:a16="http://schemas.microsoft.com/office/drawing/2014/main" id="{E10D5B40-4C11-41F5-AF22-EE2EBCA21A95}"/>
              </a:ext>
            </a:extLst>
          </p:cNvPr>
          <p:cNvPicPr>
            <a:picLocks noChangeAspect="1"/>
          </p:cNvPicPr>
          <p:nvPr/>
        </p:nvPicPr>
        <p:blipFill>
          <a:blip r:embed="rId4"/>
          <a:stretch>
            <a:fillRect/>
          </a:stretch>
        </p:blipFill>
        <p:spPr>
          <a:xfrm>
            <a:off x="6087631" y="2915920"/>
            <a:ext cx="3888000" cy="626856"/>
          </a:xfrm>
          <a:prstGeom prst="rect">
            <a:avLst/>
          </a:prstGeom>
        </p:spPr>
      </p:pic>
      <p:pic>
        <p:nvPicPr>
          <p:cNvPr id="37" name="Picture 36">
            <a:extLst>
              <a:ext uri="{FF2B5EF4-FFF2-40B4-BE49-F238E27FC236}">
                <a16:creationId xmlns:a16="http://schemas.microsoft.com/office/drawing/2014/main" id="{07C670E4-CC90-47C3-B3F3-9E5EBAE320D0}"/>
              </a:ext>
            </a:extLst>
          </p:cNvPr>
          <p:cNvPicPr>
            <a:picLocks noChangeAspect="1"/>
          </p:cNvPicPr>
          <p:nvPr/>
        </p:nvPicPr>
        <p:blipFill>
          <a:blip r:embed="rId5"/>
          <a:stretch>
            <a:fillRect/>
          </a:stretch>
        </p:blipFill>
        <p:spPr>
          <a:xfrm>
            <a:off x="6087631" y="4019509"/>
            <a:ext cx="3888000" cy="626856"/>
          </a:xfrm>
          <a:prstGeom prst="rect">
            <a:avLst/>
          </a:prstGeom>
        </p:spPr>
      </p:pic>
      <p:pic>
        <p:nvPicPr>
          <p:cNvPr id="39" name="Picture 38">
            <a:extLst>
              <a:ext uri="{FF2B5EF4-FFF2-40B4-BE49-F238E27FC236}">
                <a16:creationId xmlns:a16="http://schemas.microsoft.com/office/drawing/2014/main" id="{48F17089-E679-494C-9FD2-89E48F911646}"/>
              </a:ext>
            </a:extLst>
          </p:cNvPr>
          <p:cNvPicPr>
            <a:picLocks noChangeAspect="1"/>
          </p:cNvPicPr>
          <p:nvPr/>
        </p:nvPicPr>
        <p:blipFill>
          <a:blip r:embed="rId6"/>
          <a:stretch>
            <a:fillRect/>
          </a:stretch>
        </p:blipFill>
        <p:spPr>
          <a:xfrm>
            <a:off x="696987" y="1702508"/>
            <a:ext cx="2448000" cy="1509017"/>
          </a:xfrm>
          <a:prstGeom prst="rect">
            <a:avLst/>
          </a:prstGeom>
        </p:spPr>
      </p:pic>
      <p:pic>
        <p:nvPicPr>
          <p:cNvPr id="40" name="Picture 39">
            <a:extLst>
              <a:ext uri="{FF2B5EF4-FFF2-40B4-BE49-F238E27FC236}">
                <a16:creationId xmlns:a16="http://schemas.microsoft.com/office/drawing/2014/main" id="{D58145ED-C5BF-465F-A7C1-D8C008896AEA}"/>
              </a:ext>
            </a:extLst>
          </p:cNvPr>
          <p:cNvPicPr>
            <a:picLocks noChangeAspect="1"/>
          </p:cNvPicPr>
          <p:nvPr/>
        </p:nvPicPr>
        <p:blipFill>
          <a:blip r:embed="rId7"/>
          <a:stretch>
            <a:fillRect/>
          </a:stretch>
        </p:blipFill>
        <p:spPr>
          <a:xfrm>
            <a:off x="696987" y="3695097"/>
            <a:ext cx="2448000" cy="1512514"/>
          </a:xfrm>
          <a:prstGeom prst="rect">
            <a:avLst/>
          </a:prstGeom>
        </p:spPr>
      </p:pic>
    </p:spTree>
    <p:extLst>
      <p:ext uri="{BB962C8B-B14F-4D97-AF65-F5344CB8AC3E}">
        <p14:creationId xmlns:p14="http://schemas.microsoft.com/office/powerpoint/2010/main" val="1619146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Others</a:t>
            </a:r>
          </a:p>
        </p:txBody>
      </p:sp>
      <p:pic>
        <p:nvPicPr>
          <p:cNvPr id="8" name="Picture 7">
            <a:extLst>
              <a:ext uri="{FF2B5EF4-FFF2-40B4-BE49-F238E27FC236}">
                <a16:creationId xmlns:a16="http://schemas.microsoft.com/office/drawing/2014/main" id="{0226ACD2-6A3E-4085-B100-1DDC351AAEFB}"/>
              </a:ext>
            </a:extLst>
          </p:cNvPr>
          <p:cNvPicPr>
            <a:picLocks noChangeAspect="1"/>
          </p:cNvPicPr>
          <p:nvPr/>
        </p:nvPicPr>
        <p:blipFill>
          <a:blip r:embed="rId3"/>
          <a:stretch>
            <a:fillRect/>
          </a:stretch>
        </p:blipFill>
        <p:spPr>
          <a:xfrm>
            <a:off x="4501272" y="2748480"/>
            <a:ext cx="1204013" cy="720000"/>
          </a:xfrm>
          <a:prstGeom prst="rect">
            <a:avLst/>
          </a:prstGeom>
        </p:spPr>
      </p:pic>
      <p:pic>
        <p:nvPicPr>
          <p:cNvPr id="21" name="Picture 20">
            <a:extLst>
              <a:ext uri="{FF2B5EF4-FFF2-40B4-BE49-F238E27FC236}">
                <a16:creationId xmlns:a16="http://schemas.microsoft.com/office/drawing/2014/main" id="{47879E6F-F73A-43ED-82C2-91B32C4D7AD5}"/>
              </a:ext>
            </a:extLst>
          </p:cNvPr>
          <p:cNvPicPr>
            <a:picLocks noChangeAspect="1"/>
          </p:cNvPicPr>
          <p:nvPr/>
        </p:nvPicPr>
        <p:blipFill>
          <a:blip r:embed="rId4"/>
          <a:stretch>
            <a:fillRect/>
          </a:stretch>
        </p:blipFill>
        <p:spPr>
          <a:xfrm>
            <a:off x="8045895" y="2776999"/>
            <a:ext cx="648000" cy="648000"/>
          </a:xfrm>
          <a:prstGeom prst="rect">
            <a:avLst/>
          </a:prstGeom>
        </p:spPr>
      </p:pic>
      <p:sp>
        <p:nvSpPr>
          <p:cNvPr id="20" name="TextBox 19">
            <a:extLst>
              <a:ext uri="{FF2B5EF4-FFF2-40B4-BE49-F238E27FC236}">
                <a16:creationId xmlns:a16="http://schemas.microsoft.com/office/drawing/2014/main" id="{21DF655F-2071-49D2-A768-15C83C43AEC3}"/>
              </a:ext>
            </a:extLst>
          </p:cNvPr>
          <p:cNvSpPr txBox="1"/>
          <p:nvPr/>
        </p:nvSpPr>
        <p:spPr>
          <a:xfrm flipH="1">
            <a:off x="8829291" y="2981649"/>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solidFill>
                  <a:srgbClr val="273F62"/>
                </a:solidFill>
                <a:latin typeface="BentonSans Book" panose="02000503000000020004" pitchFamily="2" charset="0"/>
                <a:ea typeface="Arial Unicode MS" pitchFamily="34" charset="-128"/>
                <a:cs typeface="Arial Unicode MS" pitchFamily="34" charset="-128"/>
              </a:rPr>
              <a:t>Kubernetes Gardener</a:t>
            </a:r>
          </a:p>
        </p:txBody>
      </p:sp>
      <p:pic>
        <p:nvPicPr>
          <p:cNvPr id="23" name="Picture 22">
            <a:extLst>
              <a:ext uri="{FF2B5EF4-FFF2-40B4-BE49-F238E27FC236}">
                <a16:creationId xmlns:a16="http://schemas.microsoft.com/office/drawing/2014/main" id="{C4AA24A6-CC2D-4270-8C9D-2DA264CB5BC3}"/>
              </a:ext>
            </a:extLst>
          </p:cNvPr>
          <p:cNvPicPr>
            <a:picLocks noChangeAspect="1"/>
          </p:cNvPicPr>
          <p:nvPr/>
        </p:nvPicPr>
        <p:blipFill>
          <a:blip r:embed="rId5"/>
          <a:stretch>
            <a:fillRect/>
          </a:stretch>
        </p:blipFill>
        <p:spPr>
          <a:xfrm>
            <a:off x="502127" y="1704704"/>
            <a:ext cx="2827172" cy="511748"/>
          </a:xfrm>
          <a:prstGeom prst="rect">
            <a:avLst/>
          </a:prstGeom>
        </p:spPr>
      </p:pic>
      <p:pic>
        <p:nvPicPr>
          <p:cNvPr id="25" name="Picture 24">
            <a:extLst>
              <a:ext uri="{FF2B5EF4-FFF2-40B4-BE49-F238E27FC236}">
                <a16:creationId xmlns:a16="http://schemas.microsoft.com/office/drawing/2014/main" id="{95958C96-CAC3-4794-BDD2-3AC21B78C36D}"/>
              </a:ext>
            </a:extLst>
          </p:cNvPr>
          <p:cNvPicPr>
            <a:picLocks noChangeAspect="1"/>
          </p:cNvPicPr>
          <p:nvPr/>
        </p:nvPicPr>
        <p:blipFill>
          <a:blip r:embed="rId6"/>
          <a:stretch>
            <a:fillRect/>
          </a:stretch>
        </p:blipFill>
        <p:spPr>
          <a:xfrm>
            <a:off x="529696" y="2860142"/>
            <a:ext cx="2799603" cy="444672"/>
          </a:xfrm>
          <a:prstGeom prst="rect">
            <a:avLst/>
          </a:prstGeom>
        </p:spPr>
      </p:pic>
      <p:pic>
        <p:nvPicPr>
          <p:cNvPr id="27" name="Picture 26">
            <a:extLst>
              <a:ext uri="{FF2B5EF4-FFF2-40B4-BE49-F238E27FC236}">
                <a16:creationId xmlns:a16="http://schemas.microsoft.com/office/drawing/2014/main" id="{16C40183-0F0A-443E-9E2D-B9B07DA3E08C}"/>
              </a:ext>
            </a:extLst>
          </p:cNvPr>
          <p:cNvPicPr>
            <a:picLocks noChangeAspect="1"/>
          </p:cNvPicPr>
          <p:nvPr/>
        </p:nvPicPr>
        <p:blipFill>
          <a:blip r:embed="rId7"/>
          <a:stretch>
            <a:fillRect/>
          </a:stretch>
        </p:blipFill>
        <p:spPr>
          <a:xfrm>
            <a:off x="2361518" y="3833720"/>
            <a:ext cx="527661" cy="527661"/>
          </a:xfrm>
          <a:prstGeom prst="rect">
            <a:avLst/>
          </a:prstGeom>
        </p:spPr>
      </p:pic>
      <p:pic>
        <p:nvPicPr>
          <p:cNvPr id="29" name="Picture 28">
            <a:extLst>
              <a:ext uri="{FF2B5EF4-FFF2-40B4-BE49-F238E27FC236}">
                <a16:creationId xmlns:a16="http://schemas.microsoft.com/office/drawing/2014/main" id="{2E5289B0-7105-48AC-9D55-5D79DB1463CE}"/>
              </a:ext>
            </a:extLst>
          </p:cNvPr>
          <p:cNvPicPr>
            <a:picLocks noChangeAspect="1"/>
          </p:cNvPicPr>
          <p:nvPr/>
        </p:nvPicPr>
        <p:blipFill>
          <a:blip r:embed="rId8"/>
          <a:stretch>
            <a:fillRect/>
          </a:stretch>
        </p:blipFill>
        <p:spPr>
          <a:xfrm>
            <a:off x="2361518" y="5315920"/>
            <a:ext cx="527661" cy="527661"/>
          </a:xfrm>
          <a:prstGeom prst="rect">
            <a:avLst/>
          </a:prstGeom>
        </p:spPr>
      </p:pic>
      <p:pic>
        <p:nvPicPr>
          <p:cNvPr id="5" name="Picture 4">
            <a:extLst>
              <a:ext uri="{FF2B5EF4-FFF2-40B4-BE49-F238E27FC236}">
                <a16:creationId xmlns:a16="http://schemas.microsoft.com/office/drawing/2014/main" id="{0E124621-896E-474A-9FFB-B22A4D19FCBC}"/>
              </a:ext>
            </a:extLst>
          </p:cNvPr>
          <p:cNvPicPr>
            <a:picLocks noChangeAspect="1"/>
          </p:cNvPicPr>
          <p:nvPr/>
        </p:nvPicPr>
        <p:blipFill>
          <a:blip r:embed="rId9"/>
          <a:stretch>
            <a:fillRect/>
          </a:stretch>
        </p:blipFill>
        <p:spPr>
          <a:xfrm>
            <a:off x="590895" y="3810212"/>
            <a:ext cx="1351424" cy="979580"/>
          </a:xfrm>
          <a:prstGeom prst="rect">
            <a:avLst/>
          </a:prstGeom>
        </p:spPr>
      </p:pic>
      <p:pic>
        <p:nvPicPr>
          <p:cNvPr id="9" name="Picture 8">
            <a:extLst>
              <a:ext uri="{FF2B5EF4-FFF2-40B4-BE49-F238E27FC236}">
                <a16:creationId xmlns:a16="http://schemas.microsoft.com/office/drawing/2014/main" id="{BCFAA9F3-37F0-4DD0-9900-4910DB36E91C}"/>
              </a:ext>
            </a:extLst>
          </p:cNvPr>
          <p:cNvPicPr>
            <a:picLocks noChangeAspect="1"/>
          </p:cNvPicPr>
          <p:nvPr/>
        </p:nvPicPr>
        <p:blipFill>
          <a:blip r:embed="rId10"/>
          <a:stretch>
            <a:fillRect/>
          </a:stretch>
        </p:blipFill>
        <p:spPr>
          <a:xfrm>
            <a:off x="590895" y="5283966"/>
            <a:ext cx="1311446" cy="950602"/>
          </a:xfrm>
          <a:prstGeom prst="rect">
            <a:avLst/>
          </a:prstGeom>
        </p:spPr>
      </p:pic>
      <p:pic>
        <p:nvPicPr>
          <p:cNvPr id="36" name="Picture 35">
            <a:extLst>
              <a:ext uri="{FF2B5EF4-FFF2-40B4-BE49-F238E27FC236}">
                <a16:creationId xmlns:a16="http://schemas.microsoft.com/office/drawing/2014/main" id="{1C5F33C9-16B8-4F03-AEE3-E0FA3547DBD3}"/>
              </a:ext>
            </a:extLst>
          </p:cNvPr>
          <p:cNvPicPr>
            <a:picLocks noChangeAspect="1"/>
          </p:cNvPicPr>
          <p:nvPr/>
        </p:nvPicPr>
        <p:blipFill rotWithShape="1">
          <a:blip r:embed="rId11"/>
          <a:srcRect l="7362" t="19902" r="7385" b="15680"/>
          <a:stretch/>
        </p:blipFill>
        <p:spPr>
          <a:xfrm>
            <a:off x="4369395" y="4053466"/>
            <a:ext cx="2736304" cy="527661"/>
          </a:xfrm>
          <a:prstGeom prst="rect">
            <a:avLst/>
          </a:prstGeom>
        </p:spPr>
      </p:pic>
      <p:pic>
        <p:nvPicPr>
          <p:cNvPr id="37" name="Picture 36">
            <a:extLst>
              <a:ext uri="{FF2B5EF4-FFF2-40B4-BE49-F238E27FC236}">
                <a16:creationId xmlns:a16="http://schemas.microsoft.com/office/drawing/2014/main" id="{94E10AF8-6802-46AF-8786-072AB98A5984}"/>
              </a:ext>
            </a:extLst>
          </p:cNvPr>
          <p:cNvPicPr>
            <a:picLocks noChangeAspect="1"/>
          </p:cNvPicPr>
          <p:nvPr/>
        </p:nvPicPr>
        <p:blipFill>
          <a:blip r:embed="rId12"/>
          <a:stretch>
            <a:fillRect/>
          </a:stretch>
        </p:blipFill>
        <p:spPr>
          <a:xfrm>
            <a:off x="8081577" y="1702362"/>
            <a:ext cx="2891230" cy="511748"/>
          </a:xfrm>
          <a:prstGeom prst="rect">
            <a:avLst/>
          </a:prstGeom>
        </p:spPr>
      </p:pic>
      <p:pic>
        <p:nvPicPr>
          <p:cNvPr id="18" name="Picture 17">
            <a:extLst>
              <a:ext uri="{FF2B5EF4-FFF2-40B4-BE49-F238E27FC236}">
                <a16:creationId xmlns:a16="http://schemas.microsoft.com/office/drawing/2014/main" id="{99DFF910-503A-4BD2-8AA8-A385639592D7}"/>
              </a:ext>
            </a:extLst>
          </p:cNvPr>
          <p:cNvPicPr>
            <a:picLocks noChangeAspect="1"/>
          </p:cNvPicPr>
          <p:nvPr/>
        </p:nvPicPr>
        <p:blipFill>
          <a:blip r:embed="rId13"/>
          <a:stretch>
            <a:fillRect/>
          </a:stretch>
        </p:blipFill>
        <p:spPr>
          <a:xfrm>
            <a:off x="4501272" y="1736197"/>
            <a:ext cx="2756349" cy="444078"/>
          </a:xfrm>
          <a:prstGeom prst="rect">
            <a:avLst/>
          </a:prstGeom>
        </p:spPr>
      </p:pic>
      <p:pic>
        <p:nvPicPr>
          <p:cNvPr id="3" name="Picture 2">
            <a:extLst>
              <a:ext uri="{FF2B5EF4-FFF2-40B4-BE49-F238E27FC236}">
                <a16:creationId xmlns:a16="http://schemas.microsoft.com/office/drawing/2014/main" id="{04D5EAF7-F4FE-4438-9548-807846DFCA65}"/>
              </a:ext>
            </a:extLst>
          </p:cNvPr>
          <p:cNvPicPr>
            <a:picLocks noChangeAspect="1"/>
          </p:cNvPicPr>
          <p:nvPr/>
        </p:nvPicPr>
        <p:blipFill rotWithShape="1">
          <a:blip r:embed="rId14"/>
          <a:srcRect l="8442" t="22336" r="7886" b="26534"/>
          <a:stretch/>
        </p:blipFill>
        <p:spPr>
          <a:xfrm>
            <a:off x="4369395" y="5217752"/>
            <a:ext cx="3096344" cy="625829"/>
          </a:xfrm>
          <a:prstGeom prst="rect">
            <a:avLst/>
          </a:prstGeom>
        </p:spPr>
      </p:pic>
      <p:pic>
        <p:nvPicPr>
          <p:cNvPr id="11" name="Picture 10">
            <a:extLst>
              <a:ext uri="{FF2B5EF4-FFF2-40B4-BE49-F238E27FC236}">
                <a16:creationId xmlns:a16="http://schemas.microsoft.com/office/drawing/2014/main" id="{80B966C4-089D-4F77-B70F-4C938F4571FD}"/>
              </a:ext>
            </a:extLst>
          </p:cNvPr>
          <p:cNvPicPr>
            <a:picLocks noChangeAspect="1"/>
          </p:cNvPicPr>
          <p:nvPr/>
        </p:nvPicPr>
        <p:blipFill rotWithShape="1">
          <a:blip r:embed="rId15"/>
          <a:srcRect l="15269" t="27419" r="15329" b="28798"/>
          <a:stretch/>
        </p:blipFill>
        <p:spPr>
          <a:xfrm>
            <a:off x="8081577" y="5283966"/>
            <a:ext cx="1620542" cy="540000"/>
          </a:xfrm>
          <a:prstGeom prst="rect">
            <a:avLst/>
          </a:prstGeom>
        </p:spPr>
      </p:pic>
    </p:spTree>
    <p:extLst>
      <p:ext uri="{BB962C8B-B14F-4D97-AF65-F5344CB8AC3E}">
        <p14:creationId xmlns:p14="http://schemas.microsoft.com/office/powerpoint/2010/main" val="1724884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Third-Party Logos – Others (black background)</a:t>
            </a:r>
          </a:p>
        </p:txBody>
      </p:sp>
      <p:pic>
        <p:nvPicPr>
          <p:cNvPr id="22" name="Picture 21">
            <a:extLst>
              <a:ext uri="{FF2B5EF4-FFF2-40B4-BE49-F238E27FC236}">
                <a16:creationId xmlns:a16="http://schemas.microsoft.com/office/drawing/2014/main" id="{DEA35C11-6437-4BF7-B349-5ADA963E0D52}"/>
              </a:ext>
            </a:extLst>
          </p:cNvPr>
          <p:cNvPicPr>
            <a:picLocks noChangeAspect="1"/>
          </p:cNvPicPr>
          <p:nvPr/>
        </p:nvPicPr>
        <p:blipFill>
          <a:blip r:embed="rId3"/>
          <a:stretch>
            <a:fillRect/>
          </a:stretch>
        </p:blipFill>
        <p:spPr>
          <a:xfrm>
            <a:off x="4460304" y="2481757"/>
            <a:ext cx="1205235" cy="720730"/>
          </a:xfrm>
          <a:prstGeom prst="rect">
            <a:avLst/>
          </a:prstGeom>
        </p:spPr>
      </p:pic>
      <p:pic>
        <p:nvPicPr>
          <p:cNvPr id="27" name="Picture 26">
            <a:extLst>
              <a:ext uri="{FF2B5EF4-FFF2-40B4-BE49-F238E27FC236}">
                <a16:creationId xmlns:a16="http://schemas.microsoft.com/office/drawing/2014/main" id="{0A7A2A2A-3B60-437B-A49A-19AA6582937F}"/>
              </a:ext>
            </a:extLst>
          </p:cNvPr>
          <p:cNvPicPr>
            <a:picLocks noChangeAspect="1"/>
          </p:cNvPicPr>
          <p:nvPr/>
        </p:nvPicPr>
        <p:blipFill>
          <a:blip r:embed="rId4"/>
          <a:stretch>
            <a:fillRect/>
          </a:stretch>
        </p:blipFill>
        <p:spPr>
          <a:xfrm>
            <a:off x="7969795" y="2723122"/>
            <a:ext cx="648000" cy="648000"/>
          </a:xfrm>
          <a:prstGeom prst="rect">
            <a:avLst/>
          </a:prstGeom>
        </p:spPr>
      </p:pic>
      <p:sp>
        <p:nvSpPr>
          <p:cNvPr id="28" name="TextBox 27">
            <a:extLst>
              <a:ext uri="{FF2B5EF4-FFF2-40B4-BE49-F238E27FC236}">
                <a16:creationId xmlns:a16="http://schemas.microsoft.com/office/drawing/2014/main" id="{8054920A-0163-4945-81E0-82D9F6A73E35}"/>
              </a:ext>
            </a:extLst>
          </p:cNvPr>
          <p:cNvSpPr txBox="1"/>
          <p:nvPr/>
        </p:nvSpPr>
        <p:spPr>
          <a:xfrm flipH="1">
            <a:off x="8777418" y="2924944"/>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latin typeface="BentonSans Book" panose="02000503000000020004" pitchFamily="2" charset="0"/>
                <a:ea typeface="Arial Unicode MS" pitchFamily="34" charset="-128"/>
                <a:cs typeface="Arial Unicode MS" pitchFamily="34" charset="-128"/>
              </a:rPr>
              <a:t>Kubernetes Gardener</a:t>
            </a:r>
          </a:p>
        </p:txBody>
      </p:sp>
      <p:pic>
        <p:nvPicPr>
          <p:cNvPr id="30" name="Picture 29">
            <a:extLst>
              <a:ext uri="{FF2B5EF4-FFF2-40B4-BE49-F238E27FC236}">
                <a16:creationId xmlns:a16="http://schemas.microsoft.com/office/drawing/2014/main" id="{6FA832EB-08DC-4D99-8590-CE3E3BD17CED}"/>
              </a:ext>
            </a:extLst>
          </p:cNvPr>
          <p:cNvPicPr>
            <a:picLocks noChangeAspect="1"/>
          </p:cNvPicPr>
          <p:nvPr/>
        </p:nvPicPr>
        <p:blipFill>
          <a:blip r:embed="rId5"/>
          <a:stretch>
            <a:fillRect/>
          </a:stretch>
        </p:blipFill>
        <p:spPr>
          <a:xfrm>
            <a:off x="472809" y="1647876"/>
            <a:ext cx="2657747" cy="428669"/>
          </a:xfrm>
          <a:prstGeom prst="rect">
            <a:avLst/>
          </a:prstGeom>
        </p:spPr>
      </p:pic>
      <p:pic>
        <p:nvPicPr>
          <p:cNvPr id="32" name="Picture 31">
            <a:extLst>
              <a:ext uri="{FF2B5EF4-FFF2-40B4-BE49-F238E27FC236}">
                <a16:creationId xmlns:a16="http://schemas.microsoft.com/office/drawing/2014/main" id="{AE1CB4AE-F122-41DF-B752-3CD4BBCD475F}"/>
              </a:ext>
            </a:extLst>
          </p:cNvPr>
          <p:cNvPicPr>
            <a:picLocks noChangeAspect="1"/>
          </p:cNvPicPr>
          <p:nvPr/>
        </p:nvPicPr>
        <p:blipFill>
          <a:blip r:embed="rId6"/>
          <a:stretch>
            <a:fillRect/>
          </a:stretch>
        </p:blipFill>
        <p:spPr>
          <a:xfrm>
            <a:off x="1466767" y="4207141"/>
            <a:ext cx="669829" cy="669829"/>
          </a:xfrm>
          <a:prstGeom prst="rect">
            <a:avLst/>
          </a:prstGeom>
        </p:spPr>
      </p:pic>
      <p:pic>
        <p:nvPicPr>
          <p:cNvPr id="6" name="Picture 5">
            <a:extLst>
              <a:ext uri="{FF2B5EF4-FFF2-40B4-BE49-F238E27FC236}">
                <a16:creationId xmlns:a16="http://schemas.microsoft.com/office/drawing/2014/main" id="{9B10625A-BA2F-4C1C-9257-7208FEB24C00}"/>
              </a:ext>
            </a:extLst>
          </p:cNvPr>
          <p:cNvPicPr>
            <a:picLocks noChangeAspect="1"/>
          </p:cNvPicPr>
          <p:nvPr/>
        </p:nvPicPr>
        <p:blipFill>
          <a:blip r:embed="rId7"/>
          <a:stretch>
            <a:fillRect/>
          </a:stretch>
        </p:blipFill>
        <p:spPr>
          <a:xfrm>
            <a:off x="948423" y="2481757"/>
            <a:ext cx="1706518" cy="1236970"/>
          </a:xfrm>
          <a:prstGeom prst="rect">
            <a:avLst/>
          </a:prstGeom>
        </p:spPr>
      </p:pic>
      <p:pic>
        <p:nvPicPr>
          <p:cNvPr id="16" name="Picture 15">
            <a:extLst>
              <a:ext uri="{FF2B5EF4-FFF2-40B4-BE49-F238E27FC236}">
                <a16:creationId xmlns:a16="http://schemas.microsoft.com/office/drawing/2014/main" id="{EBB3EAD6-9EC4-4DFE-889F-1EF4A250B54B}"/>
              </a:ext>
            </a:extLst>
          </p:cNvPr>
          <p:cNvPicPr>
            <a:picLocks noChangeAspect="1"/>
          </p:cNvPicPr>
          <p:nvPr/>
        </p:nvPicPr>
        <p:blipFill>
          <a:blip r:embed="rId8"/>
          <a:stretch>
            <a:fillRect/>
          </a:stretch>
        </p:blipFill>
        <p:spPr>
          <a:xfrm>
            <a:off x="8081576" y="1587439"/>
            <a:ext cx="3025601" cy="511748"/>
          </a:xfrm>
          <a:prstGeom prst="rect">
            <a:avLst/>
          </a:prstGeom>
        </p:spPr>
      </p:pic>
      <p:pic>
        <p:nvPicPr>
          <p:cNvPr id="18" name="Picture 17">
            <a:extLst>
              <a:ext uri="{FF2B5EF4-FFF2-40B4-BE49-F238E27FC236}">
                <a16:creationId xmlns:a16="http://schemas.microsoft.com/office/drawing/2014/main" id="{9C8DF109-086F-4E11-9E4B-A0B80C96F69D}"/>
              </a:ext>
            </a:extLst>
          </p:cNvPr>
          <p:cNvPicPr>
            <a:picLocks noChangeAspect="1"/>
          </p:cNvPicPr>
          <p:nvPr/>
        </p:nvPicPr>
        <p:blipFill>
          <a:blip r:embed="rId9"/>
          <a:stretch>
            <a:fillRect/>
          </a:stretch>
        </p:blipFill>
        <p:spPr>
          <a:xfrm>
            <a:off x="4225379" y="3429000"/>
            <a:ext cx="3209631" cy="819125"/>
          </a:xfrm>
          <a:prstGeom prst="rect">
            <a:avLst/>
          </a:prstGeom>
        </p:spPr>
      </p:pic>
      <p:pic>
        <p:nvPicPr>
          <p:cNvPr id="3" name="Picture 2">
            <a:extLst>
              <a:ext uri="{FF2B5EF4-FFF2-40B4-BE49-F238E27FC236}">
                <a16:creationId xmlns:a16="http://schemas.microsoft.com/office/drawing/2014/main" id="{7D11E48A-EFC0-481C-8165-59FA6C9C521B}"/>
              </a:ext>
            </a:extLst>
          </p:cNvPr>
          <p:cNvPicPr>
            <a:picLocks noChangeAspect="1"/>
          </p:cNvPicPr>
          <p:nvPr/>
        </p:nvPicPr>
        <p:blipFill rotWithShape="1">
          <a:blip r:embed="rId10"/>
          <a:srcRect t="18228" b="18228"/>
          <a:stretch/>
        </p:blipFill>
        <p:spPr>
          <a:xfrm>
            <a:off x="4501271" y="1519313"/>
            <a:ext cx="2447472" cy="648000"/>
          </a:xfrm>
          <a:prstGeom prst="rect">
            <a:avLst/>
          </a:prstGeom>
        </p:spPr>
      </p:pic>
      <p:pic>
        <p:nvPicPr>
          <p:cNvPr id="5" name="Picture 4">
            <a:extLst>
              <a:ext uri="{FF2B5EF4-FFF2-40B4-BE49-F238E27FC236}">
                <a16:creationId xmlns:a16="http://schemas.microsoft.com/office/drawing/2014/main" id="{A3B2B2CB-E149-4E7D-BC4D-2257EF0B88EE}"/>
              </a:ext>
            </a:extLst>
          </p:cNvPr>
          <p:cNvPicPr>
            <a:picLocks noChangeAspect="1"/>
          </p:cNvPicPr>
          <p:nvPr/>
        </p:nvPicPr>
        <p:blipFill>
          <a:blip r:embed="rId11"/>
          <a:stretch>
            <a:fillRect/>
          </a:stretch>
        </p:blipFill>
        <p:spPr>
          <a:xfrm>
            <a:off x="4153371" y="4264970"/>
            <a:ext cx="3700592" cy="1224000"/>
          </a:xfrm>
          <a:prstGeom prst="rect">
            <a:avLst/>
          </a:prstGeom>
        </p:spPr>
      </p:pic>
      <p:pic>
        <p:nvPicPr>
          <p:cNvPr id="10" name="Picture 9">
            <a:extLst>
              <a:ext uri="{FF2B5EF4-FFF2-40B4-BE49-F238E27FC236}">
                <a16:creationId xmlns:a16="http://schemas.microsoft.com/office/drawing/2014/main" id="{F194CE47-F527-478D-BAE1-5053703EB64B}"/>
              </a:ext>
            </a:extLst>
          </p:cNvPr>
          <p:cNvPicPr>
            <a:picLocks noChangeAspect="1"/>
          </p:cNvPicPr>
          <p:nvPr/>
        </p:nvPicPr>
        <p:blipFill>
          <a:blip r:embed="rId12"/>
          <a:stretch>
            <a:fillRect/>
          </a:stretch>
        </p:blipFill>
        <p:spPr>
          <a:xfrm>
            <a:off x="4153371" y="5259937"/>
            <a:ext cx="3700589" cy="1224000"/>
          </a:xfrm>
          <a:prstGeom prst="rect">
            <a:avLst/>
          </a:prstGeom>
        </p:spPr>
      </p:pic>
      <p:pic>
        <p:nvPicPr>
          <p:cNvPr id="14" name="Picture 13">
            <a:extLst>
              <a:ext uri="{FF2B5EF4-FFF2-40B4-BE49-F238E27FC236}">
                <a16:creationId xmlns:a16="http://schemas.microsoft.com/office/drawing/2014/main" id="{CF395CB1-C8B4-4E95-9D5E-A08E88CA651F}"/>
              </a:ext>
            </a:extLst>
          </p:cNvPr>
          <p:cNvPicPr>
            <a:picLocks noChangeAspect="1"/>
          </p:cNvPicPr>
          <p:nvPr/>
        </p:nvPicPr>
        <p:blipFill>
          <a:blip r:embed="rId13"/>
          <a:stretch>
            <a:fillRect/>
          </a:stretch>
        </p:blipFill>
        <p:spPr>
          <a:xfrm>
            <a:off x="7792271" y="4264970"/>
            <a:ext cx="2317295" cy="1224000"/>
          </a:xfrm>
          <a:prstGeom prst="rect">
            <a:avLst/>
          </a:prstGeom>
        </p:spPr>
      </p:pic>
      <p:pic>
        <p:nvPicPr>
          <p:cNvPr id="17" name="Picture 16">
            <a:extLst>
              <a:ext uri="{FF2B5EF4-FFF2-40B4-BE49-F238E27FC236}">
                <a16:creationId xmlns:a16="http://schemas.microsoft.com/office/drawing/2014/main" id="{F2DFDE68-0282-4CEC-95EB-7100E995965D}"/>
              </a:ext>
            </a:extLst>
          </p:cNvPr>
          <p:cNvPicPr>
            <a:picLocks noChangeAspect="1"/>
          </p:cNvPicPr>
          <p:nvPr/>
        </p:nvPicPr>
        <p:blipFill>
          <a:blip r:embed="rId14"/>
          <a:stretch>
            <a:fillRect/>
          </a:stretch>
        </p:blipFill>
        <p:spPr>
          <a:xfrm>
            <a:off x="7792279" y="5259937"/>
            <a:ext cx="2317287" cy="1224000"/>
          </a:xfrm>
          <a:prstGeom prst="rect">
            <a:avLst/>
          </a:prstGeom>
        </p:spPr>
      </p:pic>
    </p:spTree>
    <p:extLst>
      <p:ext uri="{BB962C8B-B14F-4D97-AF65-F5344CB8AC3E}">
        <p14:creationId xmlns:p14="http://schemas.microsoft.com/office/powerpoint/2010/main" val="673101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Elements for Microsoft PowerPoint Slides</a:t>
            </a:r>
          </a:p>
        </p:txBody>
      </p:sp>
      <p:sp>
        <p:nvSpPr>
          <p:cNvPr id="5" name="TextBox 4"/>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a:t>
            </a:r>
            <a:r>
              <a:rPr lang="en-US" sz="1800" kern="0" baseline="30000" dirty="0">
                <a:ea typeface="Arial Unicode MS" pitchFamily="34" charset="-128"/>
                <a:cs typeface="Arial Unicode MS" pitchFamily="34" charset="-128"/>
                <a:hlinkClick r:id="rId6" action="ppaction://hlinksldjump"/>
              </a:rPr>
              <a:t>rd</a:t>
            </a:r>
            <a:r>
              <a:rPr lang="en-US" sz="1800" kern="0" dirty="0">
                <a:ea typeface="Arial Unicode MS" pitchFamily="34" charset="-128"/>
                <a:cs typeface="Arial Unicode MS" pitchFamily="34" charset="-128"/>
                <a:hlinkClick r:id="rId6" action="ppaction://hlinksldjump"/>
              </a:rPr>
              <a:t> Party &amp; Logos </a:t>
            </a:r>
            <a:r>
              <a:rPr lang="en-US" sz="1800" kern="0" dirty="0">
                <a:ea typeface="Arial Unicode MS" pitchFamily="34" charset="-128"/>
                <a:cs typeface="Arial Unicode MS" pitchFamily="34" charset="-128"/>
              </a:rPr>
              <a:t>|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10848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Colors (white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1116036397"/>
              </p:ext>
            </p:extLst>
          </p:nvPr>
        </p:nvGraphicFramePr>
        <p:xfrm>
          <a:off x="481012" y="1622425"/>
          <a:ext cx="11196636" cy="4742514"/>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465986">
                <a:tc>
                  <a:txBody>
                    <a:bodyPr/>
                    <a:lstStyle/>
                    <a:p>
                      <a:pPr>
                        <a:spcAft>
                          <a:spcPts val="0"/>
                        </a:spcAft>
                      </a:pPr>
                      <a:r>
                        <a:rPr lang="en-US" sz="1600" b="1" dirty="0">
                          <a:solidFill>
                            <a:srgbClr val="1A9898"/>
                          </a:solidFill>
                          <a:effectLst/>
                          <a:latin typeface="+mj-lt"/>
                        </a:rPr>
                        <a:t>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G</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B</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HEX</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Fiori 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5986">
                <a:tc>
                  <a:txBody>
                    <a:bodyPr/>
                    <a:lstStyle/>
                    <a:p>
                      <a:pPr>
                        <a:spcAft>
                          <a:spcPts val="0"/>
                        </a:spcAft>
                      </a:pPr>
                      <a:r>
                        <a:rPr lang="en-US" sz="1400" b="1" dirty="0">
                          <a:effectLst/>
                          <a:latin typeface="+mj-lt"/>
                        </a:rPr>
                        <a:t>66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124</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172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427CAC</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Cloud Platform L0 area and</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465986">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0092D1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5986">
                <a:tc>
                  <a:txBody>
                    <a:bodyPr/>
                    <a:lstStyle/>
                    <a:p>
                      <a:pPr>
                        <a:spcAft>
                          <a:spcPts val="0"/>
                        </a:spcAft>
                      </a:pPr>
                      <a:r>
                        <a:rPr lang="en-US" sz="1400" b="1" dirty="0">
                          <a:effectLst/>
                          <a:latin typeface="+mj-lt"/>
                        </a:rPr>
                        <a:t>90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148</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5A7A94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465986">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540055">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1A9898"/>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465986">
                <a:tc>
                  <a:txBody>
                    <a:bodyPr/>
                    <a:lstStyle/>
                    <a:p>
                      <a:pPr>
                        <a:spcAft>
                          <a:spcPts val="0"/>
                        </a:spcAft>
                      </a:pPr>
                      <a:r>
                        <a:rPr lang="en-US" sz="1400" b="1" dirty="0">
                          <a:effectLst/>
                          <a:latin typeface="+mj-lt"/>
                        </a:rPr>
                        <a:t>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1A9898</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Secondary7</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465986">
                <a:tc>
                  <a:txBody>
                    <a:bodyPr/>
                    <a:lstStyle/>
                    <a:p>
                      <a:pPr>
                        <a:spcAft>
                          <a:spcPts val="0"/>
                        </a:spcAft>
                      </a:pPr>
                      <a:r>
                        <a:rPr lang="en-US" sz="1400" b="1" dirty="0">
                          <a:effectLst/>
                          <a:latin typeface="+mj-lt"/>
                        </a:rPr>
                        <a:t>171</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33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AB218E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465986">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125</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2B7D2B</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465986">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3" name="Rectangle 12"/>
          <p:cNvSpPr/>
          <p:nvPr/>
        </p:nvSpPr>
        <p:spPr>
          <a:xfrm>
            <a:off x="3440693" y="1335561"/>
            <a:ext cx="7901441" cy="276999"/>
          </a:xfrm>
          <a:prstGeom prst="rect">
            <a:avLst/>
          </a:prstGeom>
        </p:spPr>
        <p:txBody>
          <a:bodyPr wrap="square">
            <a:spAutoFit/>
          </a:bodyPr>
          <a:lstStyle/>
          <a:p>
            <a:r>
              <a:rPr lang="en-US" sz="1200" dirty="0"/>
              <a:t>* SAP Cloud Platform Solution Diagrams are based on a selected subset of SAP Fiori Design Colors, </a:t>
            </a:r>
            <a:r>
              <a:rPr lang="en-US" sz="1200" dirty="0">
                <a:hlinkClick r:id="rId3"/>
              </a:rPr>
              <a:t>see more …</a:t>
            </a:r>
            <a:endParaRPr lang="en-US" sz="1200" dirty="0"/>
          </a:p>
        </p:txBody>
      </p:sp>
      <p:sp>
        <p:nvSpPr>
          <p:cNvPr id="15" name="Oval 14"/>
          <p:cNvSpPr/>
          <p:nvPr/>
        </p:nvSpPr>
        <p:spPr bwMode="gray">
          <a:xfrm>
            <a:off x="4081363" y="5940398"/>
            <a:ext cx="396000" cy="396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4081363" y="4984963"/>
            <a:ext cx="396000" cy="396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81363" y="5462679"/>
            <a:ext cx="396000" cy="396000"/>
          </a:xfrm>
          <a:prstGeom prst="ellipse">
            <a:avLst/>
          </a:prstGeom>
          <a:solidFill>
            <a:srgbClr val="2B7D2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4081363" y="4507247"/>
            <a:ext cx="396000" cy="396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81363" y="3551815"/>
            <a:ext cx="396000" cy="396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81363" y="3074099"/>
            <a:ext cx="396000" cy="396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81363" y="2596383"/>
            <a:ext cx="396000" cy="396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81363" y="2118667"/>
            <a:ext cx="396000" cy="396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81363" y="4029531"/>
            <a:ext cx="396000" cy="396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077756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Colors (black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3999735017"/>
              </p:ext>
            </p:extLst>
          </p:nvPr>
        </p:nvGraphicFramePr>
        <p:xfrm>
          <a:off x="481012" y="1622425"/>
          <a:ext cx="11196636" cy="4742514"/>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465986">
                <a:tc>
                  <a:txBody>
                    <a:bodyPr/>
                    <a:lstStyle/>
                    <a:p>
                      <a:pPr>
                        <a:spcAft>
                          <a:spcPts val="0"/>
                        </a:spcAft>
                      </a:pPr>
                      <a:r>
                        <a:rPr lang="en-US" sz="1600" b="1" dirty="0">
                          <a:solidFill>
                            <a:srgbClr val="1A9898"/>
                          </a:solidFill>
                          <a:effectLst/>
                          <a:latin typeface="+mj-lt"/>
                        </a:rPr>
                        <a:t>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G</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B</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HEX</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rgbClr val="1A9898"/>
                          </a:solidFill>
                          <a:effectLst/>
                          <a:latin typeface="+mj-lt"/>
                        </a:rPr>
                        <a:t>Fiori Color</a:t>
                      </a:r>
                      <a:endParaRPr lang="en-US" sz="1600" b="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5986">
                <a:tc>
                  <a:txBody>
                    <a:bodyPr/>
                    <a:lstStyle/>
                    <a:p>
                      <a:pPr>
                        <a:spcAft>
                          <a:spcPts val="0"/>
                        </a:spcAft>
                      </a:pPr>
                      <a:r>
                        <a:rPr lang="en-US" sz="1400" b="1" dirty="0">
                          <a:effectLst/>
                          <a:latin typeface="+mj-lt"/>
                        </a:rPr>
                        <a:t>66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124</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172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427CAC</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Cloud Platform L0 area and</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465986">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0092D1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5986">
                <a:tc>
                  <a:txBody>
                    <a:bodyPr/>
                    <a:lstStyle/>
                    <a:p>
                      <a:pPr>
                        <a:spcAft>
                          <a:spcPts val="0"/>
                        </a:spcAft>
                      </a:pPr>
                      <a:r>
                        <a:rPr lang="en-US" sz="1400" b="1" dirty="0">
                          <a:effectLst/>
                          <a:latin typeface="+mj-lt"/>
                        </a:rPr>
                        <a:t>90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148</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5A7A94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Cloud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465986">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540055">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1A9898"/>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1A9898"/>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465986">
                <a:tc>
                  <a:txBody>
                    <a:bodyPr/>
                    <a:lstStyle/>
                    <a:p>
                      <a:pPr>
                        <a:spcAft>
                          <a:spcPts val="0"/>
                        </a:spcAft>
                      </a:pPr>
                      <a:r>
                        <a:rPr lang="en-US" sz="1400" b="1" dirty="0">
                          <a:effectLst/>
                          <a:latin typeface="+mj-lt"/>
                        </a:rPr>
                        <a:t>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1A9898</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Secondary7</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465986">
                <a:tc>
                  <a:txBody>
                    <a:bodyPr/>
                    <a:lstStyle/>
                    <a:p>
                      <a:pPr>
                        <a:spcAft>
                          <a:spcPts val="0"/>
                        </a:spcAft>
                      </a:pPr>
                      <a:r>
                        <a:rPr lang="en-US" sz="1400" b="1" dirty="0">
                          <a:effectLst/>
                          <a:latin typeface="+mj-lt"/>
                        </a:rPr>
                        <a:t>171</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33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AB218E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Secondary4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465986">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125</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2B7D2B</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465986">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5" name="Oval 14"/>
          <p:cNvSpPr/>
          <p:nvPr/>
        </p:nvSpPr>
        <p:spPr bwMode="gray">
          <a:xfrm>
            <a:off x="4081363" y="5940398"/>
            <a:ext cx="396000" cy="396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Oval 15"/>
          <p:cNvSpPr/>
          <p:nvPr/>
        </p:nvSpPr>
        <p:spPr bwMode="gray">
          <a:xfrm>
            <a:off x="4081363" y="4984963"/>
            <a:ext cx="396000" cy="396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81363" y="5462679"/>
            <a:ext cx="396000" cy="396000"/>
          </a:xfrm>
          <a:prstGeom prst="ellipse">
            <a:avLst/>
          </a:prstGeom>
          <a:solidFill>
            <a:srgbClr val="2B7D2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 name="Oval 17"/>
          <p:cNvSpPr/>
          <p:nvPr/>
        </p:nvSpPr>
        <p:spPr bwMode="gray">
          <a:xfrm>
            <a:off x="4081363" y="4507247"/>
            <a:ext cx="396000" cy="396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81363" y="3551815"/>
            <a:ext cx="396000" cy="396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81363" y="3074099"/>
            <a:ext cx="396000" cy="396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81363" y="2596383"/>
            <a:ext cx="396000" cy="396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81363" y="2118667"/>
            <a:ext cx="396000" cy="396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81363" y="4029531"/>
            <a:ext cx="396000" cy="396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a:xfrm>
            <a:off x="3440693" y="1335561"/>
            <a:ext cx="7901441" cy="276999"/>
          </a:xfrm>
          <a:prstGeom prst="rect">
            <a:avLst/>
          </a:prstGeom>
        </p:spPr>
        <p:txBody>
          <a:bodyPr wrap="square">
            <a:spAutoFit/>
          </a:bodyPr>
          <a:lstStyle/>
          <a:p>
            <a:r>
              <a:rPr lang="en-US" sz="1200" dirty="0"/>
              <a:t>* SAP Cloud Platform Solution Diagrams are based on a selected subset of SAP Fiori Design Colors, </a:t>
            </a:r>
            <a:r>
              <a:rPr lang="en-US" sz="1200" dirty="0">
                <a:hlinkClick r:id="rId3"/>
              </a:rPr>
              <a:t>see more …</a:t>
            </a:r>
            <a:endParaRPr lang="en-US" sz="1200" dirty="0"/>
          </a:p>
        </p:txBody>
      </p:sp>
    </p:spTree>
    <p:extLst>
      <p:ext uri="{BB962C8B-B14F-4D97-AF65-F5344CB8AC3E}">
        <p14:creationId xmlns:p14="http://schemas.microsoft.com/office/powerpoint/2010/main" val="150501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Areas (white background style)</a:t>
            </a:r>
          </a:p>
        </p:txBody>
      </p:sp>
      <p:sp>
        <p:nvSpPr>
          <p:cNvPr id="9" name="Rechteck 9"/>
          <p:cNvSpPr/>
          <p:nvPr/>
        </p:nvSpPr>
        <p:spPr>
          <a:xfrm>
            <a:off x="481013" y="1626590"/>
            <a:ext cx="7848822" cy="472976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Cloud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 </a:t>
            </a:r>
            <a:r>
              <a:rPr lang="en-US" sz="1200" kern="0" dirty="0">
                <a:solidFill>
                  <a:schemeClr val="tx1">
                    <a:lumMod val="65000"/>
                    <a:lumOff val="35000"/>
                  </a:schemeClr>
                </a:solidFill>
                <a:latin typeface="+mj-lt"/>
                <a:ea typeface="BentonSans" charset="0"/>
                <a:cs typeface="BentonSans" charset="0"/>
              </a:rPr>
              <a:t>L0-blue RGB(66/124/172)</a:t>
            </a:r>
          </a:p>
        </p:txBody>
      </p:sp>
      <p:sp>
        <p:nvSpPr>
          <p:cNvPr id="11" name="Rechteck 9"/>
          <p:cNvSpPr/>
          <p:nvPr/>
        </p:nvSpPr>
        <p:spPr>
          <a:xfrm>
            <a:off x="2965242" y="2663323"/>
            <a:ext cx="1957546" cy="3488412"/>
          </a:xfrm>
          <a:prstGeom prst="rect">
            <a:avLst/>
          </a:prstGeom>
          <a:noFill/>
          <a:ln w="19050"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RGB(90/122/148)</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1A9898"/>
                </a:solidFill>
              </a:rPr>
              <a:t>NOTE:</a:t>
            </a:r>
            <a:r>
              <a:rPr lang="en-US" sz="1200" i="1" dirty="0">
                <a:solidFill>
                  <a:srgbClr val="1A9898"/>
                </a:solidFill>
              </a:rPr>
              <a:t> automatically becomes </a:t>
            </a:r>
            <a:r>
              <a:rPr lang="en-US" sz="1200" b="1" i="1" dirty="0">
                <a:solidFill>
                  <a:srgbClr val="1A9898"/>
                </a:solidFill>
              </a:rPr>
              <a:t>white</a:t>
            </a:r>
            <a:r>
              <a:rPr lang="en-US" sz="1200" i="1" dirty="0">
                <a:solidFill>
                  <a:srgbClr val="1A9898"/>
                </a:solidFill>
              </a:rPr>
              <a:t> on </a:t>
            </a:r>
            <a:br>
              <a:rPr lang="en-US" sz="1200" i="1" dirty="0">
                <a:solidFill>
                  <a:srgbClr val="1A9898"/>
                </a:solidFill>
              </a:rPr>
            </a:br>
            <a:r>
              <a:rPr lang="en-US" sz="1200" i="1" dirty="0">
                <a:solidFill>
                  <a:srgbClr val="1A9898"/>
                </a:solidFill>
              </a:rPr>
              <a:t>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RGB(90/122/148)</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RGB(26/152/152)</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RGB(171/33/142)</a:t>
            </a:r>
          </a:p>
          <a:p>
            <a:endParaRPr lang="en-US" sz="1200" dirty="0">
              <a:solidFill>
                <a:schemeClr val="tx1">
                  <a:lumMod val="65000"/>
                  <a:lumOff val="35000"/>
                </a:schemeClr>
              </a:solidFill>
            </a:endParaRPr>
          </a:p>
        </p:txBody>
      </p:sp>
      <p:sp>
        <p:nvSpPr>
          <p:cNvPr id="35" name="Oval 34"/>
          <p:cNvSpPr/>
          <p:nvPr/>
        </p:nvSpPr>
        <p:spPr bwMode="gray">
          <a:xfrm>
            <a:off x="5167235" y="4975337"/>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AB218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Oval 40"/>
          <p:cNvSpPr/>
          <p:nvPr/>
        </p:nvSpPr>
        <p:spPr bwMode="gray">
          <a:xfrm>
            <a:off x="3193335"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05928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Areas (black background style)</a:t>
            </a:r>
          </a:p>
        </p:txBody>
      </p:sp>
      <p:sp>
        <p:nvSpPr>
          <p:cNvPr id="9" name="Rechteck 9"/>
          <p:cNvSpPr/>
          <p:nvPr/>
        </p:nvSpPr>
        <p:spPr>
          <a:xfrm>
            <a:off x="481013" y="1626590"/>
            <a:ext cx="7848822" cy="472976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ea typeface="BentonSans" charset="0"/>
                <a:cs typeface="BentonSans" charset="0"/>
              </a:rPr>
              <a:t>SAP Cloud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ea typeface="BentonSans" charset="0"/>
                <a:cs typeface="BentonSans" charset="0"/>
              </a:rPr>
              <a:t> </a:t>
            </a:r>
            <a:r>
              <a:rPr lang="en-US" sz="1200" kern="0" dirty="0">
                <a:solidFill>
                  <a:schemeClr val="tx1">
                    <a:lumMod val="65000"/>
                    <a:lumOff val="35000"/>
                  </a:schemeClr>
                </a:solidFill>
                <a:ea typeface="BentonSans" charset="0"/>
                <a:cs typeface="BentonSans" charset="0"/>
              </a:rPr>
              <a:t>L0-blue RGB(66/124/172)</a:t>
            </a:r>
          </a:p>
        </p:txBody>
      </p:sp>
      <p:sp>
        <p:nvSpPr>
          <p:cNvPr id="11" name="Rechteck 9"/>
          <p:cNvSpPr/>
          <p:nvPr/>
        </p:nvSpPr>
        <p:spPr>
          <a:xfrm>
            <a:off x="2965242" y="2663323"/>
            <a:ext cx="1957546" cy="3488412"/>
          </a:xfrm>
          <a:prstGeom prst="rect">
            <a:avLst/>
          </a:prstGeom>
          <a:noFill/>
          <a:ln w="19050"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RGB(90/122/148)</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1A9898"/>
                </a:solidFill>
              </a:rPr>
              <a:t>NOTE:</a:t>
            </a:r>
            <a:r>
              <a:rPr lang="en-US" sz="1200" i="1" dirty="0">
                <a:solidFill>
                  <a:srgbClr val="1A9898"/>
                </a:solidFill>
              </a:rPr>
              <a:t> automatically becomes </a:t>
            </a:r>
            <a:r>
              <a:rPr lang="en-US" sz="1200" b="1" i="1" dirty="0">
                <a:solidFill>
                  <a:srgbClr val="1A9898"/>
                </a:solidFill>
              </a:rPr>
              <a:t>white</a:t>
            </a:r>
            <a:r>
              <a:rPr lang="en-US" sz="1200" i="1" dirty="0">
                <a:solidFill>
                  <a:srgbClr val="1A9898"/>
                </a:solidFill>
              </a:rPr>
              <a:t> </a:t>
            </a:r>
            <a:br>
              <a:rPr lang="en-US" sz="1200" i="1" dirty="0">
                <a:solidFill>
                  <a:srgbClr val="1A9898"/>
                </a:solidFill>
              </a:rPr>
            </a:br>
            <a:r>
              <a:rPr lang="en-US" sz="1200" i="1" dirty="0">
                <a:solidFill>
                  <a:srgbClr val="1A9898"/>
                </a:solidFill>
              </a:rPr>
              <a:t>on 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Non-SAP-Cloud-Platform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RGB(90/122/148)</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RGB(26/152/152)</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RGB(171/33/142)</a:t>
            </a:r>
          </a:p>
        </p:txBody>
      </p:sp>
      <p:sp>
        <p:nvSpPr>
          <p:cNvPr id="35" name="Oval 34"/>
          <p:cNvSpPr/>
          <p:nvPr/>
        </p:nvSpPr>
        <p:spPr bwMode="gray">
          <a:xfrm>
            <a:off x="5167235" y="4975337"/>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AB218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Oval 40"/>
          <p:cNvSpPr/>
          <p:nvPr/>
        </p:nvSpPr>
        <p:spPr bwMode="gray">
          <a:xfrm>
            <a:off x="3193335" y="4975337"/>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93461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Environment Boxes</a:t>
            </a:r>
          </a:p>
        </p:txBody>
      </p:sp>
      <p:sp>
        <p:nvSpPr>
          <p:cNvPr id="9" name="Rechteck 9"/>
          <p:cNvSpPr/>
          <p:nvPr/>
        </p:nvSpPr>
        <p:spPr>
          <a:xfrm>
            <a:off x="479291" y="1651990"/>
            <a:ext cx="11163433" cy="465733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kern="0" dirty="0">
              <a:solidFill>
                <a:schemeClr val="tx1">
                  <a:lumMod val="65000"/>
                  <a:lumOff val="35000"/>
                </a:schemeClr>
              </a:solidFill>
              <a:latin typeface="+mj-lt"/>
              <a:ea typeface="BentonSans" charset="0"/>
              <a:cs typeface="BentonSans" charset="0"/>
            </a:endParaRPr>
          </a:p>
        </p:txBody>
      </p:sp>
      <p:sp>
        <p:nvSpPr>
          <p:cNvPr id="34" name="Rechteck 9"/>
          <p:cNvSpPr/>
          <p:nvPr/>
        </p:nvSpPr>
        <p:spPr>
          <a:xfrm>
            <a:off x="698296" y="2132856"/>
            <a:ext cx="2518971" cy="3960440"/>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0092D1"/>
                </a:solidFill>
              </a:rPr>
              <a:t>Cloud Foundry Environment</a:t>
            </a:r>
          </a:p>
          <a:p>
            <a:r>
              <a:rPr lang="en-US" sz="1200" dirty="0">
                <a:solidFill>
                  <a:schemeClr val="tx1">
                    <a:lumMod val="65000"/>
                    <a:lumOff val="35000"/>
                  </a:schemeClr>
                </a:solidFill>
              </a:rPr>
              <a:t>L1-blue: RGB(0/146/209)</a:t>
            </a:r>
          </a:p>
          <a:p>
            <a:endParaRPr lang="en-US" sz="1200" b="1" dirty="0">
              <a:solidFill>
                <a:schemeClr val="tx1">
                  <a:lumMod val="65000"/>
                  <a:lumOff val="35000"/>
                </a:schemeClr>
              </a:solidFill>
            </a:endParaRPr>
          </a:p>
        </p:txBody>
      </p:sp>
      <p:sp>
        <p:nvSpPr>
          <p:cNvPr id="36" name="Oval 35"/>
          <p:cNvSpPr/>
          <p:nvPr/>
        </p:nvSpPr>
        <p:spPr bwMode="gray">
          <a:xfrm>
            <a:off x="768995" y="2636912"/>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hteck 9"/>
          <p:cNvSpPr/>
          <p:nvPr/>
        </p:nvSpPr>
        <p:spPr>
          <a:xfrm>
            <a:off x="3427387" y="2132856"/>
            <a:ext cx="2518971" cy="3960440"/>
          </a:xfrm>
          <a:prstGeom prst="rect">
            <a:avLst/>
          </a:prstGeom>
          <a:noFill/>
          <a:ln w="19050" cap="rnd">
            <a:solidFill>
              <a:srgbClr val="1AADF6"/>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1AADF6"/>
                </a:solidFill>
              </a:rPr>
              <a:t>Neo Environment</a:t>
            </a:r>
          </a:p>
          <a:p>
            <a:r>
              <a:rPr lang="en-US" sz="1200" dirty="0">
                <a:solidFill>
                  <a:schemeClr val="tx1">
                    <a:lumMod val="65000"/>
                    <a:lumOff val="35000"/>
                  </a:schemeClr>
                </a:solidFill>
              </a:rPr>
              <a:t>RGB(26/123/246)</a:t>
            </a:r>
          </a:p>
          <a:p>
            <a:endParaRPr lang="en-US" sz="1200" b="1" dirty="0">
              <a:solidFill>
                <a:schemeClr val="tx1">
                  <a:lumMod val="65000"/>
                  <a:lumOff val="35000"/>
                </a:schemeClr>
              </a:solidFill>
            </a:endParaRPr>
          </a:p>
        </p:txBody>
      </p:sp>
      <p:sp>
        <p:nvSpPr>
          <p:cNvPr id="42" name="Oval 41"/>
          <p:cNvSpPr/>
          <p:nvPr/>
        </p:nvSpPr>
        <p:spPr bwMode="gray">
          <a:xfrm>
            <a:off x="3492957" y="2636912"/>
            <a:ext cx="252000" cy="252000"/>
          </a:xfrm>
          <a:prstGeom prst="ellipse">
            <a:avLst/>
          </a:prstGeom>
          <a:solidFill>
            <a:srgbClr val="1AADF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9" name="Picture 48"/>
          <p:cNvPicPr>
            <a:picLocks noChangeAspect="1"/>
          </p:cNvPicPr>
          <p:nvPr/>
        </p:nvPicPr>
        <p:blipFill>
          <a:blip r:embed="rId3"/>
          <a:stretch>
            <a:fillRect/>
          </a:stretch>
        </p:blipFill>
        <p:spPr>
          <a:xfrm>
            <a:off x="624979" y="1780819"/>
            <a:ext cx="1800000" cy="142469"/>
          </a:xfrm>
          <a:prstGeom prst="rect">
            <a:avLst/>
          </a:prstGeom>
        </p:spPr>
      </p:pic>
    </p:spTree>
    <p:extLst>
      <p:ext uri="{BB962C8B-B14F-4D97-AF65-F5344CB8AC3E}">
        <p14:creationId xmlns:p14="http://schemas.microsoft.com/office/powerpoint/2010/main" val="4088802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Cardinality Markers</a:t>
            </a:r>
          </a:p>
        </p:txBody>
      </p:sp>
      <p:sp>
        <p:nvSpPr>
          <p:cNvPr id="9" name="Rechteck 9"/>
          <p:cNvSpPr/>
          <p:nvPr/>
        </p:nvSpPr>
        <p:spPr>
          <a:xfrm>
            <a:off x="479292" y="1651990"/>
            <a:ext cx="2749225" cy="1470074"/>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Cloud Platform, Area L0 ,  </a:t>
            </a:r>
            <a:br>
              <a:rPr lang="en-US" sz="1200" b="1" kern="0" dirty="0">
                <a:solidFill>
                  <a:schemeClr val="tx1">
                    <a:lumMod val="65000"/>
                    <a:lumOff val="35000"/>
                  </a:schemeClr>
                </a:solidFill>
                <a:latin typeface="+mj-lt"/>
                <a:ea typeface="BentonSans" charset="0"/>
                <a:cs typeface="BentonSans" charset="0"/>
              </a:rPr>
            </a:br>
            <a:r>
              <a:rPr lang="en-US" sz="1200" kern="0" dirty="0">
                <a:solidFill>
                  <a:schemeClr val="tx1">
                    <a:lumMod val="65000"/>
                    <a:lumOff val="35000"/>
                  </a:schemeClr>
                </a:solidFill>
                <a:latin typeface="+mj-lt"/>
                <a:ea typeface="BentonSans" charset="0"/>
                <a:cs typeface="BentonSans" charset="0"/>
              </a:rPr>
              <a:t>L0-blue: RGB(66/124/172)</a:t>
            </a:r>
          </a:p>
        </p:txBody>
      </p:sp>
      <p:sp>
        <p:nvSpPr>
          <p:cNvPr id="12" name="Rechteck 9"/>
          <p:cNvSpPr/>
          <p:nvPr/>
        </p:nvSpPr>
        <p:spPr>
          <a:xfrm>
            <a:off x="4635875" y="1645262"/>
            <a:ext cx="2748082" cy="1480080"/>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Cloud Platform, </a:t>
            </a:r>
            <a:r>
              <a:rPr lang="en-US" sz="1200" b="1" dirty="0">
                <a:solidFill>
                  <a:schemeClr val="tx1">
                    <a:lumMod val="65000"/>
                    <a:lumOff val="35000"/>
                  </a:schemeClr>
                </a:solidFill>
                <a:latin typeface="+mj-lt"/>
              </a:rPr>
              <a:t>Area L1 </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L1-blue: RGB(0/146/209)</a:t>
            </a:r>
          </a:p>
          <a:p>
            <a:endParaRPr lang="en-US" sz="1200" b="1" dirty="0">
              <a:solidFill>
                <a:schemeClr val="tx1">
                  <a:lumMod val="65000"/>
                  <a:lumOff val="35000"/>
                </a:schemeClr>
              </a:solidFill>
            </a:endParaRPr>
          </a:p>
        </p:txBody>
      </p:sp>
      <p:sp>
        <p:nvSpPr>
          <p:cNvPr id="13" name="Rechteck 9"/>
          <p:cNvSpPr/>
          <p:nvPr/>
        </p:nvSpPr>
        <p:spPr>
          <a:xfrm>
            <a:off x="8394240" y="1640378"/>
            <a:ext cx="2743908" cy="1487341"/>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Cloud Platform </a:t>
            </a:r>
            <a:r>
              <a:rPr lang="en-US" sz="1200" b="1" dirty="0">
                <a:solidFill>
                  <a:schemeClr val="tx1">
                    <a:lumMod val="65000"/>
                    <a:lumOff val="35000"/>
                  </a:schemeClr>
                </a:solidFill>
                <a:latin typeface="+mj-lt"/>
              </a:rPr>
              <a:t>Area L2</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L2-blue: RGB(90/122/148)</a:t>
            </a:r>
          </a:p>
        </p:txBody>
      </p:sp>
      <p:sp>
        <p:nvSpPr>
          <p:cNvPr id="15" name="Rechteck 9"/>
          <p:cNvSpPr/>
          <p:nvPr/>
        </p:nvSpPr>
        <p:spPr>
          <a:xfrm>
            <a:off x="8394240" y="4362632"/>
            <a:ext cx="2743908" cy="1512961"/>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Non-SAP-Cloud-Platform Area</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p:txBody>
      </p:sp>
      <p:sp>
        <p:nvSpPr>
          <p:cNvPr id="18" name="Oval 17"/>
          <p:cNvSpPr/>
          <p:nvPr/>
        </p:nvSpPr>
        <p:spPr bwMode="gray">
          <a:xfrm>
            <a:off x="548018" y="2268822"/>
            <a:ext cx="252000" cy="252000"/>
          </a:xfrm>
          <a:prstGeom prst="ellipse">
            <a:avLst/>
          </a:prstGeom>
          <a:solidFill>
            <a:srgbClr val="427CA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p:cNvSpPr/>
          <p:nvPr/>
        </p:nvSpPr>
        <p:spPr bwMode="gray">
          <a:xfrm>
            <a:off x="4800296" y="2268822"/>
            <a:ext cx="252000" cy="252000"/>
          </a:xfrm>
          <a:prstGeom prst="ellipse">
            <a:avLst/>
          </a:prstGeom>
          <a:solidFill>
            <a:srgbClr val="0092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Oval 26"/>
          <p:cNvSpPr/>
          <p:nvPr/>
        </p:nvSpPr>
        <p:spPr bwMode="gray">
          <a:xfrm>
            <a:off x="8596745" y="2268822"/>
            <a:ext cx="252000" cy="252000"/>
          </a:xfrm>
          <a:prstGeom prst="ellipse">
            <a:avLst/>
          </a:prstGeom>
          <a:solidFill>
            <a:srgbClr val="5A7A9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8" name="Oval 27"/>
          <p:cNvSpPr/>
          <p:nvPr/>
        </p:nvSpPr>
        <p:spPr bwMode="gray">
          <a:xfrm>
            <a:off x="4809815" y="5051546"/>
            <a:ext cx="252000" cy="252000"/>
          </a:xfrm>
          <a:prstGeom prst="ellipse">
            <a:avLst/>
          </a:prstGeom>
          <a:solidFill>
            <a:srgbClr val="1A9898"/>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4635874" y="4394142"/>
            <a:ext cx="2748082" cy="1466104"/>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Primary Emphasize Area aqua </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aqua: RGB(26/152/152)</a:t>
            </a:r>
          </a:p>
        </p:txBody>
      </p:sp>
      <p:sp>
        <p:nvSpPr>
          <p:cNvPr id="33" name="Rechteck 9"/>
          <p:cNvSpPr/>
          <p:nvPr/>
        </p:nvSpPr>
        <p:spPr>
          <a:xfrm>
            <a:off x="479292" y="4391473"/>
            <a:ext cx="2746940" cy="1470074"/>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Secondary Emphasize Area purple</a:t>
            </a:r>
            <a:endParaRPr lang="en-US" sz="1200" dirty="0">
              <a:solidFill>
                <a:schemeClr val="tx1">
                  <a:lumMod val="65000"/>
                  <a:lumOff val="35000"/>
                </a:schemeClr>
              </a:solidFill>
              <a:latin typeface="+mj-lt"/>
            </a:endParaRPr>
          </a:p>
          <a:p>
            <a:r>
              <a:rPr lang="en-US" sz="1200" dirty="0">
                <a:solidFill>
                  <a:schemeClr val="tx1">
                    <a:lumMod val="65000"/>
                    <a:lumOff val="35000"/>
                  </a:schemeClr>
                </a:solidFill>
                <a:latin typeface="+mj-lt"/>
              </a:rPr>
              <a:t>purple: RGB(171/133/142)</a:t>
            </a:r>
          </a:p>
        </p:txBody>
      </p:sp>
      <p:sp>
        <p:nvSpPr>
          <p:cNvPr id="35" name="Oval 34"/>
          <p:cNvSpPr/>
          <p:nvPr/>
        </p:nvSpPr>
        <p:spPr bwMode="gray">
          <a:xfrm>
            <a:off x="548018" y="5051546"/>
            <a:ext cx="252000" cy="252000"/>
          </a:xfrm>
          <a:prstGeom prst="ellipse">
            <a:avLst/>
          </a:prstGeom>
          <a:solidFill>
            <a:srgbClr val="AB218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8541801" y="505154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Freeform: Shape 21"/>
          <p:cNvSpPr/>
          <p:nvPr/>
        </p:nvSpPr>
        <p:spPr bwMode="gray">
          <a:xfrm rot="16200000" flipH="1" flipV="1">
            <a:off x="1136149" y="1034709"/>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24" name="Freeform: Shape 23"/>
          <p:cNvSpPr/>
          <p:nvPr/>
        </p:nvSpPr>
        <p:spPr bwMode="gray">
          <a:xfrm rot="16200000" flipH="1" flipV="1">
            <a:off x="1153928" y="3787184"/>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5" name="Freeform: Shape 24"/>
          <p:cNvSpPr/>
          <p:nvPr/>
        </p:nvSpPr>
        <p:spPr bwMode="gray">
          <a:xfrm rot="16200000" flipH="1" flipV="1">
            <a:off x="5313214" y="3787185"/>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9" name="Freeform: Shape 28"/>
          <p:cNvSpPr/>
          <p:nvPr/>
        </p:nvSpPr>
        <p:spPr bwMode="gray">
          <a:xfrm rot="16200000" flipH="1" flipV="1">
            <a:off x="5306881"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0" name="Freeform: Shape 29"/>
          <p:cNvSpPr/>
          <p:nvPr/>
        </p:nvSpPr>
        <p:spPr bwMode="gray">
          <a:xfrm rot="16200000" flipH="1" flipV="1">
            <a:off x="9064333"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1" name="Freeform: Shape 30"/>
          <p:cNvSpPr/>
          <p:nvPr/>
        </p:nvSpPr>
        <p:spPr bwMode="gray">
          <a:xfrm rot="16200000" flipH="1" flipV="1">
            <a:off x="9039028" y="3766852"/>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3" name="Freeform: Shape 42"/>
          <p:cNvSpPr/>
          <p:nvPr/>
        </p:nvSpPr>
        <p:spPr bwMode="gray">
          <a:xfrm rot="16200000" flipH="1" flipV="1">
            <a:off x="1432343" y="1466642"/>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44" name="Freeform: Shape 43"/>
          <p:cNvSpPr/>
          <p:nvPr/>
        </p:nvSpPr>
        <p:spPr bwMode="gray">
          <a:xfrm rot="16200000" flipH="1" flipV="1">
            <a:off x="5603075" y="1486073"/>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5" name="Freeform: Shape 44"/>
          <p:cNvSpPr/>
          <p:nvPr/>
        </p:nvSpPr>
        <p:spPr bwMode="gray">
          <a:xfrm rot="16200000" flipH="1" flipV="1">
            <a:off x="9115898" y="1092673"/>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6" name="Freeform: Shape 45"/>
          <p:cNvSpPr/>
          <p:nvPr/>
        </p:nvSpPr>
        <p:spPr bwMode="gray">
          <a:xfrm rot="16200000" flipH="1" flipV="1">
            <a:off x="1450122" y="4192861"/>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7" name="Freeform: Shape 46"/>
          <p:cNvSpPr/>
          <p:nvPr/>
        </p:nvSpPr>
        <p:spPr bwMode="gray">
          <a:xfrm rot="16200000" flipH="1" flipV="1">
            <a:off x="5609408" y="4192862"/>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8" name="Freeform: Shape 47"/>
          <p:cNvSpPr/>
          <p:nvPr/>
        </p:nvSpPr>
        <p:spPr bwMode="gray">
          <a:xfrm rot="16200000" flipH="1" flipV="1">
            <a:off x="9335222" y="4172529"/>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Tree>
    <p:extLst>
      <p:ext uri="{BB962C8B-B14F-4D97-AF65-F5344CB8AC3E}">
        <p14:creationId xmlns:p14="http://schemas.microsoft.com/office/powerpoint/2010/main" val="113632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999" y="1620000"/>
            <a:ext cx="5449571" cy="4230000"/>
          </a:xfrm>
        </p:spPr>
        <p:txBody>
          <a:bodyPr/>
          <a:lstStyle/>
          <a:p>
            <a:pPr>
              <a:spcBef>
                <a:spcPts val="600"/>
              </a:spcBef>
            </a:pPr>
            <a:r>
              <a:rPr lang="en-US" sz="1800" b="1" dirty="0">
                <a:hlinkClick r:id="rId3" action="ppaction://hlinksldjump"/>
              </a:rPr>
              <a:t>SAP Icons and Logos</a:t>
            </a:r>
            <a:endParaRPr lang="en-US" sz="1800" b="1" dirty="0"/>
          </a:p>
          <a:p>
            <a:pPr lvl="1"/>
            <a:r>
              <a:rPr lang="en-US" sz="1600" dirty="0"/>
              <a:t>SAP Cloud Platform Capability Icons</a:t>
            </a:r>
          </a:p>
          <a:p>
            <a:pPr lvl="1"/>
            <a:r>
              <a:rPr lang="en-US" sz="1600" dirty="0"/>
              <a:t>SAP Cloud Platform service icons (for Diagrams &amp; Slides)</a:t>
            </a:r>
          </a:p>
          <a:p>
            <a:pPr lvl="1"/>
            <a:r>
              <a:rPr lang="de-DE" sz="1600" dirty="0"/>
              <a:t>S</a:t>
            </a:r>
            <a:r>
              <a:rPr lang="en-US" sz="1600" dirty="0"/>
              <a:t>AP SaaS application icons</a:t>
            </a:r>
          </a:p>
          <a:p>
            <a:pPr lvl="1"/>
            <a:r>
              <a:rPr lang="en-US" sz="1600" dirty="0"/>
              <a:t>SAP Icons</a:t>
            </a:r>
          </a:p>
          <a:p>
            <a:pPr lvl="1"/>
            <a:r>
              <a:rPr lang="en-US" sz="1600" dirty="0"/>
              <a:t>SAP Logos</a:t>
            </a:r>
          </a:p>
          <a:p>
            <a:pPr>
              <a:spcBef>
                <a:spcPts val="600"/>
              </a:spcBef>
            </a:pPr>
            <a:r>
              <a:rPr lang="en-US" sz="1800" b="1" dirty="0">
                <a:hlinkClick r:id="rId4" action="ppaction://hlinksldjump"/>
              </a:rPr>
              <a:t>Third-Party Logos</a:t>
            </a:r>
            <a:endParaRPr lang="en-US" sz="1800" b="1" dirty="0"/>
          </a:p>
          <a:p>
            <a:pPr lvl="1"/>
            <a:r>
              <a:rPr lang="en-US" sz="1600" dirty="0"/>
              <a:t>Whitelisted Third-Party Logos</a:t>
            </a:r>
          </a:p>
          <a:p>
            <a:pPr>
              <a:spcBef>
                <a:spcPts val="600"/>
              </a:spcBef>
            </a:pPr>
            <a:r>
              <a:rPr lang="en-US" sz="1800" b="1" dirty="0">
                <a:hlinkClick r:id="rId5" action="ppaction://hlinksldjump"/>
              </a:rPr>
              <a:t>Elements for MS PowerPoint Slides</a:t>
            </a:r>
            <a:endParaRPr lang="en-US" sz="1800" b="1" dirty="0"/>
          </a:p>
          <a:p>
            <a:pPr lvl="1"/>
            <a:r>
              <a:rPr lang="en-US" sz="1600" dirty="0"/>
              <a:t>Colors </a:t>
            </a:r>
          </a:p>
          <a:p>
            <a:pPr lvl="1"/>
            <a:r>
              <a:rPr lang="en-US" sz="1600" dirty="0"/>
              <a:t>Areas, Cardinality Markers, Environment Areas</a:t>
            </a:r>
          </a:p>
          <a:p>
            <a:pPr lvl="1"/>
            <a:r>
              <a:rPr lang="en-US" sz="1600" dirty="0"/>
              <a:t>Text in Flex Grey</a:t>
            </a:r>
          </a:p>
          <a:p>
            <a:pPr lvl="1"/>
            <a:r>
              <a:rPr lang="en-US" sz="1600" dirty="0"/>
              <a:t>Text in L0-blue, Emphasis and Semantic Colors </a:t>
            </a:r>
          </a:p>
          <a:p>
            <a:pPr lvl="1"/>
            <a:r>
              <a:rPr lang="en-US" sz="1600" dirty="0"/>
              <a:t>Connectors, Arrows &amp; Lines</a:t>
            </a:r>
          </a:p>
          <a:p>
            <a:pPr lvl="1"/>
            <a:r>
              <a:rPr lang="en-US" sz="1600" dirty="0"/>
              <a:t>Numbers</a:t>
            </a:r>
            <a:endParaRPr lang="en-US" b="1" dirty="0"/>
          </a:p>
          <a:p>
            <a:pPr lvl="1">
              <a:spcBef>
                <a:spcPts val="800"/>
              </a:spcBef>
            </a:pPr>
            <a:endParaRPr lang="en-US" sz="1600" dirty="0"/>
          </a:p>
          <a:p>
            <a:pPr>
              <a:spcBef>
                <a:spcPts val="800"/>
              </a:spcBef>
            </a:pPr>
            <a:br>
              <a:rPr lang="en-US" sz="1400" b="1" dirty="0"/>
            </a:br>
            <a:r>
              <a:rPr lang="en-US" sz="1400" dirty="0"/>
              <a:t>	</a:t>
            </a:r>
          </a:p>
        </p:txBody>
      </p:sp>
      <p:sp>
        <p:nvSpPr>
          <p:cNvPr id="4" name="Text Placeholder 3"/>
          <p:cNvSpPr>
            <a:spLocks noGrp="1"/>
          </p:cNvSpPr>
          <p:nvPr>
            <p:ph type="body" sz="quarter" idx="11"/>
          </p:nvPr>
        </p:nvSpPr>
        <p:spPr/>
        <p:txBody>
          <a:bodyPr/>
          <a:lstStyle/>
          <a:p>
            <a:pPr>
              <a:spcBef>
                <a:spcPts val="600"/>
              </a:spcBef>
            </a:pPr>
            <a:r>
              <a:rPr lang="en-US" sz="1800" b="1" dirty="0">
                <a:hlinkClick r:id="rId6" action="ppaction://hlinksldjump"/>
              </a:rPr>
              <a:t>Design Guidelines</a:t>
            </a:r>
            <a:endParaRPr lang="en-US" sz="1800" b="1" dirty="0"/>
          </a:p>
          <a:p>
            <a:pPr lvl="1"/>
            <a:r>
              <a:rPr lang="en-US" sz="1600" dirty="0"/>
              <a:t>Elements for Protocols, Interfaces and Trust Relationships</a:t>
            </a:r>
          </a:p>
          <a:p>
            <a:pPr lvl="1"/>
            <a:r>
              <a:rPr lang="en-US" sz="1600" dirty="0"/>
              <a:t>Style to Show Inner Part of Application or Service</a:t>
            </a:r>
          </a:p>
          <a:p>
            <a:pPr lvl="1"/>
            <a:r>
              <a:rPr lang="en-US" sz="1600" dirty="0"/>
              <a:t>Arrow Directions</a:t>
            </a:r>
          </a:p>
          <a:p>
            <a:pPr lvl="1"/>
            <a:r>
              <a:rPr lang="en-US" sz="1600" dirty="0"/>
              <a:t>Dos and Don’ts</a:t>
            </a:r>
          </a:p>
          <a:p>
            <a:pPr lvl="1"/>
            <a:r>
              <a:rPr lang="en-US" sz="1600" dirty="0"/>
              <a:t>Tips and Tricks</a:t>
            </a:r>
          </a:p>
          <a:p>
            <a:pPr lvl="1"/>
            <a:r>
              <a:rPr lang="en-US" sz="1600" dirty="0"/>
              <a:t>How to create Colored Icons in 5 Steps</a:t>
            </a:r>
          </a:p>
          <a:p>
            <a:pPr lvl="1"/>
            <a:r>
              <a:rPr lang="en-US" sz="1600" dirty="0"/>
              <a:t>Comparison with SAP Technical Architecture Modeling (TAM) Block Diagrams</a:t>
            </a:r>
          </a:p>
          <a:p>
            <a:pPr lvl="1"/>
            <a:r>
              <a:rPr lang="en-US" sz="1600" dirty="0"/>
              <a:t>Community Support</a:t>
            </a:r>
          </a:p>
          <a:p>
            <a:pPr>
              <a:spcBef>
                <a:spcPts val="600"/>
              </a:spcBef>
            </a:pPr>
            <a:r>
              <a:rPr lang="en-US" sz="1800" b="1" dirty="0">
                <a:hlinkClick r:id="rId7" action="ppaction://hlinksldjump"/>
              </a:rPr>
              <a:t>Solution Diagram Examples</a:t>
            </a:r>
            <a:endParaRPr lang="en-US" sz="1600" dirty="0"/>
          </a:p>
          <a:p>
            <a:pPr>
              <a:spcBef>
                <a:spcPts val="600"/>
              </a:spcBef>
            </a:pPr>
            <a:r>
              <a:rPr lang="en-US" sz="1800" b="1" dirty="0">
                <a:hlinkClick r:id="rId8" action="ppaction://hlinksldjump"/>
              </a:rPr>
              <a:t>Resources</a:t>
            </a:r>
            <a:endParaRPr lang="en-US" sz="1800" b="1" dirty="0"/>
          </a:p>
          <a:p>
            <a:pPr>
              <a:spcBef>
                <a:spcPts val="600"/>
              </a:spcBef>
            </a:pPr>
            <a:r>
              <a:rPr lang="en-US" sz="1800" b="1" dirty="0">
                <a:hlinkClick r:id="rId9" action="ppaction://hlinksldjump"/>
              </a:rPr>
              <a:t>Version Change History</a:t>
            </a:r>
            <a:endParaRPr lang="en-US" sz="1600" dirty="0"/>
          </a:p>
          <a:p>
            <a:pPr lvl="1"/>
            <a:endParaRPr lang="en-US" sz="1400" dirty="0"/>
          </a:p>
          <a:p>
            <a:pPr lvl="1"/>
            <a:endParaRPr lang="en-US" sz="1400" dirty="0"/>
          </a:p>
          <a:p>
            <a:pPr>
              <a:spcBef>
                <a:spcPts val="600"/>
              </a:spcBef>
            </a:pPr>
            <a:endParaRPr lang="en-US" sz="1600" b="1" dirty="0"/>
          </a:p>
        </p:txBody>
      </p:sp>
      <p:sp>
        <p:nvSpPr>
          <p:cNvPr id="3" name="Title 2"/>
          <p:cNvSpPr>
            <a:spLocks noGrp="1"/>
          </p:cNvSpPr>
          <p:nvPr>
            <p:ph type="title"/>
          </p:nvPr>
        </p:nvSpPr>
        <p:spPr>
          <a:xfrm>
            <a:off x="504001" y="504000"/>
            <a:ext cx="11186476" cy="738664"/>
          </a:xfrm>
        </p:spPr>
        <p:txBody>
          <a:bodyPr/>
          <a:lstStyle/>
          <a:p>
            <a:r>
              <a:rPr lang="en-US" dirty="0"/>
              <a:t>SAP Cloud Platform Solution Diagrams &amp; Icons Guidelines</a:t>
            </a:r>
            <a:br>
              <a:rPr lang="en-US" dirty="0"/>
            </a:br>
            <a:r>
              <a:rPr lang="en-US" b="0" dirty="0"/>
              <a:t>Table of Contents</a:t>
            </a:r>
          </a:p>
        </p:txBody>
      </p:sp>
    </p:spTree>
    <p:extLst>
      <p:ext uri="{BB962C8B-B14F-4D97-AF65-F5344CB8AC3E}">
        <p14:creationId xmlns:p14="http://schemas.microsoft.com/office/powerpoint/2010/main" val="444057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Text in Flex Grey (Standard Font: Arial*)</a:t>
            </a:r>
          </a:p>
        </p:txBody>
      </p:sp>
      <p:sp>
        <p:nvSpPr>
          <p:cNvPr id="4" name="Textfeld 6"/>
          <p:cNvSpPr txBox="1"/>
          <p:nvPr/>
        </p:nvSpPr>
        <p:spPr>
          <a:xfrm>
            <a:off x="5714153" y="5584928"/>
            <a:ext cx="2581210" cy="842145"/>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a:p>
            <a:pPr algn="ctr"/>
            <a:endParaRPr lang="en-US" sz="1400" dirty="0">
              <a:solidFill>
                <a:schemeClr val="tx1">
                  <a:lumMod val="65000"/>
                  <a:lumOff val="35000"/>
                </a:schemeClr>
              </a:solidFill>
              <a:latin typeface="BentonSans Medium" charset="0"/>
              <a:ea typeface="BentonSans Medium" charset="0"/>
              <a:cs typeface="BentonSans Medium" charset="0"/>
            </a:endParaRPr>
          </a:p>
          <a:p>
            <a:pPr algn="ctr"/>
            <a:r>
              <a:rPr lang="en-US" sz="1100" dirty="0">
                <a:solidFill>
                  <a:schemeClr val="tx1">
                    <a:lumMod val="65000"/>
                    <a:lumOff val="35000"/>
                  </a:schemeClr>
                </a:solidFill>
                <a:latin typeface="+mn-lt"/>
                <a:ea typeface="BentonSans Medium" charset="0"/>
                <a:cs typeface="BentonSans Medium" charset="0"/>
              </a:rPr>
              <a:t>Arial 14, bold, Flex Grey: </a:t>
            </a:r>
            <a:r>
              <a:rPr lang="en-US" sz="1100" dirty="0">
                <a:solidFill>
                  <a:schemeClr val="tx1">
                    <a:lumMod val="65000"/>
                    <a:lumOff val="35000"/>
                  </a:schemeClr>
                </a:solidFill>
                <a:latin typeface="+mn-lt"/>
                <a:ea typeface="Arial" charset="0"/>
                <a:cs typeface="Arial" charset="0"/>
              </a:rPr>
              <a:t>SAP Theme color “Black, Text 1, lighter 35%”</a:t>
            </a:r>
            <a:endParaRPr lang="en-US" sz="1100" dirty="0">
              <a:solidFill>
                <a:schemeClr val="tx1">
                  <a:lumMod val="65000"/>
                  <a:lumOff val="35000"/>
                </a:schemeClr>
              </a:solidFill>
              <a:latin typeface="+mn-lt"/>
              <a:ea typeface="BentonSans Medium" charset="0"/>
              <a:cs typeface="BentonSans Medium" charset="0"/>
            </a:endParaRPr>
          </a:p>
        </p:txBody>
      </p:sp>
      <p:pic>
        <p:nvPicPr>
          <p:cNvPr id="1026" name="Picture 2" descr="C:\Users\D037885\AppData\Local\Temp\SNAGHTML3dc20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36" y="2695710"/>
            <a:ext cx="3305688" cy="25665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gray">
          <a:xfrm flipV="1">
            <a:off x="624979" y="2536693"/>
            <a:ext cx="1690517" cy="1684393"/>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905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20"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405" y="2044288"/>
            <a:ext cx="485867" cy="485867"/>
          </a:xfrm>
          <a:prstGeom prst="rect">
            <a:avLst/>
          </a:prstGeom>
        </p:spPr>
      </p:pic>
      <p:sp>
        <p:nvSpPr>
          <p:cNvPr id="21" name="Rectangle 20"/>
          <p:cNvSpPr/>
          <p:nvPr/>
        </p:nvSpPr>
        <p:spPr>
          <a:xfrm>
            <a:off x="5714152" y="1932848"/>
            <a:ext cx="2581211"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Non-service Icon text</a:t>
            </a:r>
          </a:p>
          <a:p>
            <a:pPr algn="ctr"/>
            <a:endParaRPr lang="en-US" sz="1100" b="1"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bold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22" name="Rechteck 61"/>
          <p:cNvSpPr/>
          <p:nvPr/>
        </p:nvSpPr>
        <p:spPr>
          <a:xfrm>
            <a:off x="5728288" y="3814040"/>
            <a:ext cx="2567875" cy="817539"/>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text</a:t>
            </a:r>
          </a:p>
          <a:p>
            <a:endParaRPr lang="en-US" sz="1100" b="1" dirty="0">
              <a:solidFill>
                <a:schemeClr val="tx1">
                  <a:lumMod val="65000"/>
                  <a:lumOff val="35000"/>
                </a:schemeClr>
              </a:solidFill>
              <a:latin typeface="Arial" charset="0"/>
              <a:ea typeface="Arial" charset="0"/>
              <a:cs typeface="Arial" charset="0"/>
            </a:endParaRPr>
          </a:p>
          <a:p>
            <a:r>
              <a:rPr lang="en-US" sz="1100" dirty="0">
                <a:solidFill>
                  <a:schemeClr val="tx1">
                    <a:lumMod val="65000"/>
                    <a:lumOff val="35000"/>
                  </a:schemeClr>
                </a:solidFill>
                <a:latin typeface="Arial" charset="0"/>
                <a:ea typeface="Arial" charset="0"/>
                <a:cs typeface="Arial" charset="0"/>
              </a:rPr>
              <a:t>Arial 11 bold / Flex grey: SAP Theme color “Black, Text 1, lighter 35%” </a:t>
            </a:r>
            <a:endParaRPr lang="en-US" sz="1100" b="1" dirty="0">
              <a:solidFill>
                <a:schemeClr val="tx1">
                  <a:lumMod val="65000"/>
                  <a:lumOff val="35000"/>
                </a:schemeClr>
              </a:solidFill>
              <a:latin typeface="Arial" charset="0"/>
              <a:ea typeface="Arial" charset="0"/>
              <a:cs typeface="Arial" charset="0"/>
            </a:endParaRPr>
          </a:p>
          <a:p>
            <a:endParaRPr lang="en-US" sz="1100" b="1" dirty="0">
              <a:solidFill>
                <a:srgbClr val="666666"/>
              </a:solidFill>
              <a:latin typeface="Arial" charset="0"/>
              <a:ea typeface="Arial" charset="0"/>
              <a:cs typeface="Arial" charset="0"/>
            </a:endParaRPr>
          </a:p>
        </p:txBody>
      </p:sp>
      <p:sp>
        <p:nvSpPr>
          <p:cNvPr id="24" name="Rectangle 23"/>
          <p:cNvSpPr/>
          <p:nvPr/>
        </p:nvSpPr>
        <p:spPr>
          <a:xfrm>
            <a:off x="624979" y="1806069"/>
            <a:ext cx="3240361" cy="688256"/>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Text in Flex grey*: </a:t>
            </a:r>
            <a:br>
              <a:rPr lang="en-US" sz="14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SAP Theme color “Black, Text 1, lighter 35%”, </a:t>
            </a:r>
            <a:br>
              <a:rPr lang="en-US" sz="12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Arial font</a:t>
            </a:r>
            <a:endParaRPr lang="en-US" sz="1200" b="1" dirty="0">
              <a:solidFill>
                <a:schemeClr val="tx1">
                  <a:lumMod val="65000"/>
                  <a:lumOff val="35000"/>
                </a:schemeClr>
              </a:solidFill>
              <a:latin typeface="Arial" charset="0"/>
              <a:ea typeface="Arial" charset="0"/>
              <a:cs typeface="Arial" charset="0"/>
            </a:endParaRPr>
          </a:p>
        </p:txBody>
      </p:sp>
      <p:sp>
        <p:nvSpPr>
          <p:cNvPr id="30" name="Textfeld 67"/>
          <p:cNvSpPr txBox="1">
            <a:spLocks/>
          </p:cNvSpPr>
          <p:nvPr/>
        </p:nvSpPr>
        <p:spPr>
          <a:xfrm>
            <a:off x="4585419" y="2050442"/>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1" name="Textfeld 67"/>
          <p:cNvSpPr txBox="1">
            <a:spLocks/>
          </p:cNvSpPr>
          <p:nvPr/>
        </p:nvSpPr>
        <p:spPr>
          <a:xfrm>
            <a:off x="4585419" y="291047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2" name="Textfeld 67"/>
          <p:cNvSpPr txBox="1">
            <a:spLocks/>
          </p:cNvSpPr>
          <p:nvPr/>
        </p:nvSpPr>
        <p:spPr>
          <a:xfrm>
            <a:off x="4585419" y="3798198"/>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8" name="Textfeld 67"/>
          <p:cNvSpPr txBox="1">
            <a:spLocks/>
          </p:cNvSpPr>
          <p:nvPr/>
        </p:nvSpPr>
        <p:spPr>
          <a:xfrm>
            <a:off x="4585419" y="5584928"/>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9" name="Rectangle 38"/>
          <p:cNvSpPr/>
          <p:nvPr/>
        </p:nvSpPr>
        <p:spPr>
          <a:xfrm>
            <a:off x="5714153" y="2801020"/>
            <a:ext cx="2581210" cy="79506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Descriptive text element</a:t>
            </a:r>
          </a:p>
          <a:p>
            <a:pPr algn="ctr"/>
            <a:endParaRPr lang="en-US" sz="1100"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44" name="Rectangle 43"/>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
        <p:nvSpPr>
          <p:cNvPr id="47" name="Rectangle 46"/>
          <p:cNvSpPr/>
          <p:nvPr/>
        </p:nvSpPr>
        <p:spPr>
          <a:xfrm>
            <a:off x="9054761" y="2207915"/>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b="1" dirty="0">
                <a:solidFill>
                  <a:schemeClr val="tx1">
                    <a:lumMod val="65000"/>
                    <a:lumOff val="35000"/>
                  </a:schemeClr>
                </a:solidFill>
                <a:latin typeface="Arial" charset="0"/>
                <a:ea typeface="Arial" charset="0"/>
                <a:cs typeface="Arial" charset="0"/>
              </a:rPr>
              <a:t>Non-service Icon text</a:t>
            </a:r>
          </a:p>
        </p:txBody>
      </p:sp>
      <p:sp>
        <p:nvSpPr>
          <p:cNvPr id="48" name="Rectangle 47"/>
          <p:cNvSpPr/>
          <p:nvPr/>
        </p:nvSpPr>
        <p:spPr>
          <a:xfrm>
            <a:off x="9054761" y="3074537"/>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dirty="0">
                <a:solidFill>
                  <a:schemeClr val="tx1">
                    <a:lumMod val="65000"/>
                    <a:lumOff val="35000"/>
                  </a:schemeClr>
                </a:solidFill>
                <a:latin typeface="Arial" charset="0"/>
                <a:ea typeface="Arial" charset="0"/>
                <a:cs typeface="Arial" charset="0"/>
              </a:rPr>
              <a:t>Descriptive text</a:t>
            </a:r>
          </a:p>
        </p:txBody>
      </p:sp>
      <p:sp>
        <p:nvSpPr>
          <p:cNvPr id="49" name="Rechteck 61"/>
          <p:cNvSpPr/>
          <p:nvPr/>
        </p:nvSpPr>
        <p:spPr>
          <a:xfrm>
            <a:off x="9081634" y="3814040"/>
            <a:ext cx="2019845" cy="817539"/>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a:t>
            </a:r>
          </a:p>
          <a:p>
            <a:endParaRPr lang="en-US" sz="1100" b="1" dirty="0">
              <a:solidFill>
                <a:schemeClr val="tx1">
                  <a:lumMod val="65000"/>
                  <a:lumOff val="35000"/>
                </a:schemeClr>
              </a:solidFill>
              <a:latin typeface="Arial" charset="0"/>
              <a:ea typeface="Arial" charset="0"/>
              <a:cs typeface="Arial" charset="0"/>
            </a:endParaRPr>
          </a:p>
          <a:p>
            <a:endParaRPr lang="en-US" sz="1100" b="1" dirty="0">
              <a:solidFill>
                <a:schemeClr val="tx1">
                  <a:lumMod val="65000"/>
                  <a:lumOff val="35000"/>
                </a:schemeClr>
              </a:solidFill>
              <a:latin typeface="Arial" charset="0"/>
              <a:ea typeface="Arial" charset="0"/>
              <a:cs typeface="Arial" charset="0"/>
            </a:endParaRPr>
          </a:p>
        </p:txBody>
      </p:sp>
      <p:sp>
        <p:nvSpPr>
          <p:cNvPr id="50" name="Textfeld 6"/>
          <p:cNvSpPr txBox="1"/>
          <p:nvPr/>
        </p:nvSpPr>
        <p:spPr>
          <a:xfrm>
            <a:off x="8905899" y="5829799"/>
            <a:ext cx="2331611" cy="288147"/>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p:txBody>
      </p:sp>
      <p:cxnSp>
        <p:nvCxnSpPr>
          <p:cNvPr id="51" name="Straight Connector 50"/>
          <p:cNvCxnSpPr/>
          <p:nvPr/>
        </p:nvCxnSpPr>
        <p:spPr>
          <a:xfrm>
            <a:off x="4622203" y="2780928"/>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22203" y="3638693"/>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622203" y="5445224"/>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gray">
          <a:xfrm>
            <a:off x="9081634" y="4808776"/>
            <a:ext cx="2007016" cy="4341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Component title</a:t>
            </a:r>
          </a:p>
        </p:txBody>
      </p:sp>
      <p:sp>
        <p:nvSpPr>
          <p:cNvPr id="60" name="Rectangle 59"/>
          <p:cNvSpPr/>
          <p:nvPr/>
        </p:nvSpPr>
        <p:spPr>
          <a:xfrm>
            <a:off x="8329836" y="1615388"/>
            <a:ext cx="3360641" cy="318924"/>
          </a:xfrm>
          <a:prstGeom prst="rect">
            <a:avLst/>
          </a:prstGeom>
        </p:spPr>
        <p:txBody>
          <a:bodyPr wrap="square" lIns="36000" tIns="36000" rIns="36000" bIns="36000">
            <a:spAutoFit/>
          </a:bodyPr>
          <a:lstStyle/>
          <a:p>
            <a:pPr algn="ctr"/>
            <a:r>
              <a:rPr lang="en-US" sz="1600" b="1" dirty="0">
                <a:solidFill>
                  <a:srgbClr val="1A9898"/>
                </a:solidFill>
                <a:latin typeface="Arial" charset="0"/>
                <a:ea typeface="Arial" charset="0"/>
                <a:cs typeface="Arial" charset="0"/>
              </a:rPr>
              <a:t>Copy and paste these text objects</a:t>
            </a:r>
          </a:p>
        </p:txBody>
      </p:sp>
      <p:sp>
        <p:nvSpPr>
          <p:cNvPr id="61" name="Arrow: Chevron 60"/>
          <p:cNvSpPr/>
          <p:nvPr/>
        </p:nvSpPr>
        <p:spPr bwMode="gray">
          <a:xfrm rot="5400000">
            <a:off x="9932280" y="317745"/>
            <a:ext cx="108000" cy="3312890"/>
          </a:xfrm>
          <a:prstGeom prst="chevron">
            <a:avLst>
              <a:gd name="adj" fmla="val 68393"/>
            </a:avLst>
          </a:prstGeom>
          <a:solidFill>
            <a:srgbClr val="1A9898"/>
          </a:solidFill>
          <a:ln w="6350" cap="rnd" algn="ctr">
            <a:solidFill>
              <a:srgbClr val="1A9898"/>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2" name="Rectangle 51"/>
          <p:cNvSpPr/>
          <p:nvPr/>
        </p:nvSpPr>
        <p:spPr>
          <a:xfrm>
            <a:off x="504001" y="5743039"/>
            <a:ext cx="3073305" cy="461665"/>
          </a:xfrm>
          <a:prstGeom prst="rect">
            <a:avLst/>
          </a:prstGeom>
        </p:spPr>
        <p:txBody>
          <a:bodyPr wrap="square">
            <a:spAutoFit/>
          </a:bodyPr>
          <a:lstStyle/>
          <a:p>
            <a:r>
              <a:rPr lang="en-US" sz="1200" b="1" i="1" dirty="0">
                <a:solidFill>
                  <a:srgbClr val="1A9898"/>
                </a:solidFill>
              </a:rPr>
              <a:t>*NOTE:</a:t>
            </a:r>
            <a:r>
              <a:rPr lang="en-US" sz="1200" i="1" dirty="0">
                <a:solidFill>
                  <a:srgbClr val="1A9898"/>
                </a:solidFill>
              </a:rPr>
              <a:t> Flex grey </a:t>
            </a:r>
            <a:r>
              <a:rPr lang="en-US" sz="1200" i="1" u="sng" dirty="0">
                <a:solidFill>
                  <a:srgbClr val="1A9898"/>
                </a:solidFill>
              </a:rPr>
              <a:t>automatically</a:t>
            </a:r>
            <a:r>
              <a:rPr lang="en-US" sz="1200" i="1" dirty="0">
                <a:solidFill>
                  <a:srgbClr val="1A9898"/>
                </a:solidFill>
              </a:rPr>
              <a:t> becomes </a:t>
            </a:r>
            <a:r>
              <a:rPr lang="en-US" sz="1200" b="1" i="1" dirty="0">
                <a:solidFill>
                  <a:srgbClr val="1A9898"/>
                </a:solidFill>
              </a:rPr>
              <a:t>white</a:t>
            </a:r>
            <a:r>
              <a:rPr lang="en-US" sz="1200" i="1" dirty="0">
                <a:solidFill>
                  <a:srgbClr val="1A9898"/>
                </a:solidFill>
              </a:rPr>
              <a:t> on black background slides</a:t>
            </a:r>
          </a:p>
        </p:txBody>
      </p:sp>
    </p:spTree>
    <p:extLst>
      <p:ext uri="{BB962C8B-B14F-4D97-AF65-F5344CB8AC3E}">
        <p14:creationId xmlns:p14="http://schemas.microsoft.com/office/powerpoint/2010/main" val="4269402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Text in L0-blue, Emphasis and Semantic Colors (Standard Font: Arial*)</a:t>
            </a:r>
          </a:p>
        </p:txBody>
      </p:sp>
      <p:sp>
        <p:nvSpPr>
          <p:cNvPr id="3" name="Rectangle 2"/>
          <p:cNvSpPr/>
          <p:nvPr/>
        </p:nvSpPr>
        <p:spPr>
          <a:xfrm>
            <a:off x="4677144" y="2497654"/>
            <a:ext cx="2736254"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SAP Cloud Platform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 icon text</a:t>
            </a:r>
          </a:p>
          <a:p>
            <a:pPr algn="ctr"/>
            <a:endParaRPr lang="en-US" sz="1100" b="1" dirty="0">
              <a:solidFill>
                <a:srgbClr val="427CAC"/>
              </a:solidFill>
              <a:latin typeface="Arial" charset="0"/>
              <a:ea typeface="Arial" charset="0"/>
              <a:cs typeface="Arial" charset="0"/>
            </a:endParaRPr>
          </a:p>
          <a:p>
            <a:pPr algn="ctr"/>
            <a:r>
              <a:rPr lang="en-US" sz="1100" dirty="0">
                <a:solidFill>
                  <a:srgbClr val="427CAC"/>
                </a:solidFill>
                <a:latin typeface="Arial" charset="0"/>
                <a:ea typeface="Arial" charset="0"/>
                <a:cs typeface="Arial" charset="0"/>
              </a:rPr>
              <a:t>Arial 11 / </a:t>
            </a:r>
            <a:r>
              <a:rPr lang="en-US" sz="1100" b="1" dirty="0">
                <a:solidFill>
                  <a:srgbClr val="427CAC"/>
                </a:solidFill>
                <a:latin typeface="Arial" charset="0"/>
                <a:ea typeface="Arial" charset="0"/>
                <a:cs typeface="Arial" charset="0"/>
              </a:rPr>
              <a:t>L0-blue:</a:t>
            </a:r>
            <a:r>
              <a:rPr lang="en-US" sz="1100" dirty="0">
                <a:solidFill>
                  <a:srgbClr val="427CAC"/>
                </a:solidFill>
                <a:latin typeface="Arial" charset="0"/>
                <a:ea typeface="Arial" charset="0"/>
                <a:cs typeface="Arial" charset="0"/>
              </a:rPr>
              <a:t> RGB(66/124/172)</a:t>
            </a:r>
            <a:endParaRPr lang="en-US" sz="1100" b="1" dirty="0">
              <a:solidFill>
                <a:srgbClr val="427CAC"/>
              </a:solidFill>
              <a:latin typeface="Arial" charset="0"/>
              <a:ea typeface="Arial" charset="0"/>
              <a:cs typeface="Arial" charset="0"/>
            </a:endParaRPr>
          </a:p>
        </p:txBody>
      </p:sp>
      <p:sp>
        <p:nvSpPr>
          <p:cNvPr id="9" name="Abgerundetes Rechteck 64"/>
          <p:cNvSpPr/>
          <p:nvPr/>
        </p:nvSpPr>
        <p:spPr>
          <a:xfrm>
            <a:off x="4297387" y="5747644"/>
            <a:ext cx="3816424"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2B7D2B"/>
                </a:solidFill>
                <a:latin typeface="Arial" charset="0"/>
                <a:ea typeface="Arial" charset="0"/>
                <a:cs typeface="Arial" charset="0"/>
              </a:rPr>
              <a:t>Text in semantic green: Arial 11/ RGB 43/125/43</a:t>
            </a:r>
          </a:p>
        </p:txBody>
      </p:sp>
      <p:sp>
        <p:nvSpPr>
          <p:cNvPr id="10" name="Abgerundetes Rechteck 64"/>
          <p:cNvSpPr/>
          <p:nvPr/>
        </p:nvSpPr>
        <p:spPr>
          <a:xfrm>
            <a:off x="4297387" y="3844637"/>
            <a:ext cx="432048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A9898"/>
                </a:solidFill>
                <a:latin typeface="Arial" charset="0"/>
                <a:ea typeface="Arial" charset="0"/>
                <a:cs typeface="Arial" charset="0"/>
              </a:rPr>
              <a:t>Text in emphasize aqua: Arial 11 / RGB 26/152/152</a:t>
            </a:r>
          </a:p>
        </p:txBody>
      </p:sp>
      <p:sp>
        <p:nvSpPr>
          <p:cNvPr id="11" name="Abgerundetes Rechteck 64"/>
          <p:cNvSpPr/>
          <p:nvPr/>
        </p:nvSpPr>
        <p:spPr>
          <a:xfrm>
            <a:off x="4297387" y="5218099"/>
            <a:ext cx="295232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 Arial 11 / RGB 187/0/0</a:t>
            </a:r>
          </a:p>
        </p:txBody>
      </p:sp>
      <p:sp>
        <p:nvSpPr>
          <p:cNvPr id="12" name="Abgerundetes Rechteck 64"/>
          <p:cNvSpPr/>
          <p:nvPr/>
        </p:nvSpPr>
        <p:spPr>
          <a:xfrm>
            <a:off x="4297387" y="4383366"/>
            <a:ext cx="360040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chemeClr val="accent6"/>
                </a:solidFill>
                <a:latin typeface="Arial" charset="0"/>
                <a:ea typeface="Arial" charset="0"/>
                <a:cs typeface="Arial" charset="0"/>
              </a:rPr>
              <a:t>Text in emphasize purple: Arial 11 / RGB 26/152/152</a:t>
            </a:r>
          </a:p>
        </p:txBody>
      </p:sp>
      <p:pic>
        <p:nvPicPr>
          <p:cNvPr id="18"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587" y="1635485"/>
            <a:ext cx="720000" cy="720000"/>
          </a:xfrm>
          <a:prstGeom prst="rect">
            <a:avLst/>
          </a:prstGeom>
        </p:spPr>
      </p:pic>
      <p:sp>
        <p:nvSpPr>
          <p:cNvPr id="33" name="Rectangle 32"/>
          <p:cNvSpPr/>
          <p:nvPr/>
        </p:nvSpPr>
        <p:spPr>
          <a:xfrm>
            <a:off x="481013" y="5203390"/>
            <a:ext cx="2911310" cy="328739"/>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Text in Semantic Colors</a:t>
            </a:r>
            <a:endParaRPr lang="en-US" sz="1200" b="1" dirty="0">
              <a:solidFill>
                <a:schemeClr val="tx1">
                  <a:lumMod val="65000"/>
                  <a:lumOff val="35000"/>
                </a:schemeClr>
              </a:solidFill>
              <a:latin typeface="Arial" charset="0"/>
              <a:ea typeface="Arial" charset="0"/>
              <a:cs typeface="Arial" charset="0"/>
            </a:endParaRPr>
          </a:p>
        </p:txBody>
      </p:sp>
      <p:sp>
        <p:nvSpPr>
          <p:cNvPr id="25" name="Rectangle 24"/>
          <p:cNvSpPr/>
          <p:nvPr/>
        </p:nvSpPr>
        <p:spPr>
          <a:xfrm>
            <a:off x="1561083" y="2488903"/>
            <a:ext cx="1831240" cy="318924"/>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Service Icon Text</a:t>
            </a:r>
            <a:endParaRPr lang="en-US" sz="1200" b="1" dirty="0">
              <a:solidFill>
                <a:schemeClr val="tx1">
                  <a:lumMod val="65000"/>
                  <a:lumOff val="35000"/>
                </a:schemeClr>
              </a:solidFill>
              <a:latin typeface="Arial" charset="0"/>
              <a:ea typeface="Arial" charset="0"/>
              <a:cs typeface="Arial" charset="0"/>
            </a:endParaRPr>
          </a:p>
        </p:txBody>
      </p:sp>
      <p:sp>
        <p:nvSpPr>
          <p:cNvPr id="26" name="Rectangle 25"/>
          <p:cNvSpPr/>
          <p:nvPr/>
        </p:nvSpPr>
        <p:spPr>
          <a:xfrm>
            <a:off x="481013" y="3796189"/>
            <a:ext cx="2911310" cy="328739"/>
          </a:xfrm>
          <a:prstGeom prst="rect">
            <a:avLst/>
          </a:prstGeom>
        </p:spPr>
        <p:txBody>
          <a:bodyPr wrap="square" lIns="36000" tIns="36000" rIns="36000" bIns="36000">
            <a:spAutoFit/>
          </a:bodyPr>
          <a:lstStyle/>
          <a:p>
            <a:pPr algn="r"/>
            <a:r>
              <a:rPr lang="en-US" sz="1600" b="1" dirty="0">
                <a:solidFill>
                  <a:schemeClr val="tx1">
                    <a:lumMod val="65000"/>
                    <a:lumOff val="35000"/>
                  </a:schemeClr>
                </a:solidFill>
                <a:latin typeface="Arial" charset="0"/>
                <a:ea typeface="Arial" charset="0"/>
                <a:cs typeface="Arial" charset="0"/>
              </a:rPr>
              <a:t>Text in Emphasize Colors</a:t>
            </a:r>
            <a:endParaRPr lang="en-US" sz="1200" b="1" dirty="0">
              <a:solidFill>
                <a:schemeClr val="tx1">
                  <a:lumMod val="65000"/>
                  <a:lumOff val="35000"/>
                </a:schemeClr>
              </a:solidFill>
              <a:latin typeface="Arial" charset="0"/>
              <a:ea typeface="Arial" charset="0"/>
              <a:cs typeface="Arial" charset="0"/>
            </a:endParaRPr>
          </a:p>
        </p:txBody>
      </p:sp>
      <p:cxnSp>
        <p:nvCxnSpPr>
          <p:cNvPr id="29" name="Straight Connector 28"/>
          <p:cNvCxnSpPr/>
          <p:nvPr/>
        </p:nvCxnSpPr>
        <p:spPr>
          <a:xfrm>
            <a:off x="481013" y="346637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1013" y="493006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193931" y="2618161"/>
            <a:ext cx="1835008" cy="37879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100" b="1" dirty="0">
                <a:solidFill>
                  <a:srgbClr val="427CAC"/>
                </a:solidFill>
                <a:latin typeface="Arial" charset="0"/>
                <a:ea typeface="Arial" charset="0"/>
                <a:cs typeface="Arial" charset="0"/>
              </a:rPr>
              <a:t>Service name</a:t>
            </a:r>
          </a:p>
          <a:p>
            <a:pPr algn="ctr"/>
            <a:r>
              <a:rPr lang="en-US" sz="1100" dirty="0">
                <a:solidFill>
                  <a:srgbClr val="427CAC"/>
                </a:solidFill>
                <a:latin typeface="Arial" charset="0"/>
                <a:ea typeface="Arial" charset="0"/>
                <a:cs typeface="Arial" charset="0"/>
              </a:rPr>
              <a:t>subtitle</a:t>
            </a:r>
          </a:p>
        </p:txBody>
      </p:sp>
      <p:sp>
        <p:nvSpPr>
          <p:cNvPr id="40" name="Abgerundetes Rechteck 64"/>
          <p:cNvSpPr/>
          <p:nvPr/>
        </p:nvSpPr>
        <p:spPr>
          <a:xfrm>
            <a:off x="9337947" y="5747644"/>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2B7D2B"/>
                </a:solidFill>
                <a:latin typeface="Arial" charset="0"/>
                <a:ea typeface="Arial" charset="0"/>
                <a:cs typeface="Arial" charset="0"/>
              </a:rPr>
              <a:t>Text in semantic green</a:t>
            </a:r>
          </a:p>
        </p:txBody>
      </p:sp>
      <p:sp>
        <p:nvSpPr>
          <p:cNvPr id="41" name="Abgerundetes Rechteck 64"/>
          <p:cNvSpPr/>
          <p:nvPr/>
        </p:nvSpPr>
        <p:spPr>
          <a:xfrm>
            <a:off x="9337947" y="3844637"/>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A9898"/>
                </a:solidFill>
                <a:latin typeface="Arial" charset="0"/>
                <a:ea typeface="Arial" charset="0"/>
                <a:cs typeface="Arial" charset="0"/>
              </a:rPr>
              <a:t>Text in emphasize aqua</a:t>
            </a:r>
          </a:p>
        </p:txBody>
      </p:sp>
      <p:sp>
        <p:nvSpPr>
          <p:cNvPr id="42" name="Abgerundetes Rechteck 64"/>
          <p:cNvSpPr/>
          <p:nvPr/>
        </p:nvSpPr>
        <p:spPr>
          <a:xfrm>
            <a:off x="9337947" y="5218099"/>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a:t>
            </a:r>
          </a:p>
        </p:txBody>
      </p:sp>
      <p:sp>
        <p:nvSpPr>
          <p:cNvPr id="43" name="Abgerundetes Rechteck 64"/>
          <p:cNvSpPr/>
          <p:nvPr/>
        </p:nvSpPr>
        <p:spPr>
          <a:xfrm>
            <a:off x="9337947" y="4383366"/>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chemeClr val="accent6"/>
                </a:solidFill>
                <a:latin typeface="Arial" charset="0"/>
                <a:ea typeface="Arial" charset="0"/>
                <a:cs typeface="Arial" charset="0"/>
              </a:rPr>
              <a:t>Text in emphasize purple</a:t>
            </a:r>
          </a:p>
        </p:txBody>
      </p:sp>
      <p:sp>
        <p:nvSpPr>
          <p:cNvPr id="22" name="Rectangle 21"/>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
        <p:nvSpPr>
          <p:cNvPr id="23" name="Rectangle 22">
            <a:extLst>
              <a:ext uri="{FF2B5EF4-FFF2-40B4-BE49-F238E27FC236}">
                <a16:creationId xmlns:a16="http://schemas.microsoft.com/office/drawing/2014/main" id="{E1649AA5-E600-4C30-8915-545DAC43CB05}"/>
              </a:ext>
            </a:extLst>
          </p:cNvPr>
          <p:cNvSpPr/>
          <p:nvPr/>
        </p:nvSpPr>
        <p:spPr>
          <a:xfrm>
            <a:off x="8329836" y="1615388"/>
            <a:ext cx="3360641" cy="318924"/>
          </a:xfrm>
          <a:prstGeom prst="rect">
            <a:avLst/>
          </a:prstGeom>
        </p:spPr>
        <p:txBody>
          <a:bodyPr wrap="square" lIns="36000" tIns="36000" rIns="36000" bIns="36000">
            <a:spAutoFit/>
          </a:bodyPr>
          <a:lstStyle/>
          <a:p>
            <a:pPr algn="ctr"/>
            <a:r>
              <a:rPr lang="en-US" sz="1600" b="1" dirty="0">
                <a:solidFill>
                  <a:srgbClr val="1A9898"/>
                </a:solidFill>
                <a:latin typeface="Arial" charset="0"/>
                <a:ea typeface="Arial" charset="0"/>
                <a:cs typeface="Arial" charset="0"/>
              </a:rPr>
              <a:t>Copy and paste these text objects</a:t>
            </a:r>
          </a:p>
        </p:txBody>
      </p:sp>
      <p:sp>
        <p:nvSpPr>
          <p:cNvPr id="24" name="Arrow: Chevron 23">
            <a:extLst>
              <a:ext uri="{FF2B5EF4-FFF2-40B4-BE49-F238E27FC236}">
                <a16:creationId xmlns:a16="http://schemas.microsoft.com/office/drawing/2014/main" id="{D1909E0B-A64F-4E86-91E8-2B4F4733D695}"/>
              </a:ext>
            </a:extLst>
          </p:cNvPr>
          <p:cNvSpPr/>
          <p:nvPr/>
        </p:nvSpPr>
        <p:spPr bwMode="gray">
          <a:xfrm rot="5400000">
            <a:off x="9932280" y="317745"/>
            <a:ext cx="108000" cy="3312890"/>
          </a:xfrm>
          <a:prstGeom prst="chevron">
            <a:avLst>
              <a:gd name="adj" fmla="val 68393"/>
            </a:avLst>
          </a:prstGeom>
          <a:solidFill>
            <a:srgbClr val="1A9898"/>
          </a:solidFill>
          <a:ln w="6350" cap="rnd" algn="ctr">
            <a:solidFill>
              <a:srgbClr val="1A9898"/>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71711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Connectors, Arrows and Lines</a:t>
            </a:r>
          </a:p>
        </p:txBody>
      </p:sp>
      <p:sp>
        <p:nvSpPr>
          <p:cNvPr id="51" name="Rectangle 50"/>
          <p:cNvSpPr/>
          <p:nvPr/>
        </p:nvSpPr>
        <p:spPr>
          <a:xfrm>
            <a:off x="450418" y="195929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Elbow</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sp>
        <p:nvSpPr>
          <p:cNvPr id="53" name="Rectangle 52"/>
          <p:cNvSpPr/>
          <p:nvPr/>
        </p:nvSpPr>
        <p:spPr>
          <a:xfrm>
            <a:off x="450418" y="2953345"/>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Line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cxnSp>
        <p:nvCxnSpPr>
          <p:cNvPr id="54" name="Gerade Verbindung 60"/>
          <p:cNvCxnSpPr/>
          <p:nvPr/>
        </p:nvCxnSpPr>
        <p:spPr>
          <a:xfrm flipV="1">
            <a:off x="6097588" y="5263896"/>
            <a:ext cx="0" cy="949451"/>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6" name="Gerade Verbindung 60"/>
          <p:cNvCxnSpPr/>
          <p:nvPr/>
        </p:nvCxnSpPr>
        <p:spPr>
          <a:xfrm flipH="1">
            <a:off x="2281163" y="5595132"/>
            <a:ext cx="3456384"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0418" y="526491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Landscape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Separators</a:t>
            </a:r>
            <a:endParaRPr lang="en-US" sz="1200" b="1" dirty="0">
              <a:solidFill>
                <a:schemeClr val="tx1">
                  <a:lumMod val="65000"/>
                  <a:lumOff val="35000"/>
                </a:schemeClr>
              </a:solidFill>
              <a:latin typeface="Arial" charset="0"/>
              <a:ea typeface="Arial" charset="0"/>
              <a:cs typeface="Arial" charset="0"/>
            </a:endParaRPr>
          </a:p>
        </p:txBody>
      </p:sp>
      <p:sp>
        <p:nvSpPr>
          <p:cNvPr id="58" name="Rectangle 57"/>
          <p:cNvSpPr/>
          <p:nvPr/>
        </p:nvSpPr>
        <p:spPr>
          <a:xfrm>
            <a:off x="4578318" y="5263896"/>
            <a:ext cx="1483551" cy="239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latin typeface="Arial" charset="0"/>
                <a:ea typeface="Arial" charset="0"/>
                <a:cs typeface="Arial" charset="0"/>
              </a:rPr>
              <a:t>Firewall</a:t>
            </a:r>
          </a:p>
        </p:txBody>
      </p:sp>
      <p:sp>
        <p:nvSpPr>
          <p:cNvPr id="60" name="Rectangle 59"/>
          <p:cNvSpPr/>
          <p:nvPr/>
        </p:nvSpPr>
        <p:spPr>
          <a:xfrm>
            <a:off x="213714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Flex grey</a:t>
            </a:r>
            <a:endParaRPr lang="en-US" sz="1100" b="1" dirty="0">
              <a:solidFill>
                <a:schemeClr val="tx1">
                  <a:lumMod val="65000"/>
                  <a:lumOff val="35000"/>
                </a:schemeClr>
              </a:solidFill>
              <a:latin typeface="Arial" charset="0"/>
              <a:ea typeface="Arial" charset="0"/>
              <a:cs typeface="Arial" charset="0"/>
            </a:endParaRPr>
          </a:p>
        </p:txBody>
      </p:sp>
      <p:sp>
        <p:nvSpPr>
          <p:cNvPr id="61" name="Rectangle 60"/>
          <p:cNvSpPr/>
          <p:nvPr/>
        </p:nvSpPr>
        <p:spPr>
          <a:xfrm>
            <a:off x="4190431"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aqua</a:t>
            </a:r>
            <a:endParaRPr lang="en-US" sz="1100" b="1" dirty="0">
              <a:solidFill>
                <a:schemeClr val="tx1">
                  <a:lumMod val="65000"/>
                  <a:lumOff val="35000"/>
                </a:schemeClr>
              </a:solidFill>
              <a:latin typeface="Arial" charset="0"/>
              <a:ea typeface="Arial" charset="0"/>
              <a:cs typeface="Arial" charset="0"/>
            </a:endParaRPr>
          </a:p>
        </p:txBody>
      </p:sp>
      <p:sp>
        <p:nvSpPr>
          <p:cNvPr id="62" name="Rectangle 61"/>
          <p:cNvSpPr/>
          <p:nvPr/>
        </p:nvSpPr>
        <p:spPr>
          <a:xfrm>
            <a:off x="6146032"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purple</a:t>
            </a:r>
            <a:endParaRPr lang="en-US" sz="1100" b="1" dirty="0">
              <a:solidFill>
                <a:schemeClr val="tx1">
                  <a:lumMod val="65000"/>
                  <a:lumOff val="35000"/>
                </a:schemeClr>
              </a:solidFill>
              <a:latin typeface="Arial" charset="0"/>
              <a:ea typeface="Arial" charset="0"/>
              <a:cs typeface="Arial" charset="0"/>
            </a:endParaRPr>
          </a:p>
        </p:txBody>
      </p:sp>
      <p:sp>
        <p:nvSpPr>
          <p:cNvPr id="63" name="Rectangle 62"/>
          <p:cNvSpPr/>
          <p:nvPr/>
        </p:nvSpPr>
        <p:spPr>
          <a:xfrm>
            <a:off x="818990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green</a:t>
            </a:r>
            <a:endParaRPr lang="en-US" sz="1100" b="1" dirty="0">
              <a:solidFill>
                <a:schemeClr val="tx1">
                  <a:lumMod val="65000"/>
                  <a:lumOff val="35000"/>
                </a:schemeClr>
              </a:solidFill>
              <a:latin typeface="Arial" charset="0"/>
              <a:ea typeface="Arial" charset="0"/>
              <a:cs typeface="Arial" charset="0"/>
            </a:endParaRPr>
          </a:p>
        </p:txBody>
      </p:sp>
      <p:cxnSp>
        <p:nvCxnSpPr>
          <p:cNvPr id="3" name="Straight Arrow Connector 2"/>
          <p:cNvCxnSpPr/>
          <p:nvPr/>
        </p:nvCxnSpPr>
        <p:spPr>
          <a:xfrm>
            <a:off x="9154580" y="5598990"/>
            <a:ext cx="1800200" cy="0"/>
          </a:xfrm>
          <a:prstGeom prst="straightConnector1">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03468" y="3317401"/>
            <a:ext cx="1440160" cy="0"/>
          </a:xfrm>
          <a:prstGeom prst="straightConnector1">
            <a:avLst/>
          </a:prstGeom>
          <a:ln w="19050" cap="rnd" cmpd="sng">
            <a:solidFill>
              <a:srgbClr val="1A9898"/>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74949" y="3317401"/>
            <a:ext cx="1440160" cy="0"/>
          </a:xfrm>
          <a:prstGeom prst="straightConnector1">
            <a:avLst/>
          </a:prstGeom>
          <a:ln w="19050" cap="rnd" cmpd="sng">
            <a:solidFill>
              <a:srgbClr val="AB218E"/>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231084" y="3317401"/>
            <a:ext cx="1440160" cy="0"/>
          </a:xfrm>
          <a:prstGeom prst="straightConnector1">
            <a:avLst/>
          </a:prstGeom>
          <a:ln w="19050" cap="rnd" cmpd="sng">
            <a:solidFill>
              <a:srgbClr val="2B7D2B"/>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137147" y="2060532"/>
            <a:ext cx="9535871" cy="536607"/>
            <a:chOff x="2137147" y="2322967"/>
            <a:chExt cx="9535871" cy="720000"/>
          </a:xfrm>
        </p:grpSpPr>
        <p:cxnSp>
          <p:nvCxnSpPr>
            <p:cNvPr id="5" name="Straight Arrow Connector 4"/>
            <p:cNvCxnSpPr/>
            <p:nvPr/>
          </p:nvCxnSpPr>
          <p:spPr>
            <a:xfrm>
              <a:off x="2137147" y="2322967"/>
              <a:ext cx="1440160" cy="72000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4"/>
            <p:cNvCxnSpPr/>
            <p:nvPr/>
          </p:nvCxnSpPr>
          <p:spPr>
            <a:xfrm>
              <a:off x="4203468" y="2322968"/>
              <a:ext cx="1440160" cy="703085"/>
            </a:xfrm>
            <a:prstGeom prst="bentConnector3">
              <a:avLst>
                <a:gd name="adj1" fmla="val 50000"/>
              </a:avLst>
            </a:prstGeom>
            <a:ln w="19050" cap="rnd" cmpd="sng">
              <a:solidFill>
                <a:srgbClr val="1A9898"/>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4"/>
            <p:cNvCxnSpPr/>
            <p:nvPr/>
          </p:nvCxnSpPr>
          <p:spPr>
            <a:xfrm>
              <a:off x="6174949" y="2322968"/>
              <a:ext cx="1440160" cy="703085"/>
            </a:xfrm>
            <a:prstGeom prst="bentConnector3">
              <a:avLst>
                <a:gd name="adj1" fmla="val 50000"/>
              </a:avLst>
            </a:prstGeom>
            <a:ln w="19050" cap="rnd" cmpd="sng">
              <a:solidFill>
                <a:srgbClr val="AB218E"/>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
            <p:cNvCxnSpPr/>
            <p:nvPr/>
          </p:nvCxnSpPr>
          <p:spPr>
            <a:xfrm>
              <a:off x="8226248" y="2322968"/>
              <a:ext cx="1440160" cy="703085"/>
            </a:xfrm>
            <a:prstGeom prst="bentConnector3">
              <a:avLst>
                <a:gd name="adj1" fmla="val 50000"/>
              </a:avLst>
            </a:prstGeom>
            <a:ln w="19050" cap="rnd" cmpd="sng">
              <a:solidFill>
                <a:srgbClr val="2B7D2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p:nvPr/>
          </p:nvCxnSpPr>
          <p:spPr>
            <a:xfrm>
              <a:off x="10232858" y="2322968"/>
              <a:ext cx="1440160" cy="703085"/>
            </a:xfrm>
            <a:prstGeom prst="bentConnector3">
              <a:avLst>
                <a:gd name="adj1" fmla="val 50000"/>
              </a:avLst>
            </a:prstGeom>
            <a:ln w="19050" cap="rnd" cmpd="sng">
              <a:solidFill>
                <a:srgbClr val="BB00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p:nvPr/>
        </p:nvCxnSpPr>
        <p:spPr>
          <a:xfrm>
            <a:off x="10232858" y="3317401"/>
            <a:ext cx="1440160" cy="0"/>
          </a:xfrm>
          <a:prstGeom prst="straightConnector1">
            <a:avLst/>
          </a:prstGeom>
          <a:ln w="19050" cap="rnd" cmpd="sng">
            <a:solidFill>
              <a:srgbClr val="C0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168083"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red</a:t>
            </a:r>
            <a:endParaRPr lang="en-US" sz="1100" b="1" dirty="0">
              <a:solidFill>
                <a:schemeClr val="tx1">
                  <a:lumMod val="65000"/>
                  <a:lumOff val="35000"/>
                </a:schemeClr>
              </a:solidFill>
              <a:latin typeface="Arial" charset="0"/>
              <a:ea typeface="Arial" charset="0"/>
              <a:cs typeface="Arial" charset="0"/>
            </a:endParaRPr>
          </a:p>
        </p:txBody>
      </p:sp>
      <p:sp>
        <p:nvSpPr>
          <p:cNvPr id="69" name="Abgerundetes Rechteck 24"/>
          <p:cNvSpPr/>
          <p:nvPr/>
        </p:nvSpPr>
        <p:spPr>
          <a:xfrm>
            <a:off x="9514620" y="550383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annotation text</a:t>
            </a:r>
          </a:p>
        </p:txBody>
      </p:sp>
      <p:sp>
        <p:nvSpPr>
          <p:cNvPr id="81" name="Rectangle 80"/>
          <p:cNvSpPr/>
          <p:nvPr/>
        </p:nvSpPr>
        <p:spPr>
          <a:xfrm>
            <a:off x="6521864" y="5312559"/>
            <a:ext cx="2424464" cy="945625"/>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Annotation</a:t>
            </a:r>
          </a:p>
          <a:p>
            <a:pPr algn="ctr"/>
            <a:endParaRPr lang="en-US" sz="1200" b="1" dirty="0">
              <a:solidFill>
                <a:schemeClr val="tx1">
                  <a:lumMod val="65000"/>
                  <a:lumOff val="35000"/>
                </a:schemeClr>
              </a:solidFill>
              <a:latin typeface="Arial" charset="0"/>
              <a:ea typeface="Arial" charset="0"/>
              <a:cs typeface="Arial" charset="0"/>
            </a:endParaRPr>
          </a:p>
          <a:p>
            <a:pPr algn="ctr"/>
            <a:r>
              <a:rPr lang="en-US" sz="1200" dirty="0">
                <a:solidFill>
                  <a:schemeClr val="tx1">
                    <a:lumMod val="65000"/>
                    <a:lumOff val="35000"/>
                  </a:schemeClr>
                </a:solidFill>
                <a:latin typeface="Arial" charset="0"/>
                <a:ea typeface="Arial" charset="0"/>
                <a:cs typeface="Arial" charset="0"/>
              </a:rPr>
              <a:t>Flex grey: SAP Theme color “Black, Text 1, lighter 35%”</a:t>
            </a:r>
            <a:endParaRPr lang="en-US" sz="1050" dirty="0">
              <a:solidFill>
                <a:schemeClr val="tx1">
                  <a:lumMod val="65000"/>
                  <a:lumOff val="35000"/>
                </a:schemeClr>
              </a:solidFill>
              <a:latin typeface="Arial" charset="0"/>
              <a:ea typeface="Arial" charset="0"/>
              <a:cs typeface="Arial" charset="0"/>
            </a:endParaRPr>
          </a:p>
        </p:txBody>
      </p:sp>
      <p:cxnSp>
        <p:nvCxnSpPr>
          <p:cNvPr id="83" name="Straight Connector 82"/>
          <p:cNvCxnSpPr/>
          <p:nvPr/>
        </p:nvCxnSpPr>
        <p:spPr>
          <a:xfrm>
            <a:off x="481013" y="28529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1013" y="50360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2115555" y="5719575"/>
            <a:ext cx="3738164" cy="646331"/>
          </a:xfrm>
          <a:prstGeom prst="rect">
            <a:avLst/>
          </a:prstGeom>
        </p:spPr>
        <p:txBody>
          <a:bodyPr wrap="square">
            <a:spAutoFit/>
          </a:bodyPr>
          <a:lstStyle/>
          <a:p>
            <a:pPr algn="ctr"/>
            <a:r>
              <a:rPr lang="en-US" sz="1200" b="1" dirty="0">
                <a:solidFill>
                  <a:srgbClr val="2B7D2B"/>
                </a:solidFill>
                <a:latin typeface="Arial" charset="0"/>
                <a:ea typeface="Arial" charset="0"/>
                <a:cs typeface="Arial" charset="0"/>
              </a:rPr>
              <a:t>IMPORTANT: </a:t>
            </a:r>
            <a:br>
              <a:rPr lang="en-US" sz="1200" dirty="0">
                <a:solidFill>
                  <a:schemeClr val="tx1">
                    <a:lumMod val="65000"/>
                    <a:lumOff val="35000"/>
                  </a:schemeClr>
                </a:solidFill>
                <a:latin typeface="Arial" charset="0"/>
                <a:ea typeface="Arial" charset="0"/>
                <a:cs typeface="Arial" charset="0"/>
              </a:rPr>
            </a:br>
            <a:r>
              <a:rPr lang="en-US" sz="1200" dirty="0">
                <a:solidFill>
                  <a:srgbClr val="2B7D2B"/>
                </a:solidFill>
                <a:latin typeface="Arial" charset="0"/>
                <a:ea typeface="Arial" charset="0"/>
                <a:cs typeface="Arial" charset="0"/>
              </a:rPr>
              <a:t>color in </a:t>
            </a:r>
            <a:r>
              <a:rPr lang="en-US" sz="1200" b="1" dirty="0">
                <a:solidFill>
                  <a:srgbClr val="2B7D2B"/>
                </a:solidFill>
                <a:latin typeface="Arial" charset="0"/>
                <a:ea typeface="Arial" charset="0"/>
                <a:cs typeface="Arial" charset="0"/>
              </a:rPr>
              <a:t>Fix grey RGB(127/127/127)</a:t>
            </a:r>
            <a:r>
              <a:rPr lang="en-US" sz="1200" dirty="0">
                <a:solidFill>
                  <a:srgbClr val="2B7D2B"/>
                </a:solidFill>
                <a:latin typeface="Arial" charset="0"/>
                <a:ea typeface="Arial" charset="0"/>
                <a:cs typeface="Arial" charset="0"/>
              </a:rPr>
              <a:t>, </a:t>
            </a:r>
            <a:r>
              <a:rPr lang="en-US" sz="1200" u="sng" dirty="0">
                <a:solidFill>
                  <a:srgbClr val="2B7D2B"/>
                </a:solidFill>
                <a:latin typeface="Arial" charset="0"/>
                <a:ea typeface="Arial" charset="0"/>
                <a:cs typeface="Arial" charset="0"/>
              </a:rPr>
              <a:t>but not in</a:t>
            </a:r>
            <a:r>
              <a:rPr lang="en-US" sz="1200" dirty="0">
                <a:solidFill>
                  <a:srgbClr val="2B7D2B"/>
                </a:solidFill>
                <a:latin typeface="Arial" charset="0"/>
                <a:ea typeface="Arial" charset="0"/>
                <a:cs typeface="Arial" charset="0"/>
              </a:rPr>
              <a:t> </a:t>
            </a:r>
            <a:br>
              <a:rPr lang="en-US" sz="1200" dirty="0">
                <a:solidFill>
                  <a:srgbClr val="2B7D2B"/>
                </a:solidFill>
                <a:latin typeface="Arial" charset="0"/>
                <a:ea typeface="Arial" charset="0"/>
                <a:cs typeface="Arial" charset="0"/>
              </a:rPr>
            </a:br>
            <a:r>
              <a:rPr lang="en-US" sz="1200" u="sng" dirty="0">
                <a:solidFill>
                  <a:srgbClr val="2B7D2B"/>
                </a:solidFill>
                <a:latin typeface="Arial" charset="0"/>
                <a:ea typeface="Arial" charset="0"/>
                <a:cs typeface="Arial" charset="0"/>
              </a:rPr>
              <a:t>Flex grey</a:t>
            </a:r>
            <a:r>
              <a:rPr lang="en-US" sz="1200" dirty="0">
                <a:solidFill>
                  <a:srgbClr val="2B7D2B"/>
                </a:solidFill>
                <a:latin typeface="Arial" charset="0"/>
                <a:ea typeface="Arial" charset="0"/>
                <a:cs typeface="Arial" charset="0"/>
              </a:rPr>
              <a:t> to keep same on black background style!</a:t>
            </a:r>
            <a:endParaRPr lang="en-US" sz="1050" b="1" dirty="0">
              <a:solidFill>
                <a:srgbClr val="2B7D2B"/>
              </a:solidFill>
              <a:latin typeface="Arial" charset="0"/>
              <a:ea typeface="Arial" charset="0"/>
              <a:cs typeface="Arial" charset="0"/>
            </a:endParaRPr>
          </a:p>
        </p:txBody>
      </p:sp>
      <p:cxnSp>
        <p:nvCxnSpPr>
          <p:cNvPr id="87" name="Straight Arrow Connector 86"/>
          <p:cNvCxnSpPr/>
          <p:nvPr/>
        </p:nvCxnSpPr>
        <p:spPr>
          <a:xfrm>
            <a:off x="2137147" y="3317401"/>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50418" y="3830719"/>
            <a:ext cx="1476000" cy="391628"/>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Types</a:t>
            </a:r>
            <a:endParaRPr lang="en-US" sz="1200" b="1" dirty="0">
              <a:solidFill>
                <a:schemeClr val="tx1">
                  <a:lumMod val="65000"/>
                  <a:lumOff val="35000"/>
                </a:schemeClr>
              </a:solidFill>
              <a:latin typeface="Arial" charset="0"/>
              <a:ea typeface="Arial" charset="0"/>
              <a:cs typeface="Arial" charset="0"/>
            </a:endParaRPr>
          </a:p>
        </p:txBody>
      </p:sp>
      <p:cxnSp>
        <p:nvCxnSpPr>
          <p:cNvPr id="32" name="Straight Arrow Connector 31"/>
          <p:cNvCxnSpPr/>
          <p:nvPr/>
        </p:nvCxnSpPr>
        <p:spPr>
          <a:xfrm>
            <a:off x="8231084" y="4076905"/>
            <a:ext cx="1440160" cy="0"/>
          </a:xfrm>
          <a:prstGeom prst="straightConnector1">
            <a:avLst/>
          </a:prstGeom>
          <a:ln w="19050" cap="rnd" cmpd="sng">
            <a:solidFill>
              <a:srgbClr val="1A9898"/>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202565" y="4076905"/>
            <a:ext cx="1440160" cy="0"/>
          </a:xfrm>
          <a:prstGeom prst="straightConnector1">
            <a:avLst/>
          </a:prstGeom>
          <a:ln w="19050" cap="rnd" cmpd="sng">
            <a:solidFill>
              <a:srgbClr val="AB218E"/>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74949" y="4076905"/>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096833" y="3965634"/>
            <a:ext cx="3965035" cy="17488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Standard: Request-response from client to server (</a:t>
            </a:r>
            <a:r>
              <a:rPr lang="en-US" sz="1100" b="1" dirty="0">
                <a:solidFill>
                  <a:schemeClr val="tx1">
                    <a:lumMod val="65000"/>
                    <a:lumOff val="35000"/>
                  </a:schemeClr>
                </a:solidFill>
                <a:latin typeface="Arial" charset="0"/>
                <a:ea typeface="Arial" charset="0"/>
                <a:cs typeface="Arial" charset="0"/>
              </a:rPr>
              <a:t>solid line</a:t>
            </a:r>
            <a:r>
              <a:rPr lang="en-US" sz="1100" dirty="0">
                <a:solidFill>
                  <a:schemeClr val="tx1">
                    <a:lumMod val="65000"/>
                    <a:lumOff val="35000"/>
                  </a:schemeClr>
                </a:solidFill>
                <a:latin typeface="Arial" charset="0"/>
                <a:ea typeface="Arial" charset="0"/>
                <a:cs typeface="Arial" charset="0"/>
              </a:rPr>
              <a:t>)</a:t>
            </a:r>
          </a:p>
        </p:txBody>
      </p:sp>
      <p:sp>
        <p:nvSpPr>
          <p:cNvPr id="40" name="Rectangle 39"/>
          <p:cNvSpPr/>
          <p:nvPr/>
        </p:nvSpPr>
        <p:spPr>
          <a:xfrm>
            <a:off x="2096833" y="4282778"/>
            <a:ext cx="3756885" cy="2444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Information-flow from data source to target (</a:t>
            </a:r>
            <a:r>
              <a:rPr lang="en-US" sz="1100" b="1" dirty="0">
                <a:solidFill>
                  <a:schemeClr val="tx1">
                    <a:lumMod val="65000"/>
                    <a:lumOff val="35000"/>
                  </a:schemeClr>
                </a:solidFill>
                <a:latin typeface="Arial" charset="0"/>
                <a:ea typeface="Arial" charset="0"/>
                <a:cs typeface="Arial" charset="0"/>
              </a:rPr>
              <a:t>dashed line</a:t>
            </a:r>
            <a:r>
              <a:rPr lang="en-US" sz="1100" dirty="0">
                <a:solidFill>
                  <a:schemeClr val="tx1">
                    <a:lumMod val="65000"/>
                    <a:lumOff val="35000"/>
                  </a:schemeClr>
                </a:solidFill>
                <a:latin typeface="Arial" charset="0"/>
                <a:ea typeface="Arial" charset="0"/>
                <a:cs typeface="Arial" charset="0"/>
              </a:rPr>
              <a:t>)</a:t>
            </a:r>
          </a:p>
        </p:txBody>
      </p:sp>
      <p:cxnSp>
        <p:nvCxnSpPr>
          <p:cNvPr id="41" name="Straight Connector 40"/>
          <p:cNvCxnSpPr/>
          <p:nvPr/>
        </p:nvCxnSpPr>
        <p:spPr>
          <a:xfrm>
            <a:off x="481013" y="378904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096833" y="4669481"/>
            <a:ext cx="3856737" cy="22532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Bidirectional arrow, for example, a mutual trust relation (solid line)</a:t>
            </a:r>
          </a:p>
        </p:txBody>
      </p:sp>
      <p:cxnSp>
        <p:nvCxnSpPr>
          <p:cNvPr id="44" name="Straight Arrow Connector 43"/>
          <p:cNvCxnSpPr/>
          <p:nvPr/>
        </p:nvCxnSpPr>
        <p:spPr>
          <a:xfrm flipH="1">
            <a:off x="8231084" y="4439005"/>
            <a:ext cx="1440160" cy="0"/>
          </a:xfrm>
          <a:prstGeom prst="straightConnector1">
            <a:avLst/>
          </a:prstGeom>
          <a:ln w="19050" cap="rnd" cmpd="sng">
            <a:solidFill>
              <a:srgbClr val="1A9898"/>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202565" y="4412609"/>
            <a:ext cx="1440160" cy="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174949" y="4439005"/>
            <a:ext cx="1440160"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0202565" y="4792755"/>
            <a:ext cx="1440160" cy="0"/>
          </a:xfrm>
          <a:prstGeom prst="straightConnector1">
            <a:avLst/>
          </a:prstGeom>
          <a:ln w="19050" cap="rnd" cmpd="sng">
            <a:solidFill>
              <a:srgbClr val="AB218E"/>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303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Cloud Platform Solution Diagrams &amp; Icons: MS PowerPoint Elements</a:t>
            </a:r>
            <a:br>
              <a:rPr lang="en-US" dirty="0"/>
            </a:br>
            <a:r>
              <a:rPr lang="en-US" b="0" dirty="0"/>
              <a:t>Numbers</a:t>
            </a:r>
          </a:p>
        </p:txBody>
      </p:sp>
      <p:sp>
        <p:nvSpPr>
          <p:cNvPr id="29" name="Textfeld 67"/>
          <p:cNvSpPr txBox="1">
            <a:spLocks/>
          </p:cNvSpPr>
          <p:nvPr/>
        </p:nvSpPr>
        <p:spPr>
          <a:xfrm>
            <a:off x="4590711"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0" name="Textfeld 67"/>
          <p:cNvSpPr txBox="1">
            <a:spLocks/>
          </p:cNvSpPr>
          <p:nvPr/>
        </p:nvSpPr>
        <p:spPr>
          <a:xfrm>
            <a:off x="5296809"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1" name="Textfeld 67"/>
          <p:cNvSpPr txBox="1">
            <a:spLocks/>
          </p:cNvSpPr>
          <p:nvPr/>
        </p:nvSpPr>
        <p:spPr>
          <a:xfrm>
            <a:off x="6002902"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2" name="Textfeld 67"/>
          <p:cNvSpPr txBox="1">
            <a:spLocks/>
          </p:cNvSpPr>
          <p:nvPr/>
        </p:nvSpPr>
        <p:spPr>
          <a:xfrm>
            <a:off x="6709000"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3" name="Textfeld 67"/>
          <p:cNvSpPr txBox="1">
            <a:spLocks/>
          </p:cNvSpPr>
          <p:nvPr/>
        </p:nvSpPr>
        <p:spPr>
          <a:xfrm>
            <a:off x="7415098" y="361766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34" name="Textfeld 67"/>
          <p:cNvSpPr txBox="1">
            <a:spLocks/>
          </p:cNvSpPr>
          <p:nvPr/>
        </p:nvSpPr>
        <p:spPr>
          <a:xfrm>
            <a:off x="4590711"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6</a:t>
            </a:r>
          </a:p>
        </p:txBody>
      </p:sp>
      <p:sp>
        <p:nvSpPr>
          <p:cNvPr id="35" name="Textfeld 67"/>
          <p:cNvSpPr txBox="1">
            <a:spLocks/>
          </p:cNvSpPr>
          <p:nvPr/>
        </p:nvSpPr>
        <p:spPr>
          <a:xfrm>
            <a:off x="5296809"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7</a:t>
            </a:r>
          </a:p>
        </p:txBody>
      </p:sp>
      <p:sp>
        <p:nvSpPr>
          <p:cNvPr id="36" name="Textfeld 67"/>
          <p:cNvSpPr txBox="1">
            <a:spLocks/>
          </p:cNvSpPr>
          <p:nvPr/>
        </p:nvSpPr>
        <p:spPr>
          <a:xfrm>
            <a:off x="6002907"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8</a:t>
            </a:r>
          </a:p>
        </p:txBody>
      </p:sp>
      <p:sp>
        <p:nvSpPr>
          <p:cNvPr id="37" name="Textfeld 67"/>
          <p:cNvSpPr txBox="1">
            <a:spLocks/>
          </p:cNvSpPr>
          <p:nvPr/>
        </p:nvSpPr>
        <p:spPr>
          <a:xfrm>
            <a:off x="6709005"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9</a:t>
            </a:r>
          </a:p>
        </p:txBody>
      </p:sp>
      <p:sp>
        <p:nvSpPr>
          <p:cNvPr id="38" name="Textfeld 67"/>
          <p:cNvSpPr txBox="1">
            <a:spLocks/>
          </p:cNvSpPr>
          <p:nvPr/>
        </p:nvSpPr>
        <p:spPr>
          <a:xfrm>
            <a:off x="7415098" y="422472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10</a:t>
            </a:r>
          </a:p>
        </p:txBody>
      </p:sp>
      <p:sp>
        <p:nvSpPr>
          <p:cNvPr id="39" name="Rectangle 38"/>
          <p:cNvSpPr/>
          <p:nvPr/>
        </p:nvSpPr>
        <p:spPr>
          <a:xfrm>
            <a:off x="4297387" y="2708920"/>
            <a:ext cx="3779765" cy="749812"/>
          </a:xfrm>
          <a:prstGeom prst="rect">
            <a:avLst/>
          </a:prstGeom>
        </p:spPr>
        <p:txBody>
          <a:bodyPr wrap="square" lIns="36000" tIns="36000" rIns="36000" bIns="36000">
            <a:spAutoFit/>
          </a:bodyPr>
          <a:lstStyle/>
          <a:p>
            <a:pPr algn="ctr"/>
            <a:r>
              <a:rPr lang="en-US" sz="1600" b="1" dirty="0">
                <a:solidFill>
                  <a:schemeClr val="tx1">
                    <a:lumMod val="65000"/>
                    <a:lumOff val="35000"/>
                  </a:schemeClr>
                </a:solidFill>
                <a:latin typeface="Arial" charset="0"/>
                <a:ea typeface="Arial" charset="0"/>
                <a:cs typeface="Arial" charset="0"/>
              </a:rPr>
              <a:t>Numbers </a:t>
            </a:r>
            <a:br>
              <a:rPr lang="en-US" sz="1600" b="1"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L2-blue: RGB (66/124/172)</a:t>
            </a:r>
          </a:p>
          <a:p>
            <a:pPr algn="ctr"/>
            <a:endParaRPr lang="en-US" sz="1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1703139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Design Guidelines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537108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Arrow Directions in SAP Cloud Platform Solution Diagrams </a:t>
            </a:r>
            <a:endParaRPr lang="en-US" dirty="0"/>
          </a:p>
        </p:txBody>
      </p:sp>
      <p:grpSp>
        <p:nvGrpSpPr>
          <p:cNvPr id="141" name="Group 140"/>
          <p:cNvGrpSpPr/>
          <p:nvPr/>
        </p:nvGrpSpPr>
        <p:grpSpPr>
          <a:xfrm>
            <a:off x="408955" y="2581899"/>
            <a:ext cx="5498578" cy="623708"/>
            <a:chOff x="6130454" y="2432556"/>
            <a:chExt cx="5498578" cy="623708"/>
          </a:xfrm>
        </p:grpSpPr>
        <p:pic>
          <p:nvPicPr>
            <p:cNvPr id="46"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993" y="2432556"/>
              <a:ext cx="623708" cy="623708"/>
            </a:xfrm>
            <a:prstGeom prst="ellipse">
              <a:avLst/>
            </a:prstGeom>
          </p:spPr>
        </p:pic>
        <p:pic>
          <p:nvPicPr>
            <p:cNvPr id="52" name="Bild 6"/>
            <p:cNvPicPr>
              <a:picLocks noChangeAspect="1"/>
            </p:cNvPicPr>
            <p:nvPr/>
          </p:nvPicPr>
          <p:blipFill rotWithShape="1">
            <a:blip r:embed="rId4">
              <a:extLst>
                <a:ext uri="{28A0092B-C50C-407E-A947-70E740481C1C}">
                  <a14:useLocalDpi xmlns:a14="http://schemas.microsoft.com/office/drawing/2010/main" val="0"/>
                </a:ext>
              </a:extLst>
            </a:blip>
            <a:srcRect l="-16927" t="-16927" r="-16927" b="-16927"/>
            <a:stretch/>
          </p:blipFill>
          <p:spPr>
            <a:xfrm>
              <a:off x="6130454" y="2530769"/>
              <a:ext cx="424764" cy="424762"/>
            </a:xfrm>
            <a:prstGeom prst="rect">
              <a:avLst/>
            </a:prstGeom>
          </p:spPr>
        </p:pic>
        <p:pic>
          <p:nvPicPr>
            <p:cNvPr id="53" name="Bild 22"/>
            <p:cNvPicPr>
              <a:picLocks noChangeAspect="1"/>
            </p:cNvPicPr>
            <p:nvPr/>
          </p:nvPicPr>
          <p:blipFill rotWithShape="1">
            <a:blip r:embed="rId5">
              <a:extLst>
                <a:ext uri="{28A0092B-C50C-407E-A947-70E740481C1C}">
                  <a14:useLocalDpi xmlns:a14="http://schemas.microsoft.com/office/drawing/2010/main" val="0"/>
                </a:ext>
              </a:extLst>
            </a:blip>
            <a:srcRect l="-9404" t="-9404" r="-9404" b="-9404"/>
            <a:stretch/>
          </p:blipFill>
          <p:spPr>
            <a:xfrm>
              <a:off x="6951686" y="2495234"/>
              <a:ext cx="495833" cy="495833"/>
            </a:xfrm>
            <a:prstGeom prst="rect">
              <a:avLst/>
            </a:prstGeom>
          </p:spPr>
        </p:pic>
        <p:cxnSp>
          <p:nvCxnSpPr>
            <p:cNvPr id="54" name="Gewinkelte Verbindung 42"/>
            <p:cNvCxnSpPr>
              <a:stCxn id="46" idx="6"/>
              <a:endCxn id="61" idx="1"/>
            </p:cNvCxnSpPr>
            <p:nvPr/>
          </p:nvCxnSpPr>
          <p:spPr>
            <a:xfrm>
              <a:off x="9234701" y="2744410"/>
              <a:ext cx="1073994" cy="74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10592721" y="2542907"/>
              <a:ext cx="1036311"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chemeClr val="tx1">
                      <a:lumMod val="65000"/>
                      <a:lumOff val="35000"/>
                    </a:schemeClr>
                  </a:solidFill>
                  <a:latin typeface="Arial" charset="0"/>
                  <a:ea typeface="Arial" charset="0"/>
                  <a:cs typeface="Arial" charset="0"/>
                </a:rPr>
                <a:t>SAP</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 Gateway</a:t>
              </a:r>
            </a:p>
          </p:txBody>
        </p:sp>
        <p:sp>
          <p:nvSpPr>
            <p:cNvPr id="61" name="Abgerundetes Rechteck 24"/>
            <p:cNvSpPr/>
            <p:nvPr/>
          </p:nvSpPr>
          <p:spPr>
            <a:xfrm>
              <a:off x="10308695" y="2660604"/>
              <a:ext cx="649676"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OData</a:t>
              </a:r>
            </a:p>
          </p:txBody>
        </p:sp>
        <p:sp>
          <p:nvSpPr>
            <p:cNvPr id="62" name="Abgerundetes Rechteck 24"/>
            <p:cNvSpPr/>
            <p:nvPr/>
          </p:nvSpPr>
          <p:spPr>
            <a:xfrm>
              <a:off x="9434192" y="266060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pic>
          <p:nvPicPr>
            <p:cNvPr id="75" name="Bild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9737" y="2432556"/>
              <a:ext cx="623708" cy="623708"/>
            </a:xfrm>
            <a:prstGeom prst="ellipse">
              <a:avLst/>
            </a:prstGeom>
          </p:spPr>
        </p:pic>
        <p:cxnSp>
          <p:nvCxnSpPr>
            <p:cNvPr id="82" name="Gewinkelte Verbindung 42"/>
            <p:cNvCxnSpPr>
              <a:stCxn id="75" idx="6"/>
              <a:endCxn id="46" idx="2"/>
            </p:cNvCxnSpPr>
            <p:nvPr/>
          </p:nvCxnSpPr>
          <p:spPr>
            <a:xfrm>
              <a:off x="8353445" y="2744410"/>
              <a:ext cx="257548"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winkelte Verbindung 42"/>
            <p:cNvCxnSpPr>
              <a:stCxn id="53" idx="3"/>
              <a:endCxn id="75" idx="2"/>
            </p:cNvCxnSpPr>
            <p:nvPr/>
          </p:nvCxnSpPr>
          <p:spPr>
            <a:xfrm>
              <a:off x="7447519" y="2743151"/>
              <a:ext cx="282218" cy="12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Gewinkelte Verbindung 42"/>
            <p:cNvCxnSpPr>
              <a:stCxn id="52" idx="3"/>
              <a:endCxn id="53" idx="1"/>
            </p:cNvCxnSpPr>
            <p:nvPr/>
          </p:nvCxnSpPr>
          <p:spPr>
            <a:xfrm>
              <a:off x="6555218" y="2743150"/>
              <a:ext cx="396468"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34" name="Group 133"/>
          <p:cNvGrpSpPr/>
          <p:nvPr/>
        </p:nvGrpSpPr>
        <p:grpSpPr>
          <a:xfrm>
            <a:off x="6097239" y="2665390"/>
            <a:ext cx="5535809" cy="623608"/>
            <a:chOff x="5453045" y="7675996"/>
            <a:chExt cx="6391479" cy="720000"/>
          </a:xfrm>
        </p:grpSpPr>
        <p:pic>
          <p:nvPicPr>
            <p:cNvPr id="97"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726" y="7675996"/>
              <a:ext cx="720000" cy="720000"/>
            </a:xfrm>
            <a:prstGeom prst="ellipse">
              <a:avLst/>
            </a:prstGeom>
          </p:spPr>
        </p:pic>
        <p:sp>
          <p:nvSpPr>
            <p:cNvPr id="98" name="Rectangle 97"/>
            <p:cNvSpPr/>
            <p:nvPr/>
          </p:nvSpPr>
          <p:spPr bwMode="gray">
            <a:xfrm>
              <a:off x="9333957" y="7810351"/>
              <a:ext cx="1372454" cy="4341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 </a:t>
              </a:r>
              <a:br>
                <a:rPr lang="en-US" sz="900" b="1" dirty="0">
                  <a:solidFill>
                    <a:schemeClr val="tx1">
                      <a:lumMod val="65000"/>
                      <a:lumOff val="35000"/>
                    </a:schemeClr>
                  </a:solidFill>
                  <a:latin typeface="Arial" charset="0"/>
                  <a:ea typeface="Arial" charset="0"/>
                  <a:cs typeface="Arial" charset="0"/>
                </a:rPr>
              </a:br>
              <a:r>
                <a:rPr lang="en-US" sz="900" b="1" dirty="0">
                  <a:solidFill>
                    <a:schemeClr val="tx1">
                      <a:lumMod val="65000"/>
                      <a:lumOff val="35000"/>
                    </a:schemeClr>
                  </a:solidFill>
                  <a:latin typeface="Arial" charset="0"/>
                  <a:ea typeface="Arial" charset="0"/>
                  <a:cs typeface="Arial" charset="0"/>
                </a:rPr>
                <a:t>Replication Tool</a:t>
              </a:r>
            </a:p>
          </p:txBody>
        </p:sp>
        <p:sp>
          <p:nvSpPr>
            <p:cNvPr id="99" name="Abgerundetes Rechteck 24"/>
            <p:cNvSpPr/>
            <p:nvPr/>
          </p:nvSpPr>
          <p:spPr>
            <a:xfrm>
              <a:off x="8873774" y="7944701"/>
              <a:ext cx="57031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tx1">
                      <a:lumMod val="65000"/>
                      <a:lumOff val="35000"/>
                    </a:schemeClr>
                  </a:solidFill>
                  <a:ea typeface="BentonSans Book " charset="0"/>
                  <a:cs typeface="BentonSans Book " charset="0"/>
                </a:rPr>
                <a:t>ODBC</a:t>
              </a:r>
            </a:p>
          </p:txBody>
        </p:sp>
        <p:pic>
          <p:nvPicPr>
            <p:cNvPr id="102" name="Bild 7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3045" y="7675996"/>
              <a:ext cx="720000" cy="720000"/>
            </a:xfrm>
            <a:prstGeom prst="ellipse">
              <a:avLst/>
            </a:prstGeom>
          </p:spPr>
        </p:pic>
        <p:pic>
          <p:nvPicPr>
            <p:cNvPr id="103" name="Bild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1923" y="7675996"/>
              <a:ext cx="720000" cy="720000"/>
            </a:xfrm>
            <a:prstGeom prst="ellipse">
              <a:avLst/>
            </a:prstGeom>
          </p:spPr>
        </p:pic>
        <p:cxnSp>
          <p:nvCxnSpPr>
            <p:cNvPr id="104" name="Straight Arrow Connector 103"/>
            <p:cNvCxnSpPr>
              <a:stCxn id="99" idx="1"/>
              <a:endCxn id="97" idx="6"/>
            </p:cNvCxnSpPr>
            <p:nvPr/>
          </p:nvCxnSpPr>
          <p:spPr>
            <a:xfrm flipH="1" flipV="1">
              <a:off x="8118727" y="8035996"/>
              <a:ext cx="755047" cy="1"/>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103" idx="2"/>
              <a:endCxn id="102" idx="6"/>
            </p:cNvCxnSpPr>
            <p:nvPr/>
          </p:nvCxnSpPr>
          <p:spPr>
            <a:xfrm flipH="1">
              <a:off x="6173045" y="8035996"/>
              <a:ext cx="268878" cy="0"/>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p:cNvSpPr/>
            <p:nvPr/>
          </p:nvSpPr>
          <p:spPr bwMode="gray">
            <a:xfrm>
              <a:off x="10946519" y="7810350"/>
              <a:ext cx="898005" cy="434177"/>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Database</a:t>
              </a:r>
            </a:p>
          </p:txBody>
        </p:sp>
        <p:sp>
          <p:nvSpPr>
            <p:cNvPr id="101" name="Abgerundetes Rechteck 24"/>
            <p:cNvSpPr/>
            <p:nvPr/>
          </p:nvSpPr>
          <p:spPr>
            <a:xfrm>
              <a:off x="8310704" y="7944700"/>
              <a:ext cx="42571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bg1"/>
                  </a:solidFill>
                  <a:ea typeface="BentonSans Book " charset="0"/>
                  <a:cs typeface="BentonSans Book " charset="0"/>
                </a:rPr>
                <a:t>TCP</a:t>
              </a:r>
            </a:p>
          </p:txBody>
        </p:sp>
        <p:cxnSp>
          <p:nvCxnSpPr>
            <p:cNvPr id="117" name="Straight Arrow Connector 116"/>
            <p:cNvCxnSpPr>
              <a:stCxn id="97" idx="2"/>
              <a:endCxn id="103" idx="6"/>
            </p:cNvCxnSpPr>
            <p:nvPr/>
          </p:nvCxnSpPr>
          <p:spPr>
            <a:xfrm flipH="1">
              <a:off x="7161922" y="8035996"/>
              <a:ext cx="236804" cy="0"/>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6" idx="1"/>
              <a:endCxn id="98" idx="3"/>
            </p:cNvCxnSpPr>
            <p:nvPr/>
          </p:nvCxnSpPr>
          <p:spPr>
            <a:xfrm flipH="1">
              <a:off x="10706410" y="8027438"/>
              <a:ext cx="240109" cy="1"/>
            </a:xfrm>
            <a:prstGeom prst="straightConnector1">
              <a:avLst/>
            </a:prstGeom>
            <a:ln w="19050" cap="rnd" cmpd="sng">
              <a:solidFill>
                <a:srgbClr val="AB218E"/>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471361" y="1611234"/>
            <a:ext cx="5602750"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Request-Response Channel: Solid arrow from client (triggering agent) to server (point-to-point connectivity scenario, simplified)</a:t>
            </a:r>
          </a:p>
        </p:txBody>
      </p:sp>
      <p:sp>
        <p:nvSpPr>
          <p:cNvPr id="143" name="TextBox 142"/>
          <p:cNvSpPr txBox="1"/>
          <p:nvPr/>
        </p:nvSpPr>
        <p:spPr>
          <a:xfrm>
            <a:off x="6367704" y="1609832"/>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Data Flow Channel: </a:t>
            </a:r>
            <a:r>
              <a:rPr lang="en-US" sz="1400" b="1" u="sng" kern="0" dirty="0">
                <a:solidFill>
                  <a:schemeClr val="tx1">
                    <a:lumMod val="65000"/>
                    <a:lumOff val="35000"/>
                  </a:schemeClr>
                </a:solidFill>
                <a:ea typeface="Arial Unicode MS" pitchFamily="34" charset="-128"/>
                <a:cs typeface="Arial Unicode MS" pitchFamily="34" charset="-128"/>
              </a:rPr>
              <a:t>Dashed</a:t>
            </a:r>
            <a:r>
              <a:rPr lang="en-US" sz="1400" b="1" kern="0" dirty="0">
                <a:solidFill>
                  <a:schemeClr val="tx1">
                    <a:lumMod val="65000"/>
                    <a:lumOff val="35000"/>
                  </a:schemeClr>
                </a:solidFill>
                <a:ea typeface="Arial Unicode MS" pitchFamily="34" charset="-128"/>
                <a:cs typeface="Arial Unicode MS" pitchFamily="34" charset="-128"/>
              </a:rPr>
              <a:t> arrow from source (triggering agent) to target database (data replication scenario, simplified)</a:t>
            </a:r>
          </a:p>
        </p:txBody>
      </p:sp>
      <p:sp>
        <p:nvSpPr>
          <p:cNvPr id="145" name="TextBox 144"/>
          <p:cNvSpPr txBox="1"/>
          <p:nvPr/>
        </p:nvSpPr>
        <p:spPr>
          <a:xfrm>
            <a:off x="3379701" y="3423887"/>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Protocol</a:t>
            </a:r>
          </a:p>
        </p:txBody>
      </p:sp>
      <p:sp>
        <p:nvSpPr>
          <p:cNvPr id="146" name="Rectangle 15"/>
          <p:cNvSpPr/>
          <p:nvPr/>
        </p:nvSpPr>
        <p:spPr bwMode="gray">
          <a:xfrm>
            <a:off x="3395007" y="3025044"/>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7" name="TextBox 146"/>
          <p:cNvSpPr txBox="1"/>
          <p:nvPr/>
        </p:nvSpPr>
        <p:spPr>
          <a:xfrm>
            <a:off x="967648" y="2138894"/>
            <a:ext cx="1367290"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Application request</a:t>
            </a:r>
            <a:br>
              <a:rPr lang="en-US" sz="1100" dirty="0">
                <a:latin typeface="Arial" panose="020B0604020202020204" pitchFamily="34" charset="0"/>
              </a:rPr>
            </a:br>
            <a:r>
              <a:rPr lang="en-US" sz="1100" dirty="0">
                <a:latin typeface="Arial" panose="020B0604020202020204" pitchFamily="34" charset="0"/>
              </a:rPr>
              <a:t>arrow with </a:t>
            </a:r>
            <a:r>
              <a:rPr lang="en-US" sz="1100" b="1" dirty="0">
                <a:latin typeface="Arial" panose="020B0604020202020204" pitchFamily="34" charset="0"/>
              </a:rPr>
              <a:t>solid line</a:t>
            </a:r>
          </a:p>
        </p:txBody>
      </p:sp>
      <p:sp>
        <p:nvSpPr>
          <p:cNvPr id="148" name="Rectangle 15"/>
          <p:cNvSpPr/>
          <p:nvPr/>
        </p:nvSpPr>
        <p:spPr bwMode="gray">
          <a:xfrm flipH="1" flipV="1">
            <a:off x="1111420" y="2532091"/>
            <a:ext cx="112410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TextBox 148"/>
          <p:cNvSpPr txBox="1"/>
          <p:nvPr/>
        </p:nvSpPr>
        <p:spPr>
          <a:xfrm>
            <a:off x="732559" y="3423887"/>
            <a:ext cx="676467"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pPr algn="ctr"/>
            <a:r>
              <a:rPr lang="en-US" sz="1100" dirty="0">
                <a:latin typeface="Arial" panose="020B0604020202020204" pitchFamily="34" charset="0"/>
              </a:rPr>
              <a:t>SAPUI5 </a:t>
            </a:r>
            <a:br>
              <a:rPr lang="en-US" sz="1100" dirty="0">
                <a:latin typeface="Arial" panose="020B0604020202020204" pitchFamily="34" charset="0"/>
              </a:rPr>
            </a:br>
            <a:r>
              <a:rPr lang="en-US" sz="1100" dirty="0">
                <a:latin typeface="Arial" panose="020B0604020202020204" pitchFamily="34" charset="0"/>
              </a:rPr>
              <a:t>application</a:t>
            </a:r>
          </a:p>
        </p:txBody>
      </p:sp>
      <p:sp>
        <p:nvSpPr>
          <p:cNvPr id="150" name="Rectangle 15"/>
          <p:cNvSpPr/>
          <p:nvPr/>
        </p:nvSpPr>
        <p:spPr bwMode="gray">
          <a:xfrm>
            <a:off x="796552" y="3015808"/>
            <a:ext cx="652391" cy="2929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1" name="TextBox 150"/>
          <p:cNvSpPr txBox="1"/>
          <p:nvPr/>
        </p:nvSpPr>
        <p:spPr>
          <a:xfrm>
            <a:off x="4782772" y="3423887"/>
            <a:ext cx="1025922"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Exposed OData</a:t>
            </a:r>
            <a:br>
              <a:rPr lang="en-US" sz="1100" dirty="0">
                <a:latin typeface="Arial" panose="020B0604020202020204" pitchFamily="34" charset="0"/>
              </a:rPr>
            </a:br>
            <a:r>
              <a:rPr lang="en-US" sz="1100" dirty="0">
                <a:latin typeface="Arial" panose="020B0604020202020204" pitchFamily="34" charset="0"/>
              </a:rPr>
              <a:t>service interface</a:t>
            </a:r>
          </a:p>
        </p:txBody>
      </p:sp>
      <p:sp>
        <p:nvSpPr>
          <p:cNvPr id="152" name="Rectangle 15"/>
          <p:cNvSpPr/>
          <p:nvPr/>
        </p:nvSpPr>
        <p:spPr bwMode="gray">
          <a:xfrm flipH="1">
            <a:off x="4672759" y="290124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TextBox 152"/>
          <p:cNvSpPr txBox="1"/>
          <p:nvPr/>
        </p:nvSpPr>
        <p:spPr>
          <a:xfrm>
            <a:off x="2434869" y="3423887"/>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Cloud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Connector</a:t>
            </a:r>
          </a:p>
        </p:txBody>
      </p:sp>
      <p:sp>
        <p:nvSpPr>
          <p:cNvPr id="154" name="Rectangle 15"/>
          <p:cNvSpPr/>
          <p:nvPr/>
        </p:nvSpPr>
        <p:spPr bwMode="gray">
          <a:xfrm>
            <a:off x="2498345" y="302504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5" name="TextBox 154"/>
          <p:cNvSpPr txBox="1"/>
          <p:nvPr/>
        </p:nvSpPr>
        <p:spPr>
          <a:xfrm>
            <a:off x="2879691" y="2308171"/>
            <a:ext cx="101149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Service request</a:t>
            </a:r>
          </a:p>
        </p:txBody>
      </p:sp>
      <p:sp>
        <p:nvSpPr>
          <p:cNvPr id="156" name="Rectangle 15"/>
          <p:cNvSpPr/>
          <p:nvPr/>
        </p:nvSpPr>
        <p:spPr bwMode="gray">
          <a:xfrm flipV="1">
            <a:off x="3041793" y="2532091"/>
            <a:ext cx="607542"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9" name="TextBox 158"/>
          <p:cNvSpPr txBox="1"/>
          <p:nvPr/>
        </p:nvSpPr>
        <p:spPr>
          <a:xfrm>
            <a:off x="1554544" y="3423887"/>
            <a:ext cx="769441"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Connectivity</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service</a:t>
            </a:r>
          </a:p>
        </p:txBody>
      </p:sp>
      <p:sp>
        <p:nvSpPr>
          <p:cNvPr id="160" name="Rectangle 15"/>
          <p:cNvSpPr/>
          <p:nvPr/>
        </p:nvSpPr>
        <p:spPr bwMode="gray">
          <a:xfrm>
            <a:off x="1688482" y="3025044"/>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TextBox 164"/>
          <p:cNvSpPr txBox="1"/>
          <p:nvPr/>
        </p:nvSpPr>
        <p:spPr>
          <a:xfrm>
            <a:off x="1049811" y="6093546"/>
            <a:ext cx="1375368"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SAP Cloud Identity </a:t>
            </a:r>
            <a:br>
              <a:rPr lang="en-US" sz="1100" dirty="0">
                <a:latin typeface="Arial" panose="020B0604020202020204" pitchFamily="34" charset="0"/>
              </a:rPr>
            </a:br>
            <a:r>
              <a:rPr lang="en-US" sz="1100" dirty="0">
                <a:latin typeface="Arial" panose="020B0604020202020204" pitchFamily="34" charset="0"/>
              </a:rPr>
              <a:t>(Identity Provider)</a:t>
            </a:r>
          </a:p>
        </p:txBody>
      </p:sp>
      <p:sp>
        <p:nvSpPr>
          <p:cNvPr id="166" name="Rectangle 15"/>
          <p:cNvSpPr/>
          <p:nvPr/>
        </p:nvSpPr>
        <p:spPr bwMode="gray">
          <a:xfrm flipH="1">
            <a:off x="1029226" y="5719546"/>
            <a:ext cx="945253" cy="2912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TextBox 166"/>
          <p:cNvSpPr txBox="1"/>
          <p:nvPr/>
        </p:nvSpPr>
        <p:spPr>
          <a:xfrm>
            <a:off x="4832468" y="2308171"/>
            <a:ext cx="52578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System </a:t>
            </a:r>
          </a:p>
        </p:txBody>
      </p:sp>
      <p:sp>
        <p:nvSpPr>
          <p:cNvPr id="168" name="Rectangle 15"/>
          <p:cNvSpPr/>
          <p:nvPr/>
        </p:nvSpPr>
        <p:spPr bwMode="gray">
          <a:xfrm flipV="1">
            <a:off x="4871221" y="2532091"/>
            <a:ext cx="544111"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5"/>
          <p:cNvSpPr/>
          <p:nvPr/>
        </p:nvSpPr>
        <p:spPr bwMode="gray">
          <a:xfrm flipV="1">
            <a:off x="10130035" y="2548029"/>
            <a:ext cx="1083776" cy="32613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0" name="TextBox 169"/>
          <p:cNvSpPr txBox="1"/>
          <p:nvPr/>
        </p:nvSpPr>
        <p:spPr>
          <a:xfrm>
            <a:off x="9680652" y="2329912"/>
            <a:ext cx="2204164"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On-premise database (source)</a:t>
            </a:r>
          </a:p>
        </p:txBody>
      </p:sp>
      <p:sp>
        <p:nvSpPr>
          <p:cNvPr id="171" name="TextBox 170"/>
          <p:cNvSpPr txBox="1"/>
          <p:nvPr/>
        </p:nvSpPr>
        <p:spPr>
          <a:xfrm>
            <a:off x="9235792" y="3575534"/>
            <a:ext cx="1521250"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ODBC interface needed</a:t>
            </a:r>
            <a:br>
              <a:rPr lang="en-US" sz="1100" dirty="0">
                <a:latin typeface="Arial" panose="020B0604020202020204" pitchFamily="34" charset="0"/>
              </a:rPr>
            </a:br>
            <a:r>
              <a:rPr lang="en-US" sz="1100" dirty="0">
                <a:latin typeface="Arial" panose="020B0604020202020204" pitchFamily="34" charset="0"/>
              </a:rPr>
              <a:t>for replication process</a:t>
            </a:r>
          </a:p>
        </p:txBody>
      </p:sp>
      <p:sp>
        <p:nvSpPr>
          <p:cNvPr id="172" name="Rectangle 15"/>
          <p:cNvSpPr/>
          <p:nvPr/>
        </p:nvSpPr>
        <p:spPr bwMode="gray">
          <a:xfrm flipH="1">
            <a:off x="9125776" y="3001479"/>
            <a:ext cx="1521525" cy="46520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3" name="TextBox 172"/>
          <p:cNvSpPr txBox="1"/>
          <p:nvPr/>
        </p:nvSpPr>
        <p:spPr>
          <a:xfrm>
            <a:off x="8478718" y="2194830"/>
            <a:ext cx="1115525"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b="1" dirty="0">
                <a:latin typeface="Arial" panose="020B0604020202020204" pitchFamily="34" charset="0"/>
              </a:rPr>
              <a:t>Data flow arrow with dashed line</a:t>
            </a:r>
          </a:p>
        </p:txBody>
      </p:sp>
      <p:sp>
        <p:nvSpPr>
          <p:cNvPr id="174" name="Rectangle 15"/>
          <p:cNvSpPr/>
          <p:nvPr/>
        </p:nvSpPr>
        <p:spPr bwMode="gray">
          <a:xfrm flipV="1">
            <a:off x="8536666"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5" name="TextBox 174"/>
          <p:cNvSpPr txBox="1"/>
          <p:nvPr/>
        </p:nvSpPr>
        <p:spPr>
          <a:xfrm>
            <a:off x="7340052" y="3575534"/>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Cloud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Connector</a:t>
            </a:r>
          </a:p>
        </p:txBody>
      </p:sp>
      <p:sp>
        <p:nvSpPr>
          <p:cNvPr id="176" name="Rectangle 15"/>
          <p:cNvSpPr/>
          <p:nvPr/>
        </p:nvSpPr>
        <p:spPr bwMode="gray">
          <a:xfrm>
            <a:off x="7403528" y="3150499"/>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7" name="TextBox 176"/>
          <p:cNvSpPr txBox="1"/>
          <p:nvPr/>
        </p:nvSpPr>
        <p:spPr>
          <a:xfrm>
            <a:off x="6459727" y="3575534"/>
            <a:ext cx="769441"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Connectivity</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service</a:t>
            </a:r>
          </a:p>
        </p:txBody>
      </p:sp>
      <p:sp>
        <p:nvSpPr>
          <p:cNvPr id="178" name="Rectangle 15"/>
          <p:cNvSpPr/>
          <p:nvPr/>
        </p:nvSpPr>
        <p:spPr bwMode="gray">
          <a:xfrm>
            <a:off x="6593665" y="3150499"/>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9" name="TextBox 178"/>
          <p:cNvSpPr txBox="1"/>
          <p:nvPr/>
        </p:nvSpPr>
        <p:spPr>
          <a:xfrm>
            <a:off x="8211862" y="3575534"/>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Protocol</a:t>
            </a:r>
          </a:p>
        </p:txBody>
      </p:sp>
      <p:sp>
        <p:nvSpPr>
          <p:cNvPr id="180" name="Rectangle 15"/>
          <p:cNvSpPr/>
          <p:nvPr/>
        </p:nvSpPr>
        <p:spPr bwMode="gray">
          <a:xfrm>
            <a:off x="8248767" y="3098731"/>
            <a:ext cx="507148" cy="37597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4" name="Rechteck 9"/>
          <p:cNvSpPr/>
          <p:nvPr/>
        </p:nvSpPr>
        <p:spPr>
          <a:xfrm>
            <a:off x="2589477" y="4860206"/>
            <a:ext cx="2113825" cy="899121"/>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accent2"/>
              </a:solidFill>
              <a:latin typeface="BentonSans" charset="0"/>
              <a:ea typeface="BentonSans" charset="0"/>
              <a:cs typeface="BentonSans" charset="0"/>
            </a:endParaRPr>
          </a:p>
        </p:txBody>
      </p:sp>
      <p:sp>
        <p:nvSpPr>
          <p:cNvPr id="185" name="Rechteck 9"/>
          <p:cNvSpPr/>
          <p:nvPr/>
        </p:nvSpPr>
        <p:spPr>
          <a:xfrm>
            <a:off x="2815827" y="5247584"/>
            <a:ext cx="1743459" cy="347606"/>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200" b="1" dirty="0">
                <a:solidFill>
                  <a:schemeClr val="tx1">
                    <a:lumMod val="65000"/>
                    <a:lumOff val="35000"/>
                  </a:schemeClr>
                </a:solidFill>
              </a:rPr>
              <a:t>NEO Environment</a:t>
            </a:r>
          </a:p>
        </p:txBody>
      </p:sp>
      <p:pic>
        <p:nvPicPr>
          <p:cNvPr id="188" name="Bild 76"/>
          <p:cNvPicPr>
            <a:picLocks noChangeAspect="1"/>
          </p:cNvPicPr>
          <p:nvPr/>
        </p:nvPicPr>
        <p:blipFill rotWithShape="1">
          <a:blip r:embed="rId8" cstate="screen">
            <a:duotone>
              <a:prstClr val="black"/>
              <a:schemeClr val="accent2">
                <a:tint val="45000"/>
                <a:satMod val="400000"/>
              </a:schemeClr>
            </a:duotone>
            <a:extLst>
              <a:ext uri="{28A0092B-C50C-407E-A947-70E740481C1C}">
                <a14:useLocalDpi xmlns:a14="http://schemas.microsoft.com/office/drawing/2010/main"/>
              </a:ext>
            </a:extLst>
          </a:blip>
          <a:srcRect l="-13058" t="-15498" r="-14260" b="-19497"/>
          <a:stretch/>
        </p:blipFill>
        <p:spPr>
          <a:xfrm>
            <a:off x="869322" y="5168359"/>
            <a:ext cx="477278" cy="506056"/>
          </a:xfrm>
          <a:prstGeom prst="rect">
            <a:avLst/>
          </a:prstGeom>
        </p:spPr>
      </p:pic>
      <p:cxnSp>
        <p:nvCxnSpPr>
          <p:cNvPr id="199" name="Straight Arrow Connector 198"/>
          <p:cNvCxnSpPr>
            <a:stCxn id="185" idx="1"/>
            <a:endCxn id="188" idx="3"/>
          </p:cNvCxnSpPr>
          <p:nvPr/>
        </p:nvCxnSpPr>
        <p:spPr>
          <a:xfrm flipH="1">
            <a:off x="1346600" y="5421387"/>
            <a:ext cx="1469227" cy="0"/>
          </a:xfrm>
          <a:prstGeom prst="straightConnector1">
            <a:avLst/>
          </a:prstGeom>
          <a:ln w="19050" cap="rnd" cmpd="sng">
            <a:solidFill>
              <a:srgbClr val="AB218E"/>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Abgerundetes Rechteck 64"/>
          <p:cNvSpPr/>
          <p:nvPr/>
        </p:nvSpPr>
        <p:spPr>
          <a:xfrm>
            <a:off x="1617462" y="5436806"/>
            <a:ext cx="1046332" cy="20362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dirty="0">
                <a:solidFill>
                  <a:schemeClr val="accent6"/>
                </a:solidFill>
                <a:latin typeface="Arial" charset="0"/>
                <a:ea typeface="Arial" charset="0"/>
                <a:cs typeface="Arial" charset="0"/>
              </a:rPr>
              <a:t>mutual trust</a:t>
            </a:r>
          </a:p>
        </p:txBody>
      </p:sp>
      <p:sp>
        <p:nvSpPr>
          <p:cNvPr id="207" name="TextBox 206"/>
          <p:cNvSpPr txBox="1"/>
          <p:nvPr/>
        </p:nvSpPr>
        <p:spPr>
          <a:xfrm>
            <a:off x="1117773" y="4847924"/>
            <a:ext cx="1393937"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Mutual trust relation</a:t>
            </a:r>
          </a:p>
        </p:txBody>
      </p:sp>
      <p:sp>
        <p:nvSpPr>
          <p:cNvPr id="208" name="Rectangle 15"/>
          <p:cNvSpPr/>
          <p:nvPr/>
        </p:nvSpPr>
        <p:spPr bwMode="gray">
          <a:xfrm flipV="1">
            <a:off x="1575444" y="5066041"/>
            <a:ext cx="44557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9" name="TextBox 208"/>
          <p:cNvSpPr txBox="1"/>
          <p:nvPr/>
        </p:nvSpPr>
        <p:spPr>
          <a:xfrm>
            <a:off x="511016" y="4127844"/>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Mutual Trust Relation: Solid arrow in both directions </a:t>
            </a:r>
            <a:br>
              <a:rPr lang="en-US" sz="1400" b="1" kern="0" dirty="0">
                <a:solidFill>
                  <a:schemeClr val="tx1">
                    <a:lumMod val="65000"/>
                    <a:lumOff val="35000"/>
                  </a:schemeClr>
                </a:solidFill>
                <a:ea typeface="Arial Unicode MS" pitchFamily="34" charset="-128"/>
                <a:cs typeface="Arial Unicode MS" pitchFamily="34" charset="-128"/>
              </a:rPr>
            </a:br>
            <a:endParaRPr lang="en-US" sz="1400" kern="0" dirty="0">
              <a:solidFill>
                <a:schemeClr val="tx1">
                  <a:lumMod val="65000"/>
                  <a:lumOff val="35000"/>
                </a:schemeClr>
              </a:solidFill>
              <a:ea typeface="Arial Unicode MS" pitchFamily="34" charset="-128"/>
              <a:cs typeface="Arial Unicode MS" pitchFamily="34" charset="-128"/>
            </a:endParaRPr>
          </a:p>
        </p:txBody>
      </p:sp>
      <p:cxnSp>
        <p:nvCxnSpPr>
          <p:cNvPr id="211" name="Gerade Verbindung 60"/>
          <p:cNvCxnSpPr/>
          <p:nvPr/>
        </p:nvCxnSpPr>
        <p:spPr>
          <a:xfrm flipV="1">
            <a:off x="8248767" y="4937334"/>
            <a:ext cx="0" cy="33970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213" name="Rechteck 9"/>
          <p:cNvSpPr/>
          <p:nvPr/>
        </p:nvSpPr>
        <p:spPr>
          <a:xfrm>
            <a:off x="9232946" y="4988038"/>
            <a:ext cx="2336390" cy="67452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nchorCtr="0"/>
          <a:lstStyle/>
          <a:p>
            <a:pPr fontAlgn="base">
              <a:spcBef>
                <a:spcPts val="600"/>
              </a:spcBef>
              <a:spcAft>
                <a:spcPct val="0"/>
              </a:spcAft>
              <a:buClr>
                <a:srgbClr val="F0AB00"/>
              </a:buClr>
              <a:buSzPct val="80000"/>
            </a:pPr>
            <a:endParaRPr lang="en-US" sz="1600" b="1" kern="0" dirty="0">
              <a:solidFill>
                <a:schemeClr val="tx1">
                  <a:lumMod val="65000"/>
                  <a:lumOff val="35000"/>
                </a:schemeClr>
              </a:solidFill>
              <a:latin typeface="BentonSans" charset="0"/>
              <a:ea typeface="BentonSans" charset="0"/>
              <a:cs typeface="BentonSans" charset="0"/>
            </a:endParaRPr>
          </a:p>
        </p:txBody>
      </p:sp>
      <p:sp>
        <p:nvSpPr>
          <p:cNvPr id="216" name="TextBox 215"/>
          <p:cNvSpPr txBox="1"/>
          <p:nvPr/>
        </p:nvSpPr>
        <p:spPr>
          <a:xfrm>
            <a:off x="8536666" y="5940497"/>
            <a:ext cx="1377345"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Bidirectional RFC via tunnel connection</a:t>
            </a:r>
          </a:p>
        </p:txBody>
      </p:sp>
      <p:pic>
        <p:nvPicPr>
          <p:cNvPr id="217" name="Bild 4"/>
          <p:cNvPicPr>
            <a:picLocks noChangeAspect="1"/>
          </p:cNvPicPr>
          <p:nvPr/>
        </p:nvPicPr>
        <p:blipFill rotWithShape="1">
          <a:blip r:embed="rId9">
            <a:extLst>
              <a:ext uri="{28A0092B-C50C-407E-A947-70E740481C1C}">
                <a14:useLocalDpi xmlns:a14="http://schemas.microsoft.com/office/drawing/2010/main" val="0"/>
              </a:ext>
            </a:extLst>
          </a:blip>
          <a:srcRect l="-9040" t="-10604" r="-10460" b="-8895"/>
          <a:stretch/>
        </p:blipFill>
        <p:spPr>
          <a:xfrm>
            <a:off x="6505931" y="5195920"/>
            <a:ext cx="425564" cy="425564"/>
          </a:xfrm>
          <a:prstGeom prst="ellipse">
            <a:avLst/>
          </a:prstGeom>
        </p:spPr>
      </p:pic>
      <p:pic>
        <p:nvPicPr>
          <p:cNvPr id="218"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2438" y="5097703"/>
            <a:ext cx="622800" cy="622800"/>
          </a:xfrm>
          <a:prstGeom prst="ellipse">
            <a:avLst/>
          </a:prstGeom>
        </p:spPr>
      </p:pic>
      <p:cxnSp>
        <p:nvCxnSpPr>
          <p:cNvPr id="219" name="Straight Connector 218"/>
          <p:cNvCxnSpPr>
            <a:stCxn id="218" idx="2"/>
            <a:endCxn id="217" idx="6"/>
          </p:cNvCxnSpPr>
          <p:nvPr/>
        </p:nvCxnSpPr>
        <p:spPr>
          <a:xfrm flipH="1" flipV="1">
            <a:off x="6931495" y="5408702"/>
            <a:ext cx="490943" cy="401"/>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Gerade Verbindung 60"/>
          <p:cNvCxnSpPr/>
          <p:nvPr/>
        </p:nvCxnSpPr>
        <p:spPr>
          <a:xfrm flipV="1">
            <a:off x="8248767" y="5520448"/>
            <a:ext cx="0" cy="332758"/>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30" idx="1"/>
            <a:endCxn id="218" idx="6"/>
          </p:cNvCxnSpPr>
          <p:nvPr/>
        </p:nvCxnSpPr>
        <p:spPr>
          <a:xfrm flipH="1">
            <a:off x="8045238" y="5408701"/>
            <a:ext cx="1369628" cy="402"/>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Abgerundetes Rechteck 24"/>
          <p:cNvSpPr/>
          <p:nvPr/>
        </p:nvSpPr>
        <p:spPr>
          <a:xfrm>
            <a:off x="8592308" y="5307341"/>
            <a:ext cx="568290" cy="197699"/>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bg1"/>
                </a:solidFill>
                <a:latin typeface="BentonSans Book " charset="0"/>
                <a:ea typeface="BentonSans Book " charset="0"/>
                <a:cs typeface="BentonSans Book " charset="0"/>
              </a:rPr>
              <a:t>RFC</a:t>
            </a:r>
          </a:p>
        </p:txBody>
      </p:sp>
      <p:sp>
        <p:nvSpPr>
          <p:cNvPr id="230" name="Rechteck 9"/>
          <p:cNvSpPr/>
          <p:nvPr/>
        </p:nvSpPr>
        <p:spPr>
          <a:xfrm>
            <a:off x="9414866" y="5266117"/>
            <a:ext cx="2059418" cy="28516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rPr>
              <a:t>SAP S/4HANA Cloud system</a:t>
            </a:r>
          </a:p>
        </p:txBody>
      </p:sp>
      <p:sp>
        <p:nvSpPr>
          <p:cNvPr id="234" name="Rectangle 15"/>
          <p:cNvSpPr/>
          <p:nvPr/>
        </p:nvSpPr>
        <p:spPr bwMode="gray">
          <a:xfrm flipH="1">
            <a:off x="8478718" y="541785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8" name="TextBox 237"/>
          <p:cNvSpPr txBox="1"/>
          <p:nvPr/>
        </p:nvSpPr>
        <p:spPr>
          <a:xfrm>
            <a:off x="6938598" y="5940497"/>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Cloud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Connector</a:t>
            </a:r>
          </a:p>
        </p:txBody>
      </p:sp>
      <p:sp>
        <p:nvSpPr>
          <p:cNvPr id="239" name="Rectangle 15"/>
          <p:cNvSpPr/>
          <p:nvPr/>
        </p:nvSpPr>
        <p:spPr bwMode="gray">
          <a:xfrm>
            <a:off x="7002074" y="554165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TextBox 239"/>
          <p:cNvSpPr txBox="1"/>
          <p:nvPr/>
        </p:nvSpPr>
        <p:spPr>
          <a:xfrm>
            <a:off x="6815467" y="4824781"/>
            <a:ext cx="1367290"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Backend system</a:t>
            </a:r>
          </a:p>
        </p:txBody>
      </p:sp>
      <p:sp>
        <p:nvSpPr>
          <p:cNvPr id="241" name="Rectangle 15"/>
          <p:cNvSpPr/>
          <p:nvPr/>
        </p:nvSpPr>
        <p:spPr bwMode="gray">
          <a:xfrm flipH="1" flipV="1">
            <a:off x="6718359" y="5048701"/>
            <a:ext cx="944183"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2" name="TextBox 241"/>
          <p:cNvSpPr txBox="1"/>
          <p:nvPr/>
        </p:nvSpPr>
        <p:spPr>
          <a:xfrm>
            <a:off x="8478718" y="4824781"/>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Protocol</a:t>
            </a:r>
          </a:p>
        </p:txBody>
      </p:sp>
      <p:sp>
        <p:nvSpPr>
          <p:cNvPr id="243" name="Rectangle 15"/>
          <p:cNvSpPr/>
          <p:nvPr/>
        </p:nvSpPr>
        <p:spPr bwMode="gray">
          <a:xfrm flipV="1">
            <a:off x="8441917" y="5048701"/>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4" name="TextBox 243"/>
          <p:cNvSpPr txBox="1"/>
          <p:nvPr/>
        </p:nvSpPr>
        <p:spPr>
          <a:xfrm>
            <a:off x="6367704" y="4127844"/>
            <a:ext cx="5275021"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Bidirectional RFC: Solid arrow in both directions ( point-to-point connectivity scenario with Cloud Connector 2.10)</a:t>
            </a:r>
          </a:p>
        </p:txBody>
      </p:sp>
      <p:sp>
        <p:nvSpPr>
          <p:cNvPr id="87" name="TextBox 86"/>
          <p:cNvSpPr txBox="1"/>
          <p:nvPr/>
        </p:nvSpPr>
        <p:spPr>
          <a:xfrm>
            <a:off x="6522730" y="2187494"/>
            <a:ext cx="1817920"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latin typeface="Arial" panose="020B0604020202020204" pitchFamily="34" charset="0"/>
              </a:rPr>
              <a:t>SAP Cloud Platform  HANA database as a service</a:t>
            </a:r>
          </a:p>
        </p:txBody>
      </p:sp>
      <p:sp>
        <p:nvSpPr>
          <p:cNvPr id="88" name="Rectangle 15"/>
          <p:cNvSpPr/>
          <p:nvPr/>
        </p:nvSpPr>
        <p:spPr bwMode="gray">
          <a:xfrm flipH="1" flipV="1">
            <a:off x="6580678"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89" name="Picture 88">
            <a:extLst>
              <a:ext uri="{FF2B5EF4-FFF2-40B4-BE49-F238E27FC236}">
                <a16:creationId xmlns:a16="http://schemas.microsoft.com/office/drawing/2014/main" id="{CFF82C88-4D37-4A54-83A8-CF5FD29DE268}"/>
              </a:ext>
            </a:extLst>
          </p:cNvPr>
          <p:cNvPicPr>
            <a:picLocks noChangeAspect="1"/>
          </p:cNvPicPr>
          <p:nvPr/>
        </p:nvPicPr>
        <p:blipFill>
          <a:blip r:embed="rId10"/>
          <a:stretch>
            <a:fillRect/>
          </a:stretch>
        </p:blipFill>
        <p:spPr>
          <a:xfrm>
            <a:off x="2660320" y="4971417"/>
            <a:ext cx="1800000" cy="142469"/>
          </a:xfrm>
          <a:prstGeom prst="rect">
            <a:avLst/>
          </a:prstGeom>
        </p:spPr>
      </p:pic>
      <p:pic>
        <p:nvPicPr>
          <p:cNvPr id="91" name="Picture 90">
            <a:extLst>
              <a:ext uri="{FF2B5EF4-FFF2-40B4-BE49-F238E27FC236}">
                <a16:creationId xmlns:a16="http://schemas.microsoft.com/office/drawing/2014/main" id="{BF56C77F-768C-498D-8F86-D15D2CD22FB1}"/>
              </a:ext>
            </a:extLst>
          </p:cNvPr>
          <p:cNvPicPr>
            <a:picLocks noChangeAspect="1"/>
          </p:cNvPicPr>
          <p:nvPr/>
        </p:nvPicPr>
        <p:blipFill>
          <a:blip r:embed="rId11"/>
          <a:stretch>
            <a:fillRect/>
          </a:stretch>
        </p:blipFill>
        <p:spPr>
          <a:xfrm>
            <a:off x="9300761" y="5056321"/>
            <a:ext cx="1504366" cy="115130"/>
          </a:xfrm>
          <a:prstGeom prst="rect">
            <a:avLst/>
          </a:prstGeom>
        </p:spPr>
      </p:pic>
    </p:spTree>
    <p:extLst>
      <p:ext uri="{BB962C8B-B14F-4D97-AF65-F5344CB8AC3E}">
        <p14:creationId xmlns:p14="http://schemas.microsoft.com/office/powerpoint/2010/main" val="4078188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ewinkelte Verbindung 42">
            <a:extLst>
              <a:ext uri="{FF2B5EF4-FFF2-40B4-BE49-F238E27FC236}">
                <a16:creationId xmlns:a16="http://schemas.microsoft.com/office/drawing/2014/main" id="{9F5C9DBA-3C91-41DF-9DFD-A47DEC4F88CB}"/>
              </a:ext>
            </a:extLst>
          </p:cNvPr>
          <p:cNvCxnSpPr>
            <a:cxnSpLocks/>
          </p:cNvCxnSpPr>
          <p:nvPr/>
        </p:nvCxnSpPr>
        <p:spPr>
          <a:xfrm>
            <a:off x="504001" y="2413797"/>
            <a:ext cx="172819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75E2BD-92B0-44F0-9683-4361DF5A836D}"/>
              </a:ext>
            </a:extLst>
          </p:cNvPr>
          <p:cNvSpPr>
            <a:spLocks noGrp="1"/>
          </p:cNvSpPr>
          <p:nvPr>
            <p:ph type="title"/>
          </p:nvPr>
        </p:nvSpPr>
        <p:spPr>
          <a:xfrm>
            <a:off x="504001" y="504000"/>
            <a:ext cx="11858282" cy="677108"/>
          </a:xfrm>
        </p:spPr>
        <p:txBody>
          <a:bodyPr/>
          <a:lstStyle/>
          <a:p>
            <a:r>
              <a:rPr lang="en-US" dirty="0"/>
              <a:t>SAP Cloud Platform Solution Diagrams &amp; Icons: Design Guidelines</a:t>
            </a:r>
            <a:br>
              <a:rPr lang="en-US" dirty="0"/>
            </a:br>
            <a:r>
              <a:rPr lang="en-US" sz="2000" b="0" dirty="0"/>
              <a:t>Graphical Elements to depict Application Protocols, Interfaces and Trust Relationships</a:t>
            </a:r>
            <a:endParaRPr lang="en-US" sz="2000" dirty="0"/>
          </a:p>
        </p:txBody>
      </p:sp>
      <p:pic>
        <p:nvPicPr>
          <p:cNvPr id="5" name="Bild 7">
            <a:extLst>
              <a:ext uri="{FF2B5EF4-FFF2-40B4-BE49-F238E27FC236}">
                <a16:creationId xmlns:a16="http://schemas.microsoft.com/office/drawing/2014/main" id="{5E8100ED-47CD-48CC-AA62-C0F209CFA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563" y="1845046"/>
            <a:ext cx="360000" cy="360000"/>
          </a:xfrm>
          <a:prstGeom prst="rect">
            <a:avLst/>
          </a:prstGeom>
        </p:spPr>
      </p:pic>
      <p:cxnSp>
        <p:nvCxnSpPr>
          <p:cNvPr id="6" name="Gewinkelte Verbindung 42">
            <a:extLst>
              <a:ext uri="{FF2B5EF4-FFF2-40B4-BE49-F238E27FC236}">
                <a16:creationId xmlns:a16="http://schemas.microsoft.com/office/drawing/2014/main" id="{029B1B8B-50E5-4B63-B01A-8E66AA39BA0A}"/>
              </a:ext>
            </a:extLst>
          </p:cNvPr>
          <p:cNvCxnSpPr>
            <a:cxnSpLocks/>
            <a:stCxn id="5" idx="3"/>
            <a:endCxn id="10" idx="1"/>
          </p:cNvCxnSpPr>
          <p:nvPr/>
        </p:nvCxnSpPr>
        <p:spPr>
          <a:xfrm>
            <a:off x="3993563" y="2025046"/>
            <a:ext cx="206568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hteck 11">
            <a:extLst>
              <a:ext uri="{FF2B5EF4-FFF2-40B4-BE49-F238E27FC236}">
                <a16:creationId xmlns:a16="http://schemas.microsoft.com/office/drawing/2014/main" id="{DA2D97DE-9CA0-4717-991F-3B3B4AF5364C}"/>
              </a:ext>
            </a:extLst>
          </p:cNvPr>
          <p:cNvSpPr/>
          <p:nvPr/>
        </p:nvSpPr>
        <p:spPr>
          <a:xfrm>
            <a:off x="3325207" y="2278159"/>
            <a:ext cx="976712"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 client</a:t>
            </a:r>
          </a:p>
        </p:txBody>
      </p:sp>
      <p:sp>
        <p:nvSpPr>
          <p:cNvPr id="8" name="Rechteck 32">
            <a:extLst>
              <a:ext uri="{FF2B5EF4-FFF2-40B4-BE49-F238E27FC236}">
                <a16:creationId xmlns:a16="http://schemas.microsoft.com/office/drawing/2014/main" id="{316E3B35-D6A8-4506-BFC2-EA2EE5BDB78D}"/>
              </a:ext>
            </a:extLst>
          </p:cNvPr>
          <p:cNvSpPr/>
          <p:nvPr/>
        </p:nvSpPr>
        <p:spPr>
          <a:xfrm>
            <a:off x="5895298" y="2278159"/>
            <a:ext cx="76783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Application</a:t>
            </a:r>
          </a:p>
        </p:txBody>
      </p:sp>
      <p:sp>
        <p:nvSpPr>
          <p:cNvPr id="9" name="Abgerundetes Rechteck 24">
            <a:extLst>
              <a:ext uri="{FF2B5EF4-FFF2-40B4-BE49-F238E27FC236}">
                <a16:creationId xmlns:a16="http://schemas.microsoft.com/office/drawing/2014/main" id="{C8B9FCF6-780B-4C7A-87D0-B5E4C7F9B115}"/>
              </a:ext>
            </a:extLst>
          </p:cNvPr>
          <p:cNvSpPr/>
          <p:nvPr/>
        </p:nvSpPr>
        <p:spPr>
          <a:xfrm>
            <a:off x="4718240" y="1933247"/>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pic>
        <p:nvPicPr>
          <p:cNvPr id="10" name="Picture 9">
            <a:extLst>
              <a:ext uri="{FF2B5EF4-FFF2-40B4-BE49-F238E27FC236}">
                <a16:creationId xmlns:a16="http://schemas.microsoft.com/office/drawing/2014/main" id="{BA40EFFA-3BAC-44C5-9999-A381E06AE4E9}"/>
              </a:ext>
            </a:extLst>
          </p:cNvPr>
          <p:cNvPicPr>
            <a:picLocks noChangeAspect="1"/>
          </p:cNvPicPr>
          <p:nvPr/>
        </p:nvPicPr>
        <p:blipFill rotWithShape="1">
          <a:blip r:embed="rId4"/>
          <a:srcRect l="-7715" t="-7715" r="-7715" b="-7715"/>
          <a:stretch/>
        </p:blipFill>
        <p:spPr>
          <a:xfrm>
            <a:off x="6059250" y="1817270"/>
            <a:ext cx="415552" cy="415552"/>
          </a:xfrm>
          <a:prstGeom prst="rect">
            <a:avLst/>
          </a:prstGeom>
        </p:spPr>
      </p:pic>
      <p:sp>
        <p:nvSpPr>
          <p:cNvPr id="11" name="Rechteck 9">
            <a:extLst>
              <a:ext uri="{FF2B5EF4-FFF2-40B4-BE49-F238E27FC236}">
                <a16:creationId xmlns:a16="http://schemas.microsoft.com/office/drawing/2014/main" id="{BEEE3AE9-7D9D-4608-8ED8-758DFDF567BB}"/>
              </a:ext>
            </a:extLst>
          </p:cNvPr>
          <p:cNvSpPr/>
          <p:nvPr/>
        </p:nvSpPr>
        <p:spPr>
          <a:xfrm>
            <a:off x="3228000" y="3591817"/>
            <a:ext cx="4535265" cy="101709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dirty="0">
                <a:solidFill>
                  <a:srgbClr val="1A9898"/>
                </a:solidFill>
                <a:latin typeface="Arial" charset="0"/>
                <a:ea typeface="Arial" charset="0"/>
                <a:cs typeface="Arial" charset="0"/>
              </a:rPr>
              <a:t>Java Application</a:t>
            </a:r>
          </a:p>
        </p:txBody>
      </p:sp>
      <p:sp>
        <p:nvSpPr>
          <p:cNvPr id="12" name="Abgerundetes Rechteck 24">
            <a:extLst>
              <a:ext uri="{FF2B5EF4-FFF2-40B4-BE49-F238E27FC236}">
                <a16:creationId xmlns:a16="http://schemas.microsoft.com/office/drawing/2014/main" id="{35F2AE32-FE05-4452-A241-BF01BDF1FDE4}"/>
              </a:ext>
            </a:extLst>
          </p:cNvPr>
          <p:cNvSpPr/>
          <p:nvPr/>
        </p:nvSpPr>
        <p:spPr>
          <a:xfrm>
            <a:off x="5029803" y="3500017"/>
            <a:ext cx="925907" cy="183600"/>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OData/Rest </a:t>
            </a:r>
          </a:p>
        </p:txBody>
      </p:sp>
      <p:pic>
        <p:nvPicPr>
          <p:cNvPr id="13" name="Bild 10">
            <a:extLst>
              <a:ext uri="{FF2B5EF4-FFF2-40B4-BE49-F238E27FC236}">
                <a16:creationId xmlns:a16="http://schemas.microsoft.com/office/drawing/2014/main" id="{026831E1-43AC-46FA-83BA-A236BB65BD26}"/>
              </a:ext>
            </a:extLst>
          </p:cNvPr>
          <p:cNvPicPr>
            <a:picLocks noChangeAspect="1"/>
          </p:cNvPicPr>
          <p:nvPr/>
        </p:nvPicPr>
        <p:blipFill rotWithShape="1">
          <a:blip r:embed="rId5">
            <a:extLst>
              <a:ext uri="{28A0092B-C50C-407E-A947-70E740481C1C}">
                <a14:useLocalDpi xmlns:a14="http://schemas.microsoft.com/office/drawing/2010/main" val="0"/>
              </a:ext>
            </a:extLst>
          </a:blip>
          <a:srcRect t="-6777" b="-6777"/>
          <a:stretch/>
        </p:blipFill>
        <p:spPr>
          <a:xfrm>
            <a:off x="3031403" y="3992068"/>
            <a:ext cx="393191" cy="446488"/>
          </a:xfrm>
          <a:prstGeom prst="rect">
            <a:avLst/>
          </a:prstGeom>
          <a:solidFill>
            <a:schemeClr val="bg1"/>
          </a:solidFill>
        </p:spPr>
      </p:pic>
      <p:sp>
        <p:nvSpPr>
          <p:cNvPr id="14" name="Rechteck 9">
            <a:extLst>
              <a:ext uri="{FF2B5EF4-FFF2-40B4-BE49-F238E27FC236}">
                <a16:creationId xmlns:a16="http://schemas.microsoft.com/office/drawing/2014/main" id="{CE6B5FA4-D18F-426A-AB92-B1AEDA1D0324}"/>
              </a:ext>
            </a:extLst>
          </p:cNvPr>
          <p:cNvSpPr/>
          <p:nvPr/>
        </p:nvSpPr>
        <p:spPr>
          <a:xfrm>
            <a:off x="6246774" y="3983363"/>
            <a:ext cx="1377601" cy="468000"/>
          </a:xfrm>
          <a:prstGeom prst="rect">
            <a:avLst/>
          </a:prstGeom>
          <a:solidFill>
            <a:schemeClr val="bg1"/>
          </a:solid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US" sz="1200" b="1" dirty="0">
                <a:solidFill>
                  <a:srgbClr val="1A9898"/>
                </a:solidFill>
                <a:latin typeface="Arial" charset="0"/>
                <a:ea typeface="Arial" charset="0"/>
                <a:cs typeface="Arial" charset="0"/>
              </a:rPr>
              <a:t>Custom Code</a:t>
            </a:r>
          </a:p>
        </p:txBody>
      </p:sp>
      <p:sp>
        <p:nvSpPr>
          <p:cNvPr id="15" name="Rechteck 9">
            <a:extLst>
              <a:ext uri="{FF2B5EF4-FFF2-40B4-BE49-F238E27FC236}">
                <a16:creationId xmlns:a16="http://schemas.microsoft.com/office/drawing/2014/main" id="{FB391C70-D95E-4FF5-8853-2061F47AD5E5}"/>
              </a:ext>
            </a:extLst>
          </p:cNvPr>
          <p:cNvSpPr/>
          <p:nvPr/>
        </p:nvSpPr>
        <p:spPr>
          <a:xfrm>
            <a:off x="3525700" y="3983363"/>
            <a:ext cx="2093185"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AB218E"/>
                </a:solidFill>
              </a:rPr>
              <a:t>SAP Cloud Platform SDK</a:t>
            </a:r>
            <a:br>
              <a:rPr lang="en-US" sz="1100" b="1" dirty="0">
                <a:solidFill>
                  <a:srgbClr val="AB218E"/>
                </a:solidFill>
              </a:rPr>
            </a:br>
            <a:r>
              <a:rPr lang="en-US" sz="1100" b="1" dirty="0">
                <a:solidFill>
                  <a:srgbClr val="AB218E"/>
                </a:solidFill>
              </a:rPr>
              <a:t>for service development</a:t>
            </a:r>
            <a:endParaRPr lang="en-US" sz="1100" dirty="0">
              <a:solidFill>
                <a:srgbClr val="AB218E"/>
              </a:solidFill>
            </a:endParaRPr>
          </a:p>
        </p:txBody>
      </p:sp>
      <p:sp>
        <p:nvSpPr>
          <p:cNvPr id="16" name="Abgerundetes Rechteck 24">
            <a:extLst>
              <a:ext uri="{FF2B5EF4-FFF2-40B4-BE49-F238E27FC236}">
                <a16:creationId xmlns:a16="http://schemas.microsoft.com/office/drawing/2014/main" id="{CE709029-002B-40B9-B7E1-E4827C2E1103}"/>
              </a:ext>
            </a:extLst>
          </p:cNvPr>
          <p:cNvSpPr/>
          <p:nvPr/>
        </p:nvSpPr>
        <p:spPr>
          <a:xfrm>
            <a:off x="5297703" y="4129921"/>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7" name="Gewinkelte Verbindung 42">
            <a:extLst>
              <a:ext uri="{FF2B5EF4-FFF2-40B4-BE49-F238E27FC236}">
                <a16:creationId xmlns:a16="http://schemas.microsoft.com/office/drawing/2014/main" id="{2E463C1C-0C7B-4177-B3B7-B53BE37A9CDE}"/>
              </a:ext>
            </a:extLst>
          </p:cNvPr>
          <p:cNvCxnSpPr>
            <a:cxnSpLocks/>
            <a:stCxn id="14" idx="1"/>
            <a:endCxn id="16" idx="3"/>
          </p:cNvCxnSpPr>
          <p:nvPr/>
        </p:nvCxnSpPr>
        <p:spPr>
          <a:xfrm flipH="1">
            <a:off x="5987281" y="4217363"/>
            <a:ext cx="259493"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hteck 9">
            <a:extLst>
              <a:ext uri="{FF2B5EF4-FFF2-40B4-BE49-F238E27FC236}">
                <a16:creationId xmlns:a16="http://schemas.microsoft.com/office/drawing/2014/main" id="{55A0169E-FC36-49B5-81AE-2182CC9E709C}"/>
              </a:ext>
            </a:extLst>
          </p:cNvPr>
          <p:cNvSpPr/>
          <p:nvPr/>
        </p:nvSpPr>
        <p:spPr>
          <a:xfrm>
            <a:off x="9475951" y="3591817"/>
            <a:ext cx="2166774" cy="1017092"/>
          </a:xfrm>
          <a:prstGeom prst="rect">
            <a:avLst/>
          </a:prstGeom>
          <a:noFill/>
          <a:ln w="19050">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9" name="Abgerundetes Rechteck 24">
            <a:extLst>
              <a:ext uri="{FF2B5EF4-FFF2-40B4-BE49-F238E27FC236}">
                <a16:creationId xmlns:a16="http://schemas.microsoft.com/office/drawing/2014/main" id="{225F7CF5-782B-4D77-B00B-B285DB08AB52}"/>
              </a:ext>
            </a:extLst>
          </p:cNvPr>
          <p:cNvSpPr/>
          <p:nvPr/>
        </p:nvSpPr>
        <p:spPr>
          <a:xfrm>
            <a:off x="9202128" y="4172655"/>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ea typeface="BentonSans Book " charset="0"/>
                <a:cs typeface="BentonSans Book " charset="0"/>
              </a:rPr>
              <a:t>OData</a:t>
            </a:r>
          </a:p>
        </p:txBody>
      </p:sp>
      <p:pic>
        <p:nvPicPr>
          <p:cNvPr id="20" name="Picture 19">
            <a:extLst>
              <a:ext uri="{FF2B5EF4-FFF2-40B4-BE49-F238E27FC236}">
                <a16:creationId xmlns:a16="http://schemas.microsoft.com/office/drawing/2014/main" id="{003907F6-377E-46C0-B337-57EFD6751FA3}"/>
              </a:ext>
            </a:extLst>
          </p:cNvPr>
          <p:cNvPicPr>
            <a:picLocks noChangeAspect="1"/>
          </p:cNvPicPr>
          <p:nvPr/>
        </p:nvPicPr>
        <p:blipFill>
          <a:blip r:embed="rId6"/>
          <a:stretch>
            <a:fillRect/>
          </a:stretch>
        </p:blipFill>
        <p:spPr>
          <a:xfrm>
            <a:off x="9830134" y="4157415"/>
            <a:ext cx="1687963" cy="199037"/>
          </a:xfrm>
          <a:prstGeom prst="rect">
            <a:avLst/>
          </a:prstGeom>
        </p:spPr>
      </p:pic>
      <p:sp>
        <p:nvSpPr>
          <p:cNvPr id="24" name="Rechteck 9">
            <a:extLst>
              <a:ext uri="{FF2B5EF4-FFF2-40B4-BE49-F238E27FC236}">
                <a16:creationId xmlns:a16="http://schemas.microsoft.com/office/drawing/2014/main" id="{EB06CA5D-B53D-45FF-BA90-5FEE8ADAEFBB}"/>
              </a:ext>
            </a:extLst>
          </p:cNvPr>
          <p:cNvSpPr/>
          <p:nvPr/>
        </p:nvSpPr>
        <p:spPr>
          <a:xfrm>
            <a:off x="3525700" y="5041119"/>
            <a:ext cx="2093185" cy="81564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25" name="Rechteck 9">
            <a:extLst>
              <a:ext uri="{FF2B5EF4-FFF2-40B4-BE49-F238E27FC236}">
                <a16:creationId xmlns:a16="http://schemas.microsoft.com/office/drawing/2014/main" id="{7C0E522D-E90B-4526-9295-6E1022F6D9C4}"/>
              </a:ext>
            </a:extLst>
          </p:cNvPr>
          <p:cNvSpPr/>
          <p:nvPr/>
        </p:nvSpPr>
        <p:spPr>
          <a:xfrm>
            <a:off x="5922336" y="5041119"/>
            <a:ext cx="2144380" cy="815643"/>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pic>
        <p:nvPicPr>
          <p:cNvPr id="26" name="Picture 25">
            <a:extLst>
              <a:ext uri="{FF2B5EF4-FFF2-40B4-BE49-F238E27FC236}">
                <a16:creationId xmlns:a16="http://schemas.microsoft.com/office/drawing/2014/main" id="{3FD491BB-A4C9-4564-B3C8-E8A9435FD43F}"/>
              </a:ext>
            </a:extLst>
          </p:cNvPr>
          <p:cNvPicPr>
            <a:picLocks noChangeAspect="1"/>
          </p:cNvPicPr>
          <p:nvPr/>
        </p:nvPicPr>
        <p:blipFill>
          <a:blip r:embed="rId7"/>
          <a:stretch>
            <a:fillRect/>
          </a:stretch>
        </p:blipFill>
        <p:spPr>
          <a:xfrm>
            <a:off x="3618539" y="5139349"/>
            <a:ext cx="1800000" cy="142469"/>
          </a:xfrm>
          <a:prstGeom prst="rect">
            <a:avLst/>
          </a:prstGeom>
        </p:spPr>
      </p:pic>
      <p:cxnSp>
        <p:nvCxnSpPr>
          <p:cNvPr id="27" name="Gerade Verbindung mit Pfeil 136">
            <a:extLst>
              <a:ext uri="{FF2B5EF4-FFF2-40B4-BE49-F238E27FC236}">
                <a16:creationId xmlns:a16="http://schemas.microsoft.com/office/drawing/2014/main" id="{A67EAA9D-2077-4118-9FAF-35A285048AAF}"/>
              </a:ext>
            </a:extLst>
          </p:cNvPr>
          <p:cNvCxnSpPr>
            <a:cxnSpLocks/>
            <a:stCxn id="24" idx="2"/>
            <a:endCxn id="29" idx="2"/>
          </p:cNvCxnSpPr>
          <p:nvPr/>
        </p:nvCxnSpPr>
        <p:spPr>
          <a:xfrm rot="5400000" flipH="1" flipV="1">
            <a:off x="5686157" y="4548393"/>
            <a:ext cx="194504" cy="2422233"/>
          </a:xfrm>
          <a:prstGeom prst="bentConnector3">
            <a:avLst>
              <a:gd name="adj1" fmla="val -117530"/>
            </a:avLst>
          </a:prstGeom>
          <a:ln w="19050" cap="rnd" cmpd="sng">
            <a:solidFill>
              <a:srgbClr val="AB218E"/>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Abgerundetes Rechteck 24">
            <a:extLst>
              <a:ext uri="{FF2B5EF4-FFF2-40B4-BE49-F238E27FC236}">
                <a16:creationId xmlns:a16="http://schemas.microsoft.com/office/drawing/2014/main" id="{47C8B6DB-5D22-45FC-B04F-88691FBBB725}"/>
              </a:ext>
            </a:extLst>
          </p:cNvPr>
          <p:cNvSpPr/>
          <p:nvPr/>
        </p:nvSpPr>
        <p:spPr>
          <a:xfrm>
            <a:off x="5580634" y="5991067"/>
            <a:ext cx="464805" cy="1836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pic>
        <p:nvPicPr>
          <p:cNvPr id="29" name="Picture 28">
            <a:extLst>
              <a:ext uri="{FF2B5EF4-FFF2-40B4-BE49-F238E27FC236}">
                <a16:creationId xmlns:a16="http://schemas.microsoft.com/office/drawing/2014/main" id="{942C4A7C-7591-48F8-8E02-D1E638115284}"/>
              </a:ext>
            </a:extLst>
          </p:cNvPr>
          <p:cNvPicPr>
            <a:picLocks noChangeAspect="1"/>
          </p:cNvPicPr>
          <p:nvPr/>
        </p:nvPicPr>
        <p:blipFill>
          <a:blip r:embed="rId6"/>
          <a:stretch>
            <a:fillRect/>
          </a:stretch>
        </p:blipFill>
        <p:spPr>
          <a:xfrm>
            <a:off x="6150544" y="5463221"/>
            <a:ext cx="1687963" cy="199037"/>
          </a:xfrm>
          <a:prstGeom prst="rect">
            <a:avLst/>
          </a:prstGeom>
        </p:spPr>
      </p:pic>
      <p:cxnSp>
        <p:nvCxnSpPr>
          <p:cNvPr id="40" name="Gerade Verbindung 84">
            <a:extLst>
              <a:ext uri="{FF2B5EF4-FFF2-40B4-BE49-F238E27FC236}">
                <a16:creationId xmlns:a16="http://schemas.microsoft.com/office/drawing/2014/main" id="{0983F0FF-3002-4A8B-B3AF-485C8F2A5A48}"/>
              </a:ext>
            </a:extLst>
          </p:cNvPr>
          <p:cNvCxnSpPr>
            <a:cxnSpLocks/>
          </p:cNvCxnSpPr>
          <p:nvPr/>
        </p:nvCxnSpPr>
        <p:spPr>
          <a:xfrm flipH="1">
            <a:off x="481013" y="285691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84">
            <a:extLst>
              <a:ext uri="{FF2B5EF4-FFF2-40B4-BE49-F238E27FC236}">
                <a16:creationId xmlns:a16="http://schemas.microsoft.com/office/drawing/2014/main" id="{06A8707F-F523-493D-8A5C-C0A1F6447C08}"/>
              </a:ext>
            </a:extLst>
          </p:cNvPr>
          <p:cNvCxnSpPr>
            <a:cxnSpLocks/>
          </p:cNvCxnSpPr>
          <p:nvPr/>
        </p:nvCxnSpPr>
        <p:spPr>
          <a:xfrm flipH="1">
            <a:off x="481013" y="486916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BA13094-DD71-4566-908A-52BB5BC86919}"/>
              </a:ext>
            </a:extLst>
          </p:cNvPr>
          <p:cNvSpPr/>
          <p:nvPr/>
        </p:nvSpPr>
        <p:spPr>
          <a:xfrm>
            <a:off x="570403" y="158972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Protocol</a:t>
            </a:r>
            <a:endParaRPr lang="en-US" sz="1200" b="1" dirty="0">
              <a:solidFill>
                <a:schemeClr val="tx1">
                  <a:lumMod val="65000"/>
                  <a:lumOff val="35000"/>
                </a:schemeClr>
              </a:solidFill>
              <a:latin typeface="Arial" charset="0"/>
              <a:ea typeface="Arial" charset="0"/>
              <a:cs typeface="Arial" charset="0"/>
            </a:endParaRPr>
          </a:p>
        </p:txBody>
      </p:sp>
      <p:sp>
        <p:nvSpPr>
          <p:cNvPr id="46" name="Rectangle 45">
            <a:extLst>
              <a:ext uri="{FF2B5EF4-FFF2-40B4-BE49-F238E27FC236}">
                <a16:creationId xmlns:a16="http://schemas.microsoft.com/office/drawing/2014/main" id="{BBED6C58-AD69-40C6-A808-B42883A7AEC3}"/>
              </a:ext>
            </a:extLst>
          </p:cNvPr>
          <p:cNvSpPr/>
          <p:nvPr/>
        </p:nvSpPr>
        <p:spPr>
          <a:xfrm>
            <a:off x="570403" y="5140337"/>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Trust</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Relationship</a:t>
            </a:r>
            <a:endParaRPr lang="en-US" sz="1200" b="1" dirty="0">
              <a:solidFill>
                <a:schemeClr val="tx1">
                  <a:lumMod val="65000"/>
                  <a:lumOff val="35000"/>
                </a:schemeClr>
              </a:solidFill>
              <a:latin typeface="Arial" charset="0"/>
              <a:ea typeface="Arial" charset="0"/>
              <a:cs typeface="Arial" charset="0"/>
            </a:endParaRPr>
          </a:p>
        </p:txBody>
      </p:sp>
      <p:sp>
        <p:nvSpPr>
          <p:cNvPr id="47" name="Rectangle 46">
            <a:extLst>
              <a:ext uri="{FF2B5EF4-FFF2-40B4-BE49-F238E27FC236}">
                <a16:creationId xmlns:a16="http://schemas.microsoft.com/office/drawing/2014/main" id="{905BB04D-8D41-4DBB-A52F-B7901A56B372}"/>
              </a:ext>
            </a:extLst>
          </p:cNvPr>
          <p:cNvSpPr/>
          <p:nvPr/>
        </p:nvSpPr>
        <p:spPr>
          <a:xfrm>
            <a:off x="570403" y="294716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Interface</a:t>
            </a:r>
            <a:endParaRPr lang="en-US" sz="1200" b="1" dirty="0">
              <a:solidFill>
                <a:schemeClr val="tx1">
                  <a:lumMod val="65000"/>
                  <a:lumOff val="35000"/>
                </a:schemeClr>
              </a:solidFill>
              <a:latin typeface="Arial" charset="0"/>
              <a:ea typeface="Arial" charset="0"/>
              <a:cs typeface="Arial" charset="0"/>
            </a:endParaRPr>
          </a:p>
        </p:txBody>
      </p:sp>
      <p:sp>
        <p:nvSpPr>
          <p:cNvPr id="51" name="Abgerundetes Rechteck 24">
            <a:extLst>
              <a:ext uri="{FF2B5EF4-FFF2-40B4-BE49-F238E27FC236}">
                <a16:creationId xmlns:a16="http://schemas.microsoft.com/office/drawing/2014/main" id="{8E45F8EA-BF12-4FF8-A933-B8EE507EFD99}"/>
              </a:ext>
            </a:extLst>
          </p:cNvPr>
          <p:cNvSpPr/>
          <p:nvPr/>
        </p:nvSpPr>
        <p:spPr>
          <a:xfrm>
            <a:off x="2473406"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53" name="Abgerundetes Rechteck 24">
            <a:extLst>
              <a:ext uri="{FF2B5EF4-FFF2-40B4-BE49-F238E27FC236}">
                <a16:creationId xmlns:a16="http://schemas.microsoft.com/office/drawing/2014/main" id="{300A670A-BA89-4F17-94E1-81064F75AF7C}"/>
              </a:ext>
            </a:extLst>
          </p:cNvPr>
          <p:cNvSpPr/>
          <p:nvPr/>
        </p:nvSpPr>
        <p:spPr>
          <a:xfrm>
            <a:off x="6935574"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pic>
        <p:nvPicPr>
          <p:cNvPr id="54" name="Bild 75">
            <a:extLst>
              <a:ext uri="{FF2B5EF4-FFF2-40B4-BE49-F238E27FC236}">
                <a16:creationId xmlns:a16="http://schemas.microsoft.com/office/drawing/2014/main" id="{A888734C-BC97-492A-836C-18416BF8C3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39890" y="1895564"/>
            <a:ext cx="720000" cy="720000"/>
          </a:xfrm>
          <a:prstGeom prst="ellipse">
            <a:avLst/>
          </a:prstGeom>
        </p:spPr>
      </p:pic>
      <p:sp>
        <p:nvSpPr>
          <p:cNvPr id="55" name="Rectangle 54">
            <a:extLst>
              <a:ext uri="{FF2B5EF4-FFF2-40B4-BE49-F238E27FC236}">
                <a16:creationId xmlns:a16="http://schemas.microsoft.com/office/drawing/2014/main" id="{3923ED43-1312-4588-91D5-B29CD7253179}"/>
              </a:ext>
            </a:extLst>
          </p:cNvPr>
          <p:cNvSpPr/>
          <p:nvPr/>
        </p:nvSpPr>
        <p:spPr bwMode="gray">
          <a:xfrm>
            <a:off x="10349999" y="2038475"/>
            <a:ext cx="1284294" cy="434177"/>
          </a:xfrm>
          <a:prstGeom prst="rect">
            <a:avLst/>
          </a:prstGeom>
          <a:noFill/>
          <a:ln>
            <a:solidFill>
              <a:srgbClr val="1983D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rgbClr val="1983D0"/>
                </a:solidFill>
                <a:latin typeface="Arial" charset="0"/>
                <a:ea typeface="Arial" charset="0"/>
                <a:cs typeface="Arial" charset="0"/>
              </a:rPr>
              <a:t>Application </a:t>
            </a:r>
            <a:br>
              <a:rPr lang="en-US" sz="1100" b="1" dirty="0">
                <a:solidFill>
                  <a:srgbClr val="1983D0"/>
                </a:solidFill>
                <a:latin typeface="Arial" charset="0"/>
                <a:ea typeface="Arial" charset="0"/>
                <a:cs typeface="Arial" charset="0"/>
              </a:rPr>
            </a:br>
            <a:r>
              <a:rPr lang="en-US" sz="1100" b="1" dirty="0">
                <a:solidFill>
                  <a:srgbClr val="1983D0"/>
                </a:solidFill>
                <a:latin typeface="Arial" charset="0"/>
                <a:ea typeface="Arial" charset="0"/>
                <a:cs typeface="Arial" charset="0"/>
              </a:rPr>
              <a:t>Server ABAP</a:t>
            </a:r>
          </a:p>
        </p:txBody>
      </p:sp>
      <p:sp>
        <p:nvSpPr>
          <p:cNvPr id="56" name="Abgerundetes Rechteck 24">
            <a:extLst>
              <a:ext uri="{FF2B5EF4-FFF2-40B4-BE49-F238E27FC236}">
                <a16:creationId xmlns:a16="http://schemas.microsoft.com/office/drawing/2014/main" id="{D96A968F-2B59-42FE-B1FC-E2177CD53396}"/>
              </a:ext>
            </a:extLst>
          </p:cNvPr>
          <p:cNvSpPr/>
          <p:nvPr/>
        </p:nvSpPr>
        <p:spPr>
          <a:xfrm>
            <a:off x="9773506" y="2165407"/>
            <a:ext cx="847171" cy="182592"/>
          </a:xfrm>
          <a:prstGeom prst="roundRect">
            <a:avLst>
              <a:gd name="adj" fmla="val 50000"/>
            </a:avLst>
          </a:prstGeom>
          <a:solidFill>
            <a:srgbClr val="1983D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rPr>
              <a:t>RFM/BAPI</a:t>
            </a:r>
          </a:p>
        </p:txBody>
      </p:sp>
      <p:cxnSp>
        <p:nvCxnSpPr>
          <p:cNvPr id="57" name="Straight Arrow Connector 56">
            <a:extLst>
              <a:ext uri="{FF2B5EF4-FFF2-40B4-BE49-F238E27FC236}">
                <a16:creationId xmlns:a16="http://schemas.microsoft.com/office/drawing/2014/main" id="{E58D768A-2C19-45D2-96B4-151C41DD6F9B}"/>
              </a:ext>
            </a:extLst>
          </p:cNvPr>
          <p:cNvCxnSpPr>
            <a:cxnSpLocks/>
            <a:stCxn id="54" idx="6"/>
            <a:endCxn id="56" idx="1"/>
          </p:cNvCxnSpPr>
          <p:nvPr/>
        </p:nvCxnSpPr>
        <p:spPr>
          <a:xfrm>
            <a:off x="8759890" y="2255564"/>
            <a:ext cx="1013616" cy="113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Abgerundetes Rechteck 24">
            <a:extLst>
              <a:ext uri="{FF2B5EF4-FFF2-40B4-BE49-F238E27FC236}">
                <a16:creationId xmlns:a16="http://schemas.microsoft.com/office/drawing/2014/main" id="{6818505E-37DE-4664-A461-38A87562A521}"/>
              </a:ext>
            </a:extLst>
          </p:cNvPr>
          <p:cNvSpPr/>
          <p:nvPr/>
        </p:nvSpPr>
        <p:spPr>
          <a:xfrm>
            <a:off x="8957441" y="2166943"/>
            <a:ext cx="56934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67" name="TextBox 66">
            <a:extLst>
              <a:ext uri="{FF2B5EF4-FFF2-40B4-BE49-F238E27FC236}">
                <a16:creationId xmlns:a16="http://schemas.microsoft.com/office/drawing/2014/main" id="{279F1C5F-3146-4E5D-9913-32797F834B52}"/>
              </a:ext>
            </a:extLst>
          </p:cNvPr>
          <p:cNvSpPr txBox="1"/>
          <p:nvPr/>
        </p:nvSpPr>
        <p:spPr>
          <a:xfrm>
            <a:off x="9067866" y="1732121"/>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a:t>
            </a:r>
            <a:r>
              <a:rPr lang="en-US" sz="1100" b="1" kern="0" dirty="0">
                <a:solidFill>
                  <a:srgbClr val="1A9898"/>
                </a:solidFill>
                <a:latin typeface="Arial" panose="020B0604020202020204" pitchFamily="34" charset="0"/>
                <a:ea typeface="Arial Unicode MS" pitchFamily="34" charset="-128"/>
                <a:cs typeface="Arial Unicode MS" pitchFamily="34" charset="-128"/>
              </a:rPr>
              <a:t>protocol</a:t>
            </a:r>
          </a:p>
        </p:txBody>
      </p:sp>
      <p:sp>
        <p:nvSpPr>
          <p:cNvPr id="68" name="Rectangle 15">
            <a:extLst>
              <a:ext uri="{FF2B5EF4-FFF2-40B4-BE49-F238E27FC236}">
                <a16:creationId xmlns:a16="http://schemas.microsoft.com/office/drawing/2014/main" id="{1C40F14C-7FCB-4064-A284-C12942BD25C8}"/>
              </a:ext>
            </a:extLst>
          </p:cNvPr>
          <p:cNvSpPr/>
          <p:nvPr/>
        </p:nvSpPr>
        <p:spPr bwMode="gray">
          <a:xfrm flipH="1" flipV="1">
            <a:off x="9037548" y="1929437"/>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Rectangle 68">
            <a:extLst>
              <a:ext uri="{FF2B5EF4-FFF2-40B4-BE49-F238E27FC236}">
                <a16:creationId xmlns:a16="http://schemas.microsoft.com/office/drawing/2014/main" id="{8130FA27-9A0B-47D8-9DD9-6A412B25AA57}"/>
              </a:ext>
            </a:extLst>
          </p:cNvPr>
          <p:cNvSpPr/>
          <p:nvPr/>
        </p:nvSpPr>
        <p:spPr>
          <a:xfrm>
            <a:off x="6861460" y="2062221"/>
            <a:ext cx="1184471"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sp>
        <p:nvSpPr>
          <p:cNvPr id="70" name="TextBox 69">
            <a:extLst>
              <a:ext uri="{FF2B5EF4-FFF2-40B4-BE49-F238E27FC236}">
                <a16:creationId xmlns:a16="http://schemas.microsoft.com/office/drawing/2014/main" id="{ECFABB8E-D244-486C-8E5D-EC158F0F7AB7}"/>
              </a:ext>
            </a:extLst>
          </p:cNvPr>
          <p:cNvSpPr txBox="1"/>
          <p:nvPr/>
        </p:nvSpPr>
        <p:spPr>
          <a:xfrm>
            <a:off x="4368562" y="2379746"/>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a:t>
            </a:r>
            <a:r>
              <a:rPr lang="en-US" sz="1100" b="1" kern="0" dirty="0">
                <a:solidFill>
                  <a:srgbClr val="1A9898"/>
                </a:solidFill>
                <a:latin typeface="Arial" panose="020B0604020202020204" pitchFamily="34" charset="0"/>
                <a:ea typeface="Arial Unicode MS" pitchFamily="34" charset="-128"/>
                <a:cs typeface="Arial Unicode MS" pitchFamily="34" charset="-128"/>
              </a:rPr>
              <a:t>protocol</a:t>
            </a:r>
          </a:p>
        </p:txBody>
      </p:sp>
      <p:sp>
        <p:nvSpPr>
          <p:cNvPr id="73" name="Rectangle 15">
            <a:extLst>
              <a:ext uri="{FF2B5EF4-FFF2-40B4-BE49-F238E27FC236}">
                <a16:creationId xmlns:a16="http://schemas.microsoft.com/office/drawing/2014/main" id="{491C95F2-FAEF-43DD-9C4E-9CAD65511B07}"/>
              </a:ext>
            </a:extLst>
          </p:cNvPr>
          <p:cNvSpPr/>
          <p:nvPr/>
        </p:nvSpPr>
        <p:spPr bwMode="gray">
          <a:xfrm>
            <a:off x="4420878" y="2025108"/>
            <a:ext cx="845938"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5" name="Rectangle 15">
            <a:extLst>
              <a:ext uri="{FF2B5EF4-FFF2-40B4-BE49-F238E27FC236}">
                <a16:creationId xmlns:a16="http://schemas.microsoft.com/office/drawing/2014/main" id="{0C2CD979-848B-4AD7-8976-32ED74F35B94}"/>
              </a:ext>
            </a:extLst>
          </p:cNvPr>
          <p:cNvSpPr/>
          <p:nvPr/>
        </p:nvSpPr>
        <p:spPr bwMode="gray">
          <a:xfrm>
            <a:off x="9118712" y="2355106"/>
            <a:ext cx="1078379" cy="14823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946862 w 946862"/>
              <a:gd name="connsiteY0" fmla="*/ 0 h 273889"/>
              <a:gd name="connsiteX1" fmla="*/ 843245 w 946862"/>
              <a:gd name="connsiteY1" fmla="*/ 273546 h 273889"/>
              <a:gd name="connsiteX2" fmla="*/ 0 w 946862"/>
              <a:gd name="connsiteY2" fmla="*/ 273889 h 273889"/>
              <a:gd name="connsiteX0" fmla="*/ 2849867 w 2849867"/>
              <a:gd name="connsiteY0" fmla="*/ 0 h 273889"/>
              <a:gd name="connsiteX1" fmla="*/ 2746250 w 2849867"/>
              <a:gd name="connsiteY1" fmla="*/ 273546 h 273889"/>
              <a:gd name="connsiteX2" fmla="*/ 0 w 2849867"/>
              <a:gd name="connsiteY2" fmla="*/ 273889 h 273889"/>
            </a:gdLst>
            <a:ahLst/>
            <a:cxnLst>
              <a:cxn ang="0">
                <a:pos x="connsiteX0" y="connsiteY0"/>
              </a:cxn>
              <a:cxn ang="0">
                <a:pos x="connsiteX1" y="connsiteY1"/>
              </a:cxn>
              <a:cxn ang="0">
                <a:pos x="connsiteX2" y="connsiteY2"/>
              </a:cxn>
            </a:cxnLst>
            <a:rect l="l" t="t" r="r" b="b"/>
            <a:pathLst>
              <a:path w="2849867" h="273889">
                <a:moveTo>
                  <a:pt x="2849867" y="0"/>
                </a:moveTo>
                <a:lnTo>
                  <a:pt x="2746250" y="273546"/>
                </a:lnTo>
                <a:lnTo>
                  <a:pt x="0" y="273889"/>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6" name="TextBox 75">
            <a:extLst>
              <a:ext uri="{FF2B5EF4-FFF2-40B4-BE49-F238E27FC236}">
                <a16:creationId xmlns:a16="http://schemas.microsoft.com/office/drawing/2014/main" id="{22A3483E-96A1-4953-9AD5-09F80A34D45F}"/>
              </a:ext>
            </a:extLst>
          </p:cNvPr>
          <p:cNvSpPr txBox="1"/>
          <p:nvPr/>
        </p:nvSpPr>
        <p:spPr>
          <a:xfrm>
            <a:off x="8957441" y="2563626"/>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a:t>
            </a:r>
            <a:r>
              <a:rPr lang="en-US" sz="1100" b="1" kern="0" dirty="0">
                <a:solidFill>
                  <a:srgbClr val="1A9898"/>
                </a:solidFill>
                <a:latin typeface="Arial" panose="020B0604020202020204" pitchFamily="34" charset="0"/>
                <a:ea typeface="Arial Unicode MS" pitchFamily="34" charset="-128"/>
                <a:cs typeface="Arial Unicode MS" pitchFamily="34" charset="-128"/>
              </a:rPr>
              <a:t>interface</a:t>
            </a:r>
          </a:p>
        </p:txBody>
      </p:sp>
      <p:sp>
        <p:nvSpPr>
          <p:cNvPr id="77" name="Abgerundetes Rechteck 24">
            <a:extLst>
              <a:ext uri="{FF2B5EF4-FFF2-40B4-BE49-F238E27FC236}">
                <a16:creationId xmlns:a16="http://schemas.microsoft.com/office/drawing/2014/main" id="{E9D67129-9D44-4C7E-A5C5-7A595B98524E}"/>
              </a:ext>
            </a:extLst>
          </p:cNvPr>
          <p:cNvSpPr/>
          <p:nvPr/>
        </p:nvSpPr>
        <p:spPr>
          <a:xfrm>
            <a:off x="247340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78" name="Rectangle 15">
            <a:extLst>
              <a:ext uri="{FF2B5EF4-FFF2-40B4-BE49-F238E27FC236}">
                <a16:creationId xmlns:a16="http://schemas.microsoft.com/office/drawing/2014/main" id="{8B3551CF-E7A0-4F59-9577-3E183426FA79}"/>
              </a:ext>
            </a:extLst>
          </p:cNvPr>
          <p:cNvSpPr/>
          <p:nvPr/>
        </p:nvSpPr>
        <p:spPr bwMode="gray">
          <a:xfrm flipH="1" flipV="1">
            <a:off x="5569658" y="3281116"/>
            <a:ext cx="1496266" cy="161272"/>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Lst>
            <a:ahLst/>
            <a:cxnLst>
              <a:cxn ang="0">
                <a:pos x="connsiteX0" y="connsiteY0"/>
              </a:cxn>
              <a:cxn ang="0">
                <a:pos x="connsiteX1" y="connsiteY1"/>
              </a:cxn>
              <a:cxn ang="0">
                <a:pos x="connsiteX2" y="connsiteY2"/>
              </a:cxn>
            </a:cxnLst>
            <a:rect l="l" t="t" r="r" b="b"/>
            <a:pathLst>
              <a:path w="3632283" h="273546">
                <a:moveTo>
                  <a:pt x="3632283" y="0"/>
                </a:moveTo>
                <a:lnTo>
                  <a:pt x="352866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a:extLst>
              <a:ext uri="{FF2B5EF4-FFF2-40B4-BE49-F238E27FC236}">
                <a16:creationId xmlns:a16="http://schemas.microsoft.com/office/drawing/2014/main" id="{4DEA67F5-CF79-455D-B53B-0AFA56D7FDCC}"/>
              </a:ext>
            </a:extLst>
          </p:cNvPr>
          <p:cNvSpPr txBox="1"/>
          <p:nvPr/>
        </p:nvSpPr>
        <p:spPr>
          <a:xfrm>
            <a:off x="5709477" y="307561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a:t>
            </a:r>
            <a:r>
              <a:rPr lang="en-US" sz="1100" b="1" kern="0" dirty="0">
                <a:solidFill>
                  <a:srgbClr val="1A9898"/>
                </a:solidFill>
                <a:latin typeface="Arial" panose="020B0604020202020204" pitchFamily="34" charset="0"/>
                <a:ea typeface="Arial Unicode MS" pitchFamily="34" charset="-128"/>
                <a:cs typeface="Arial Unicode MS" pitchFamily="34" charset="-128"/>
              </a:rPr>
              <a:t>interface</a:t>
            </a:r>
          </a:p>
        </p:txBody>
      </p:sp>
      <p:sp>
        <p:nvSpPr>
          <p:cNvPr id="80" name="Rectangle 15">
            <a:extLst>
              <a:ext uri="{FF2B5EF4-FFF2-40B4-BE49-F238E27FC236}">
                <a16:creationId xmlns:a16="http://schemas.microsoft.com/office/drawing/2014/main" id="{B8074421-E82E-4EE9-B38A-D831C14D1D7C}"/>
              </a:ext>
            </a:extLst>
          </p:cNvPr>
          <p:cNvSpPr/>
          <p:nvPr/>
        </p:nvSpPr>
        <p:spPr bwMode="gray">
          <a:xfrm flipH="1" flipV="1">
            <a:off x="5892708" y="3279138"/>
            <a:ext cx="1174036" cy="7971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 name="connsiteX0" fmla="*/ 967468 w 967468"/>
              <a:gd name="connsiteY0" fmla="*/ 0 h 273946"/>
              <a:gd name="connsiteX1" fmla="*/ 863851 w 967468"/>
              <a:gd name="connsiteY1" fmla="*/ 273546 h 273946"/>
              <a:gd name="connsiteX2" fmla="*/ 0 w 967468"/>
              <a:gd name="connsiteY2" fmla="*/ 273946 h 273946"/>
              <a:gd name="connsiteX0" fmla="*/ 566990 w 566990"/>
              <a:gd name="connsiteY0" fmla="*/ 0 h 273546"/>
              <a:gd name="connsiteX1" fmla="*/ 463373 w 566990"/>
              <a:gd name="connsiteY1" fmla="*/ 273546 h 273546"/>
              <a:gd name="connsiteX2" fmla="*/ 0 w 566990"/>
              <a:gd name="connsiteY2" fmla="*/ 272186 h 273546"/>
              <a:gd name="connsiteX0" fmla="*/ 582102 w 582102"/>
              <a:gd name="connsiteY0" fmla="*/ 0 h 276146"/>
              <a:gd name="connsiteX1" fmla="*/ 478485 w 582102"/>
              <a:gd name="connsiteY1" fmla="*/ 273546 h 276146"/>
              <a:gd name="connsiteX2" fmla="*/ 0 w 582102"/>
              <a:gd name="connsiteY2" fmla="*/ 276146 h 276146"/>
              <a:gd name="connsiteX0" fmla="*/ 582102 w 582102"/>
              <a:gd name="connsiteY0" fmla="*/ 0 h 276186"/>
              <a:gd name="connsiteX1" fmla="*/ 478485 w 582102"/>
              <a:gd name="connsiteY1" fmla="*/ 276186 h 276186"/>
              <a:gd name="connsiteX2" fmla="*/ 0 w 582102"/>
              <a:gd name="connsiteY2" fmla="*/ 276146 h 276186"/>
              <a:gd name="connsiteX0" fmla="*/ 582102 w 582102"/>
              <a:gd name="connsiteY0" fmla="*/ 0 h 276146"/>
              <a:gd name="connsiteX1" fmla="*/ 476596 w 582102"/>
              <a:gd name="connsiteY1" fmla="*/ 274866 h 276146"/>
              <a:gd name="connsiteX2" fmla="*/ 0 w 582102"/>
              <a:gd name="connsiteY2" fmla="*/ 276146 h 276146"/>
            </a:gdLst>
            <a:ahLst/>
            <a:cxnLst>
              <a:cxn ang="0">
                <a:pos x="connsiteX0" y="connsiteY0"/>
              </a:cxn>
              <a:cxn ang="0">
                <a:pos x="connsiteX1" y="connsiteY1"/>
              </a:cxn>
              <a:cxn ang="0">
                <a:pos x="connsiteX2" y="connsiteY2"/>
              </a:cxn>
            </a:cxnLst>
            <a:rect l="l" t="t" r="r" b="b"/>
            <a:pathLst>
              <a:path w="582102" h="276146">
                <a:moveTo>
                  <a:pt x="582102" y="0"/>
                </a:moveTo>
                <a:lnTo>
                  <a:pt x="476596" y="274866"/>
                </a:lnTo>
                <a:lnTo>
                  <a:pt x="0" y="27614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Abgerundetes Rechteck 24">
            <a:extLst>
              <a:ext uri="{FF2B5EF4-FFF2-40B4-BE49-F238E27FC236}">
                <a16:creationId xmlns:a16="http://schemas.microsoft.com/office/drawing/2014/main" id="{BFE67D45-AC31-4690-AFA8-8C4EE7D03A43}"/>
              </a:ext>
            </a:extLst>
          </p:cNvPr>
          <p:cNvSpPr/>
          <p:nvPr/>
        </p:nvSpPr>
        <p:spPr>
          <a:xfrm>
            <a:off x="632898" y="2323413"/>
            <a:ext cx="1326689"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 protocol name &gt;</a:t>
            </a:r>
          </a:p>
        </p:txBody>
      </p:sp>
      <p:sp>
        <p:nvSpPr>
          <p:cNvPr id="86" name="Rechteck 9">
            <a:extLst>
              <a:ext uri="{FF2B5EF4-FFF2-40B4-BE49-F238E27FC236}">
                <a16:creationId xmlns:a16="http://schemas.microsoft.com/office/drawing/2014/main" id="{E4342223-4A50-4A7F-9FF4-86C63646B009}"/>
              </a:ext>
            </a:extLst>
          </p:cNvPr>
          <p:cNvSpPr/>
          <p:nvPr/>
        </p:nvSpPr>
        <p:spPr>
          <a:xfrm>
            <a:off x="589139" y="3851769"/>
            <a:ext cx="1504850" cy="600931"/>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200" b="1" dirty="0">
                <a:solidFill>
                  <a:schemeClr val="tx1">
                    <a:lumMod val="65000"/>
                    <a:lumOff val="35000"/>
                  </a:schemeClr>
                </a:solidFill>
                <a:latin typeface="Arial" charset="0"/>
                <a:ea typeface="Arial" charset="0"/>
                <a:cs typeface="Arial" charset="0"/>
              </a:rPr>
              <a:t>Application</a:t>
            </a:r>
            <a:br>
              <a:rPr lang="en-US" sz="1200" b="1" dirty="0">
                <a:solidFill>
                  <a:schemeClr val="tx1">
                    <a:lumMod val="65000"/>
                    <a:lumOff val="35000"/>
                  </a:schemeClr>
                </a:solidFill>
                <a:latin typeface="Arial" charset="0"/>
                <a:ea typeface="Arial" charset="0"/>
                <a:cs typeface="Arial" charset="0"/>
              </a:rPr>
            </a:br>
            <a:r>
              <a:rPr lang="en-US" sz="1200" b="1" dirty="0">
                <a:solidFill>
                  <a:schemeClr val="tx1">
                    <a:lumMod val="65000"/>
                    <a:lumOff val="35000"/>
                  </a:schemeClr>
                </a:solidFill>
                <a:latin typeface="Arial" charset="0"/>
                <a:ea typeface="Arial" charset="0"/>
                <a:cs typeface="Arial" charset="0"/>
              </a:rPr>
              <a:t>component</a:t>
            </a:r>
          </a:p>
        </p:txBody>
      </p:sp>
      <p:sp>
        <p:nvSpPr>
          <p:cNvPr id="87" name="Abgerundetes Rechteck 24">
            <a:extLst>
              <a:ext uri="{FF2B5EF4-FFF2-40B4-BE49-F238E27FC236}">
                <a16:creationId xmlns:a16="http://schemas.microsoft.com/office/drawing/2014/main" id="{82302583-39FF-42D4-8BF0-49A5082E7FA9}"/>
              </a:ext>
            </a:extLst>
          </p:cNvPr>
          <p:cNvSpPr/>
          <p:nvPr/>
        </p:nvSpPr>
        <p:spPr>
          <a:xfrm>
            <a:off x="723538" y="3755611"/>
            <a:ext cx="1236050"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&lt;interface name&gt;</a:t>
            </a:r>
          </a:p>
        </p:txBody>
      </p:sp>
      <p:sp>
        <p:nvSpPr>
          <p:cNvPr id="88" name="Abgerundetes Rechteck 24">
            <a:extLst>
              <a:ext uri="{FF2B5EF4-FFF2-40B4-BE49-F238E27FC236}">
                <a16:creationId xmlns:a16="http://schemas.microsoft.com/office/drawing/2014/main" id="{7CA21376-CD0A-46C4-A1B2-DA3C43B94AEC}"/>
              </a:ext>
            </a:extLst>
          </p:cNvPr>
          <p:cNvSpPr/>
          <p:nvPr/>
        </p:nvSpPr>
        <p:spPr>
          <a:xfrm>
            <a:off x="779006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89" name="Rectangle 15">
            <a:extLst>
              <a:ext uri="{FF2B5EF4-FFF2-40B4-BE49-F238E27FC236}">
                <a16:creationId xmlns:a16="http://schemas.microsoft.com/office/drawing/2014/main" id="{829BA900-81CC-4D9C-B8C4-50F045A6C510}"/>
              </a:ext>
            </a:extLst>
          </p:cNvPr>
          <p:cNvSpPr/>
          <p:nvPr/>
        </p:nvSpPr>
        <p:spPr bwMode="gray">
          <a:xfrm flipV="1">
            <a:off x="8079309" y="3868765"/>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a:extLst>
              <a:ext uri="{FF2B5EF4-FFF2-40B4-BE49-F238E27FC236}">
                <a16:creationId xmlns:a16="http://schemas.microsoft.com/office/drawing/2014/main" id="{1ACB8403-7BD9-4108-A3E0-AF1AAA1E8C0A}"/>
              </a:ext>
            </a:extLst>
          </p:cNvPr>
          <p:cNvSpPr txBox="1"/>
          <p:nvPr/>
        </p:nvSpPr>
        <p:spPr>
          <a:xfrm>
            <a:off x="8042445" y="365598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a:t>
            </a:r>
            <a:r>
              <a:rPr lang="en-US" sz="1100" b="1" kern="0" dirty="0">
                <a:solidFill>
                  <a:srgbClr val="1A9898"/>
                </a:solidFill>
                <a:latin typeface="Arial" panose="020B0604020202020204" pitchFamily="34" charset="0"/>
                <a:ea typeface="Arial Unicode MS" pitchFamily="34" charset="-128"/>
                <a:cs typeface="Arial Unicode MS" pitchFamily="34" charset="-128"/>
              </a:rPr>
              <a:t>interface</a:t>
            </a:r>
          </a:p>
        </p:txBody>
      </p:sp>
      <p:sp>
        <p:nvSpPr>
          <p:cNvPr id="92" name="Abgerundetes Rechteck 24">
            <a:extLst>
              <a:ext uri="{FF2B5EF4-FFF2-40B4-BE49-F238E27FC236}">
                <a16:creationId xmlns:a16="http://schemas.microsoft.com/office/drawing/2014/main" id="{CD474619-B978-417D-93D3-E75DABA3A475}"/>
              </a:ext>
            </a:extLst>
          </p:cNvPr>
          <p:cNvSpPr/>
          <p:nvPr/>
        </p:nvSpPr>
        <p:spPr>
          <a:xfrm>
            <a:off x="2473406" y="502138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a:t>
            </a:r>
          </a:p>
        </p:txBody>
      </p:sp>
      <p:sp>
        <p:nvSpPr>
          <p:cNvPr id="93" name="Rectangle 15">
            <a:extLst>
              <a:ext uri="{FF2B5EF4-FFF2-40B4-BE49-F238E27FC236}">
                <a16:creationId xmlns:a16="http://schemas.microsoft.com/office/drawing/2014/main" id="{65D9141A-565B-4CBC-B076-B299E6B8A7CA}"/>
              </a:ext>
            </a:extLst>
          </p:cNvPr>
          <p:cNvSpPr/>
          <p:nvPr/>
        </p:nvSpPr>
        <p:spPr bwMode="gray">
          <a:xfrm flipH="1">
            <a:off x="6003895" y="6097673"/>
            <a:ext cx="1823789"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014346 w 2014346"/>
              <a:gd name="connsiteY0" fmla="*/ 0 h 273546"/>
              <a:gd name="connsiteX1" fmla="*/ 1910729 w 2014346"/>
              <a:gd name="connsiteY1" fmla="*/ 273546 h 273546"/>
              <a:gd name="connsiteX2" fmla="*/ 0 w 2014346"/>
              <a:gd name="connsiteY2" fmla="*/ 270482 h 273546"/>
              <a:gd name="connsiteX0" fmla="*/ 2334235 w 2334235"/>
              <a:gd name="connsiteY0" fmla="*/ 0 h 273546"/>
              <a:gd name="connsiteX1" fmla="*/ 2230618 w 2334235"/>
              <a:gd name="connsiteY1" fmla="*/ 273546 h 273546"/>
              <a:gd name="connsiteX2" fmla="*/ 0 w 2334235"/>
              <a:gd name="connsiteY2" fmla="*/ 270482 h 273546"/>
            </a:gdLst>
            <a:ahLst/>
            <a:cxnLst>
              <a:cxn ang="0">
                <a:pos x="connsiteX0" y="connsiteY0"/>
              </a:cxn>
              <a:cxn ang="0">
                <a:pos x="connsiteX1" y="connsiteY1"/>
              </a:cxn>
              <a:cxn ang="0">
                <a:pos x="connsiteX2" y="connsiteY2"/>
              </a:cxn>
            </a:cxnLst>
            <a:rect l="l" t="t" r="r" b="b"/>
            <a:pathLst>
              <a:path w="2334235" h="273546">
                <a:moveTo>
                  <a:pt x="2334235" y="0"/>
                </a:moveTo>
                <a:lnTo>
                  <a:pt x="2230618" y="273546"/>
                </a:lnTo>
                <a:lnTo>
                  <a:pt x="0" y="270482"/>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5" name="TextBox 94">
            <a:extLst>
              <a:ext uri="{FF2B5EF4-FFF2-40B4-BE49-F238E27FC236}">
                <a16:creationId xmlns:a16="http://schemas.microsoft.com/office/drawing/2014/main" id="{CFDA6E5D-0002-4C14-BFB6-BF0544892058}"/>
              </a:ext>
            </a:extLst>
          </p:cNvPr>
          <p:cNvSpPr txBox="1"/>
          <p:nvPr/>
        </p:nvSpPr>
        <p:spPr>
          <a:xfrm>
            <a:off x="6171483" y="6194225"/>
            <a:ext cx="149560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Mutual trust relationship</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cxnSp>
        <p:nvCxnSpPr>
          <p:cNvPr id="96" name="Gewinkelte Verbindung 42">
            <a:extLst>
              <a:ext uri="{FF2B5EF4-FFF2-40B4-BE49-F238E27FC236}">
                <a16:creationId xmlns:a16="http://schemas.microsoft.com/office/drawing/2014/main" id="{6BA9ED5C-A8D1-4DF3-BAC2-82E8AC78F853}"/>
              </a:ext>
            </a:extLst>
          </p:cNvPr>
          <p:cNvCxnSpPr>
            <a:cxnSpLocks/>
          </p:cNvCxnSpPr>
          <p:nvPr/>
        </p:nvCxnSpPr>
        <p:spPr>
          <a:xfrm>
            <a:off x="632898" y="5973092"/>
            <a:ext cx="1360233"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Abgerundetes Rechteck 24">
            <a:extLst>
              <a:ext uri="{FF2B5EF4-FFF2-40B4-BE49-F238E27FC236}">
                <a16:creationId xmlns:a16="http://schemas.microsoft.com/office/drawing/2014/main" id="{CBF81CAC-87B9-48CB-B501-3390778E4DB7}"/>
              </a:ext>
            </a:extLst>
          </p:cNvPr>
          <p:cNvSpPr/>
          <p:nvPr/>
        </p:nvSpPr>
        <p:spPr>
          <a:xfrm>
            <a:off x="985020" y="5882708"/>
            <a:ext cx="62244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Tree>
    <p:extLst>
      <p:ext uri="{BB962C8B-B14F-4D97-AF65-F5344CB8AC3E}">
        <p14:creationId xmlns:p14="http://schemas.microsoft.com/office/powerpoint/2010/main" val="1143977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F256-55B6-48D9-B750-B62F68EFA913}"/>
              </a:ext>
            </a:extLst>
          </p:cNvPr>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Graphical Style to Show the Inner Part of an Application or Service</a:t>
            </a:r>
            <a:endParaRPr lang="en-US" dirty="0"/>
          </a:p>
        </p:txBody>
      </p:sp>
      <p:grpSp>
        <p:nvGrpSpPr>
          <p:cNvPr id="29" name="Group 28">
            <a:extLst>
              <a:ext uri="{FF2B5EF4-FFF2-40B4-BE49-F238E27FC236}">
                <a16:creationId xmlns:a16="http://schemas.microsoft.com/office/drawing/2014/main" id="{A7C75FEC-2425-4D75-8AB6-F6A164850770}"/>
              </a:ext>
            </a:extLst>
          </p:cNvPr>
          <p:cNvGrpSpPr/>
          <p:nvPr/>
        </p:nvGrpSpPr>
        <p:grpSpPr>
          <a:xfrm>
            <a:off x="9676217" y="5015779"/>
            <a:ext cx="1966508" cy="1353386"/>
            <a:chOff x="1070043" y="2717362"/>
            <a:chExt cx="1966508" cy="1353386"/>
          </a:xfrm>
        </p:grpSpPr>
        <p:sp>
          <p:nvSpPr>
            <p:cNvPr id="3" name="Rectangle 2">
              <a:extLst>
                <a:ext uri="{FF2B5EF4-FFF2-40B4-BE49-F238E27FC236}">
                  <a16:creationId xmlns:a16="http://schemas.microsoft.com/office/drawing/2014/main" id="{AABFB674-C0A2-49DD-9A6F-C7C5A31C6110}"/>
                </a:ext>
              </a:extLst>
            </p:cNvPr>
            <p:cNvSpPr/>
            <p:nvPr/>
          </p:nvSpPr>
          <p:spPr bwMode="gray">
            <a:xfrm>
              <a:off x="1263922" y="2717362"/>
              <a:ext cx="1772629" cy="135338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100" b="1" dirty="0">
                  <a:solidFill>
                    <a:srgbClr val="1A9898"/>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Staticfile CF buildpack</a:t>
              </a:r>
            </a:p>
          </p:txBody>
        </p:sp>
        <p:pic>
          <p:nvPicPr>
            <p:cNvPr id="4" name="Bild 10">
              <a:extLst>
                <a:ext uri="{FF2B5EF4-FFF2-40B4-BE49-F238E27FC236}">
                  <a16:creationId xmlns:a16="http://schemas.microsoft.com/office/drawing/2014/main" id="{20ABDBE8-2436-42F2-BE2E-2608F2F423E9}"/>
                </a:ext>
              </a:extLst>
            </p:cNvPr>
            <p:cNvPicPr>
              <a:picLocks noChangeAspect="1"/>
            </p:cNvPicPr>
            <p:nvPr/>
          </p:nvPicPr>
          <p:blipFill rotWithShape="1">
            <a:blip r:embed="rId3">
              <a:extLst>
                <a:ext uri="{28A0092B-C50C-407E-A947-70E740481C1C}">
                  <a14:useLocalDpi xmlns:a14="http://schemas.microsoft.com/office/drawing/2010/main" val="0"/>
                </a:ext>
              </a:extLst>
            </a:blip>
            <a:srcRect l="-3856" t="-3856" r="-3856" b="-3856"/>
            <a:stretch/>
          </p:blipFill>
          <p:spPr>
            <a:xfrm>
              <a:off x="1070043" y="3245037"/>
              <a:ext cx="387758" cy="387758"/>
            </a:xfrm>
            <a:prstGeom prst="rect">
              <a:avLst/>
            </a:prstGeom>
            <a:solidFill>
              <a:schemeClr val="bg1"/>
            </a:solidFill>
          </p:spPr>
        </p:pic>
        <p:pic>
          <p:nvPicPr>
            <p:cNvPr id="5" name="Graphic 4">
              <a:extLst>
                <a:ext uri="{FF2B5EF4-FFF2-40B4-BE49-F238E27FC236}">
                  <a16:creationId xmlns:a16="http://schemas.microsoft.com/office/drawing/2014/main" id="{229822F2-2C0D-4071-8DBB-2435A648814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140" t="-19917" r="-9140" b="-19917"/>
            <a:stretch/>
          </p:blipFill>
          <p:spPr>
            <a:xfrm>
              <a:off x="1926587" y="3225853"/>
              <a:ext cx="433678" cy="450362"/>
            </a:xfrm>
            <a:prstGeom prst="rect">
              <a:avLst/>
            </a:prstGeom>
          </p:spPr>
        </p:pic>
        <p:sp>
          <p:nvSpPr>
            <p:cNvPr id="6" name="Abgerundetes Rechteck 30">
              <a:extLst>
                <a:ext uri="{FF2B5EF4-FFF2-40B4-BE49-F238E27FC236}">
                  <a16:creationId xmlns:a16="http://schemas.microsoft.com/office/drawing/2014/main" id="{7B17EC54-3762-4CE2-94CE-25692E4175F2}"/>
                </a:ext>
              </a:extLst>
            </p:cNvPr>
            <p:cNvSpPr/>
            <p:nvPr/>
          </p:nvSpPr>
          <p:spPr>
            <a:xfrm>
              <a:off x="1550291" y="3578758"/>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GeoServer</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grpSp>
      <p:sp>
        <p:nvSpPr>
          <p:cNvPr id="7" name="Rechteck 9">
            <a:extLst>
              <a:ext uri="{FF2B5EF4-FFF2-40B4-BE49-F238E27FC236}">
                <a16:creationId xmlns:a16="http://schemas.microsoft.com/office/drawing/2014/main" id="{A05B2BB1-C2C4-42D6-9895-BD9609DCFDCD}"/>
              </a:ext>
            </a:extLst>
          </p:cNvPr>
          <p:cNvSpPr/>
          <p:nvPr/>
        </p:nvSpPr>
        <p:spPr>
          <a:xfrm>
            <a:off x="1954062" y="3972484"/>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a:solidFill>
                  <a:srgbClr val="1A9898"/>
                </a:solidFill>
                <a:latin typeface="+mj-lt"/>
              </a:rPr>
              <a:t>SuccessFactors Recruiting APIs</a:t>
            </a:r>
          </a:p>
        </p:txBody>
      </p:sp>
      <p:sp>
        <p:nvSpPr>
          <p:cNvPr id="12" name="Shape 2158">
            <a:extLst>
              <a:ext uri="{FF2B5EF4-FFF2-40B4-BE49-F238E27FC236}">
                <a16:creationId xmlns:a16="http://schemas.microsoft.com/office/drawing/2014/main" id="{695586A2-C019-4F0A-B788-46F523DCA145}"/>
              </a:ext>
            </a:extLst>
          </p:cNvPr>
          <p:cNvSpPr/>
          <p:nvPr/>
        </p:nvSpPr>
        <p:spPr>
          <a:xfrm>
            <a:off x="1818120" y="3149421"/>
            <a:ext cx="1772629" cy="1463915"/>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100" b="1" dirty="0">
              <a:solidFill>
                <a:srgbClr val="427CAC"/>
              </a:solidFill>
              <a:latin typeface="Arial" charset="0"/>
              <a:ea typeface="Arial" charset="0"/>
              <a:cs typeface="Arial" charset="0"/>
              <a:sym typeface="Arial"/>
            </a:endParaRPr>
          </a:p>
        </p:txBody>
      </p:sp>
      <p:grpSp>
        <p:nvGrpSpPr>
          <p:cNvPr id="8" name="Gruppierung 4">
            <a:extLst>
              <a:ext uri="{FF2B5EF4-FFF2-40B4-BE49-F238E27FC236}">
                <a16:creationId xmlns:a16="http://schemas.microsoft.com/office/drawing/2014/main" id="{30B029ED-243C-4800-B86F-8FF5368CB283}"/>
              </a:ext>
            </a:extLst>
          </p:cNvPr>
          <p:cNvGrpSpPr/>
          <p:nvPr/>
        </p:nvGrpSpPr>
        <p:grpSpPr>
          <a:xfrm>
            <a:off x="1564495" y="2789515"/>
            <a:ext cx="2279880" cy="954292"/>
            <a:chOff x="-302688" y="2291354"/>
            <a:chExt cx="2280474" cy="954541"/>
          </a:xfrm>
        </p:grpSpPr>
        <p:sp>
          <p:nvSpPr>
            <p:cNvPr id="9" name="Rechteck 39">
              <a:extLst>
                <a:ext uri="{FF2B5EF4-FFF2-40B4-BE49-F238E27FC236}">
                  <a16:creationId xmlns:a16="http://schemas.microsoft.com/office/drawing/2014/main" id="{2E80088D-50FB-4C86-93AB-D38CCA422B1C}"/>
                </a:ext>
              </a:extLst>
            </p:cNvPr>
            <p:cNvSpPr/>
            <p:nvPr/>
          </p:nvSpPr>
          <p:spPr>
            <a:xfrm>
              <a:off x="-302688" y="3076618"/>
              <a:ext cx="228047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Business Hub</a:t>
              </a:r>
              <a:endParaRPr lang="en-US" sz="1100" dirty="0">
                <a:solidFill>
                  <a:srgbClr val="427CAC"/>
                </a:solidFill>
                <a:latin typeface="Arial" charset="0"/>
                <a:ea typeface="Arial" charset="0"/>
                <a:cs typeface="Arial" charset="0"/>
              </a:endParaRPr>
            </a:p>
          </p:txBody>
        </p:sp>
        <p:pic>
          <p:nvPicPr>
            <p:cNvPr id="10" name="Bild 71">
              <a:extLst>
                <a:ext uri="{FF2B5EF4-FFF2-40B4-BE49-F238E27FC236}">
                  <a16:creationId xmlns:a16="http://schemas.microsoft.com/office/drawing/2014/main" id="{36A484DD-2D53-4EC3-92DD-7A8DCB44D7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49" y="2291354"/>
              <a:ext cx="720000" cy="720000"/>
            </a:xfrm>
            <a:prstGeom prst="ellipse">
              <a:avLst/>
            </a:prstGeom>
            <a:solidFill>
              <a:schemeClr val="bg1"/>
            </a:solidFill>
          </p:spPr>
        </p:pic>
      </p:grpSp>
      <p:sp>
        <p:nvSpPr>
          <p:cNvPr id="11" name="Abgerundetes Rechteck 24">
            <a:extLst>
              <a:ext uri="{FF2B5EF4-FFF2-40B4-BE49-F238E27FC236}">
                <a16:creationId xmlns:a16="http://schemas.microsoft.com/office/drawing/2014/main" id="{051BB8C9-67E3-4E58-B2AC-2CDA1B760D30}"/>
              </a:ext>
            </a:extLst>
          </p:cNvPr>
          <p:cNvSpPr/>
          <p:nvPr/>
        </p:nvSpPr>
        <p:spPr>
          <a:xfrm>
            <a:off x="1484160" y="4132558"/>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cxnSp>
        <p:nvCxnSpPr>
          <p:cNvPr id="13" name="Shape 2178">
            <a:extLst>
              <a:ext uri="{FF2B5EF4-FFF2-40B4-BE49-F238E27FC236}">
                <a16:creationId xmlns:a16="http://schemas.microsoft.com/office/drawing/2014/main" id="{29330688-F272-4B1E-9241-F7D019B1371F}"/>
              </a:ext>
            </a:extLst>
          </p:cNvPr>
          <p:cNvCxnSpPr>
            <a:cxnSpLocks/>
            <a:stCxn id="18" idx="3"/>
            <a:endCxn id="16" idx="1"/>
          </p:cNvCxnSpPr>
          <p:nvPr/>
        </p:nvCxnSpPr>
        <p:spPr>
          <a:xfrm>
            <a:off x="9297102" y="387371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a:extLst>
              <a:ext uri="{FF2B5EF4-FFF2-40B4-BE49-F238E27FC236}">
                <a16:creationId xmlns:a16="http://schemas.microsoft.com/office/drawing/2014/main" id="{056A9E50-A866-46B0-B196-F3311579EEEE}"/>
              </a:ext>
            </a:extLst>
          </p:cNvPr>
          <p:cNvSpPr/>
          <p:nvPr/>
        </p:nvSpPr>
        <p:spPr>
          <a:xfrm>
            <a:off x="10038705" y="373492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Weather </a:t>
            </a:r>
            <a:br>
              <a:rPr lang="en-US" sz="1100" b="1" dirty="0">
                <a:solidFill>
                  <a:srgbClr val="1A9898"/>
                </a:solidFill>
                <a:latin typeface="Arial" charset="0"/>
                <a:ea typeface="Arial" charset="0"/>
                <a:cs typeface="Arial" charset="0"/>
              </a:rPr>
            </a:br>
            <a:r>
              <a:rPr lang="en-US" sz="1100" b="1" dirty="0">
                <a:solidFill>
                  <a:srgbClr val="1A9898"/>
                </a:solidFill>
                <a:latin typeface="Arial" charset="0"/>
                <a:ea typeface="Arial" charset="0"/>
                <a:cs typeface="Arial" charset="0"/>
              </a:rPr>
              <a:t>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5" name="Rectangle 14">
            <a:extLst>
              <a:ext uri="{FF2B5EF4-FFF2-40B4-BE49-F238E27FC236}">
                <a16:creationId xmlns:a16="http://schemas.microsoft.com/office/drawing/2014/main" id="{102E3309-D187-4DE5-BB20-F666A61F8283}"/>
              </a:ext>
            </a:extLst>
          </p:cNvPr>
          <p:cNvSpPr/>
          <p:nvPr/>
        </p:nvSpPr>
        <p:spPr bwMode="gray">
          <a:xfrm>
            <a:off x="9807451" y="3347783"/>
            <a:ext cx="1835274"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16" name="Bild 7">
            <a:extLst>
              <a:ext uri="{FF2B5EF4-FFF2-40B4-BE49-F238E27FC236}">
                <a16:creationId xmlns:a16="http://schemas.microsoft.com/office/drawing/2014/main" id="{F9F7D4D0-757A-483A-8FAC-3CC3DC7C86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1105" y="3693715"/>
            <a:ext cx="360000" cy="360000"/>
          </a:xfrm>
          <a:prstGeom prst="rect">
            <a:avLst/>
          </a:prstGeom>
          <a:solidFill>
            <a:schemeClr val="bg1"/>
          </a:solidFill>
        </p:spPr>
      </p:pic>
      <p:pic>
        <p:nvPicPr>
          <p:cNvPr id="17" name="Picture 16">
            <a:extLst>
              <a:ext uri="{FF2B5EF4-FFF2-40B4-BE49-F238E27FC236}">
                <a16:creationId xmlns:a16="http://schemas.microsoft.com/office/drawing/2014/main" id="{4C555DBB-1E28-479A-BB66-81FEB275370A}"/>
              </a:ext>
            </a:extLst>
          </p:cNvPr>
          <p:cNvPicPr>
            <a:picLocks noChangeAspect="1"/>
          </p:cNvPicPr>
          <p:nvPr/>
        </p:nvPicPr>
        <p:blipFill rotWithShape="1">
          <a:blip r:embed="rId8"/>
          <a:srcRect l="11602" r="13397"/>
          <a:stretch/>
        </p:blipFill>
        <p:spPr>
          <a:xfrm>
            <a:off x="11071031" y="3733642"/>
            <a:ext cx="360000" cy="360000"/>
          </a:xfrm>
          <a:prstGeom prst="rect">
            <a:avLst/>
          </a:prstGeom>
        </p:spPr>
      </p:pic>
      <p:pic>
        <p:nvPicPr>
          <p:cNvPr id="18" name="Bild 6">
            <a:extLst>
              <a:ext uri="{FF2B5EF4-FFF2-40B4-BE49-F238E27FC236}">
                <a16:creationId xmlns:a16="http://schemas.microsoft.com/office/drawing/2014/main" id="{445830BB-7C70-4705-B3F5-F904C411F9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7102" y="3693715"/>
            <a:ext cx="360000" cy="360000"/>
          </a:xfrm>
          <a:prstGeom prst="rect">
            <a:avLst/>
          </a:prstGeom>
        </p:spPr>
      </p:pic>
      <p:sp>
        <p:nvSpPr>
          <p:cNvPr id="19" name="Rechteck 24">
            <a:extLst>
              <a:ext uri="{FF2B5EF4-FFF2-40B4-BE49-F238E27FC236}">
                <a16:creationId xmlns:a16="http://schemas.microsoft.com/office/drawing/2014/main" id="{F01D46CC-A40C-4434-901F-EBCE60C0E45C}"/>
              </a:ext>
            </a:extLst>
          </p:cNvPr>
          <p:cNvSpPr/>
          <p:nvPr/>
        </p:nvSpPr>
        <p:spPr>
          <a:xfrm>
            <a:off x="8240997" y="3792566"/>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20" name="Rechteck 61">
            <a:extLst>
              <a:ext uri="{FF2B5EF4-FFF2-40B4-BE49-F238E27FC236}">
                <a16:creationId xmlns:a16="http://schemas.microsoft.com/office/drawing/2014/main" id="{2FDDECA5-F3B9-4CA2-9D16-55666B8A8636}"/>
              </a:ext>
            </a:extLst>
          </p:cNvPr>
          <p:cNvSpPr/>
          <p:nvPr/>
        </p:nvSpPr>
        <p:spPr>
          <a:xfrm>
            <a:off x="3381051" y="5458816"/>
            <a:ext cx="3552418" cy="91433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358775"/>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Database</a:t>
            </a:r>
          </a:p>
        </p:txBody>
      </p:sp>
      <p:sp>
        <p:nvSpPr>
          <p:cNvPr id="21" name="Rectangle 20">
            <a:extLst>
              <a:ext uri="{FF2B5EF4-FFF2-40B4-BE49-F238E27FC236}">
                <a16:creationId xmlns:a16="http://schemas.microsoft.com/office/drawing/2014/main" id="{771B8CD5-46EE-4182-A4C8-92395B1E8DEA}"/>
              </a:ext>
            </a:extLst>
          </p:cNvPr>
          <p:cNvSpPr/>
          <p:nvPr/>
        </p:nvSpPr>
        <p:spPr bwMode="gray">
          <a:xfrm>
            <a:off x="5903491" y="5973623"/>
            <a:ext cx="890974"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Spatial</a:t>
            </a:r>
          </a:p>
        </p:txBody>
      </p:sp>
      <p:sp>
        <p:nvSpPr>
          <p:cNvPr id="22" name="Rectangle 21">
            <a:extLst>
              <a:ext uri="{FF2B5EF4-FFF2-40B4-BE49-F238E27FC236}">
                <a16:creationId xmlns:a16="http://schemas.microsoft.com/office/drawing/2014/main" id="{93A23D26-9339-4311-A9DA-07AE3E51E089}"/>
              </a:ext>
            </a:extLst>
          </p:cNvPr>
          <p:cNvSpPr/>
          <p:nvPr/>
        </p:nvSpPr>
        <p:spPr bwMode="gray">
          <a:xfrm>
            <a:off x="4676780" y="5973623"/>
            <a:ext cx="1112896"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Text &amp; Search</a:t>
            </a:r>
          </a:p>
        </p:txBody>
      </p:sp>
      <p:sp>
        <p:nvSpPr>
          <p:cNvPr id="23" name="Rectangle 22">
            <a:extLst>
              <a:ext uri="{FF2B5EF4-FFF2-40B4-BE49-F238E27FC236}">
                <a16:creationId xmlns:a16="http://schemas.microsoft.com/office/drawing/2014/main" id="{9528E928-A6AC-4083-920A-D33CAFAA96A7}"/>
              </a:ext>
            </a:extLst>
          </p:cNvPr>
          <p:cNvSpPr/>
          <p:nvPr/>
        </p:nvSpPr>
        <p:spPr bwMode="gray">
          <a:xfrm>
            <a:off x="5904947" y="5616158"/>
            <a:ext cx="894854"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Predictive</a:t>
            </a:r>
          </a:p>
        </p:txBody>
      </p:sp>
      <p:sp>
        <p:nvSpPr>
          <p:cNvPr id="24" name="Rectangle 23">
            <a:extLst>
              <a:ext uri="{FF2B5EF4-FFF2-40B4-BE49-F238E27FC236}">
                <a16:creationId xmlns:a16="http://schemas.microsoft.com/office/drawing/2014/main" id="{0944DE17-7701-422C-80DB-1BFDBB8BF9E7}"/>
              </a:ext>
            </a:extLst>
          </p:cNvPr>
          <p:cNvSpPr/>
          <p:nvPr/>
        </p:nvSpPr>
        <p:spPr bwMode="gray">
          <a:xfrm>
            <a:off x="4676780" y="5616158"/>
            <a:ext cx="1112896"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rgbClr val="7F7F7F"/>
                </a:solidFill>
                <a:effectLst/>
                <a:uLnTx/>
                <a:uFillTx/>
                <a:ea typeface="Arial Unicode MS" pitchFamily="34" charset="-128"/>
                <a:cs typeface="Arial Unicode MS" pitchFamily="34" charset="-128"/>
              </a:rPr>
              <a:t>Modeling</a:t>
            </a:r>
          </a:p>
        </p:txBody>
      </p:sp>
      <p:cxnSp>
        <p:nvCxnSpPr>
          <p:cNvPr id="25" name="Straight Arrow Connector 24">
            <a:extLst>
              <a:ext uri="{FF2B5EF4-FFF2-40B4-BE49-F238E27FC236}">
                <a16:creationId xmlns:a16="http://schemas.microsoft.com/office/drawing/2014/main" id="{ACA3C279-2BDE-417C-82C3-B7FAD4CCA0D8}"/>
              </a:ext>
            </a:extLst>
          </p:cNvPr>
          <p:cNvCxnSpPr>
            <a:cxnSpLocks/>
            <a:stCxn id="31" idx="1"/>
            <a:endCxn id="28" idx="6"/>
          </p:cNvCxnSpPr>
          <p:nvPr/>
        </p:nvCxnSpPr>
        <p:spPr>
          <a:xfrm flipH="1">
            <a:off x="1380292" y="5919607"/>
            <a:ext cx="1640758" cy="4366"/>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Gruppierung 81">
            <a:extLst>
              <a:ext uri="{FF2B5EF4-FFF2-40B4-BE49-F238E27FC236}">
                <a16:creationId xmlns:a16="http://schemas.microsoft.com/office/drawing/2014/main" id="{C1479E96-B3FE-4E00-92E2-9D2338EB8824}"/>
              </a:ext>
            </a:extLst>
          </p:cNvPr>
          <p:cNvGrpSpPr/>
          <p:nvPr/>
        </p:nvGrpSpPr>
        <p:grpSpPr>
          <a:xfrm>
            <a:off x="442908" y="5374177"/>
            <a:ext cx="1513628" cy="909796"/>
            <a:chOff x="1580730" y="2087076"/>
            <a:chExt cx="1513628" cy="909796"/>
          </a:xfrm>
        </p:grpSpPr>
        <p:sp>
          <p:nvSpPr>
            <p:cNvPr id="27" name="Rechteck 6">
              <a:extLst>
                <a:ext uri="{FF2B5EF4-FFF2-40B4-BE49-F238E27FC236}">
                  <a16:creationId xmlns:a16="http://schemas.microsoft.com/office/drawing/2014/main" id="{54718EF8-5E69-44A6-B3C3-3CCE16A67EAF}"/>
                </a:ext>
              </a:extLst>
            </p:cNvPr>
            <p:cNvSpPr/>
            <p:nvPr/>
          </p:nvSpPr>
          <p:spPr>
            <a:xfrm>
              <a:off x="1580730" y="2087076"/>
              <a:ext cx="1513628"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Cloud</a:t>
              </a:r>
            </a:p>
          </p:txBody>
        </p:sp>
        <p:pic>
          <p:nvPicPr>
            <p:cNvPr id="28" name="Bild 7">
              <a:extLst>
                <a:ext uri="{FF2B5EF4-FFF2-40B4-BE49-F238E27FC236}">
                  <a16:creationId xmlns:a16="http://schemas.microsoft.com/office/drawing/2014/main" id="{67CEAED9-1D88-45EE-8549-B95F93A505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sp>
        <p:nvSpPr>
          <p:cNvPr id="30" name="Abgerundetes Rechteck 24">
            <a:extLst>
              <a:ext uri="{FF2B5EF4-FFF2-40B4-BE49-F238E27FC236}">
                <a16:creationId xmlns:a16="http://schemas.microsoft.com/office/drawing/2014/main" id="{6C618DC5-D191-40F0-8431-E3184FB57B28}"/>
              </a:ext>
            </a:extLst>
          </p:cNvPr>
          <p:cNvSpPr/>
          <p:nvPr/>
        </p:nvSpPr>
        <p:spPr>
          <a:xfrm>
            <a:off x="1604304" y="5832992"/>
            <a:ext cx="119273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Live connection</a:t>
            </a:r>
          </a:p>
        </p:txBody>
      </p:sp>
      <p:pic>
        <p:nvPicPr>
          <p:cNvPr id="31" name="Picture 30">
            <a:extLst>
              <a:ext uri="{FF2B5EF4-FFF2-40B4-BE49-F238E27FC236}">
                <a16:creationId xmlns:a16="http://schemas.microsoft.com/office/drawing/2014/main" id="{581D0443-FB7C-41E8-B662-A2BDA562D77D}"/>
              </a:ext>
            </a:extLst>
          </p:cNvPr>
          <p:cNvPicPr>
            <a:picLocks noChangeAspect="1"/>
          </p:cNvPicPr>
          <p:nvPr/>
        </p:nvPicPr>
        <p:blipFill>
          <a:blip r:embed="rId11"/>
          <a:stretch>
            <a:fillRect/>
          </a:stretch>
        </p:blipFill>
        <p:spPr>
          <a:xfrm>
            <a:off x="3021050" y="5559607"/>
            <a:ext cx="720000" cy="720000"/>
          </a:xfrm>
          <a:prstGeom prst="rect">
            <a:avLst/>
          </a:prstGeom>
          <a:solidFill>
            <a:schemeClr val="bg1"/>
          </a:solidFill>
        </p:spPr>
      </p:pic>
      <p:grpSp>
        <p:nvGrpSpPr>
          <p:cNvPr id="41" name="Group 40">
            <a:extLst>
              <a:ext uri="{FF2B5EF4-FFF2-40B4-BE49-F238E27FC236}">
                <a16:creationId xmlns:a16="http://schemas.microsoft.com/office/drawing/2014/main" id="{D6B14F49-1E92-4719-93EE-F9BE1706F86B}"/>
              </a:ext>
            </a:extLst>
          </p:cNvPr>
          <p:cNvGrpSpPr/>
          <p:nvPr/>
        </p:nvGrpSpPr>
        <p:grpSpPr>
          <a:xfrm>
            <a:off x="412191" y="1625509"/>
            <a:ext cx="11230534" cy="956775"/>
            <a:chOff x="408189" y="1625509"/>
            <a:chExt cx="12010798" cy="956775"/>
          </a:xfrm>
        </p:grpSpPr>
        <p:sp>
          <p:nvSpPr>
            <p:cNvPr id="36" name="Rectangle 35">
              <a:extLst>
                <a:ext uri="{FF2B5EF4-FFF2-40B4-BE49-F238E27FC236}">
                  <a16:creationId xmlns:a16="http://schemas.microsoft.com/office/drawing/2014/main" id="{9FA53DE0-2864-4AAD-A454-A68BECD1271F}"/>
                </a:ext>
              </a:extLst>
            </p:cNvPr>
            <p:cNvSpPr/>
            <p:nvPr/>
          </p:nvSpPr>
          <p:spPr>
            <a:xfrm>
              <a:off x="469796" y="1625509"/>
              <a:ext cx="11949191" cy="956773"/>
            </a:xfrm>
            <a:prstGeom prst="rect">
              <a:avLst/>
            </a:prstGeom>
            <a:solidFill>
              <a:schemeClr val="bg1">
                <a:lumMod val="95000"/>
              </a:schemeClr>
            </a:solidFill>
          </p:spPr>
          <p:txBody>
            <a:bodyPr wrap="square" lIns="108000" tIns="108000" rIns="108000" bIns="108000">
              <a:spAutoFit/>
            </a:bodyPr>
            <a:lstStyle/>
            <a:p>
              <a:r>
                <a:rPr lang="en-US" sz="1600" b="1" dirty="0">
                  <a:solidFill>
                    <a:schemeClr val="tx1">
                      <a:lumMod val="65000"/>
                      <a:lumOff val="35000"/>
                    </a:schemeClr>
                  </a:solidFill>
                  <a:latin typeface="Arial" charset="0"/>
                  <a:ea typeface="Arial" charset="0"/>
                  <a:cs typeface="Arial" charset="0"/>
                </a:rPr>
                <a:t>GUIDELINE: </a:t>
              </a:r>
              <a:r>
                <a:rPr lang="en-US" sz="1600" dirty="0">
                  <a:solidFill>
                    <a:schemeClr val="tx1">
                      <a:lumMod val="65000"/>
                      <a:lumOff val="35000"/>
                    </a:schemeClr>
                  </a:solidFill>
                  <a:latin typeface="Arial" charset="0"/>
                  <a:ea typeface="Arial" charset="0"/>
                  <a:cs typeface="Arial" charset="0"/>
                </a:rPr>
                <a:t>Place the service icon (or the icon that represents another technical component, for example, application) at the edge of a new rectangle that contains inner parts of the service. Fill the service icon with the color white (or the slide background color) to hide the edge line of the rectangle underneath. Place inner parts of the service inside the rectangle.</a:t>
              </a:r>
              <a:endParaRPr lang="en-US" sz="1200" dirty="0">
                <a:solidFill>
                  <a:schemeClr val="tx1">
                    <a:lumMod val="65000"/>
                    <a:lumOff val="35000"/>
                  </a:schemeClr>
                </a:solidFill>
                <a:latin typeface="Arial" charset="0"/>
                <a:ea typeface="Arial" charset="0"/>
                <a:cs typeface="Arial" charset="0"/>
              </a:endParaRPr>
            </a:p>
          </p:txBody>
        </p:sp>
        <p:sp>
          <p:nvSpPr>
            <p:cNvPr id="39" name="Rectangle 38">
              <a:extLst>
                <a:ext uri="{FF2B5EF4-FFF2-40B4-BE49-F238E27FC236}">
                  <a16:creationId xmlns:a16="http://schemas.microsoft.com/office/drawing/2014/main" id="{CCDB428B-3B6B-4638-9407-E553616F3436}"/>
                </a:ext>
              </a:extLst>
            </p:cNvPr>
            <p:cNvSpPr/>
            <p:nvPr/>
          </p:nvSpPr>
          <p:spPr>
            <a:xfrm rot="5400000">
              <a:off x="-35701" y="2072692"/>
              <a:ext cx="953482" cy="65701"/>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cxnSp>
        <p:nvCxnSpPr>
          <p:cNvPr id="35" name="Gerade Verbindung 84">
            <a:extLst>
              <a:ext uri="{FF2B5EF4-FFF2-40B4-BE49-F238E27FC236}">
                <a16:creationId xmlns:a16="http://schemas.microsoft.com/office/drawing/2014/main" id="{89DAF08C-C548-4FD3-B198-702D95841591}"/>
              </a:ext>
            </a:extLst>
          </p:cNvPr>
          <p:cNvCxnSpPr>
            <a:cxnSpLocks/>
          </p:cNvCxnSpPr>
          <p:nvPr/>
        </p:nvCxnSpPr>
        <p:spPr>
          <a:xfrm flipV="1">
            <a:off x="7177707" y="2810008"/>
            <a:ext cx="0" cy="36433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Abgerundetes Rechteck 24">
            <a:extLst>
              <a:ext uri="{FF2B5EF4-FFF2-40B4-BE49-F238E27FC236}">
                <a16:creationId xmlns:a16="http://schemas.microsoft.com/office/drawing/2014/main" id="{27B25D53-C877-4F3B-906E-53C60DC1D20E}"/>
              </a:ext>
            </a:extLst>
          </p:cNvPr>
          <p:cNvSpPr/>
          <p:nvPr/>
        </p:nvSpPr>
        <p:spPr>
          <a:xfrm>
            <a:off x="282745" y="278370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40" name="Abgerundetes Rechteck 24">
            <a:extLst>
              <a:ext uri="{FF2B5EF4-FFF2-40B4-BE49-F238E27FC236}">
                <a16:creationId xmlns:a16="http://schemas.microsoft.com/office/drawing/2014/main" id="{11550E97-7A24-40EB-918F-1183F5E42BB3}"/>
              </a:ext>
            </a:extLst>
          </p:cNvPr>
          <p:cNvSpPr/>
          <p:nvPr/>
        </p:nvSpPr>
        <p:spPr>
          <a:xfrm>
            <a:off x="282745" y="4872112"/>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42" name="Abgerundetes Rechteck 24">
            <a:extLst>
              <a:ext uri="{FF2B5EF4-FFF2-40B4-BE49-F238E27FC236}">
                <a16:creationId xmlns:a16="http://schemas.microsoft.com/office/drawing/2014/main" id="{1316FE6E-7DBF-4535-BBBD-6DFE015F0FA6}"/>
              </a:ext>
            </a:extLst>
          </p:cNvPr>
          <p:cNvSpPr/>
          <p:nvPr/>
        </p:nvSpPr>
        <p:spPr>
          <a:xfrm>
            <a:off x="7326875" y="277832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3</a:t>
            </a:r>
          </a:p>
        </p:txBody>
      </p:sp>
      <p:sp>
        <p:nvSpPr>
          <p:cNvPr id="43" name="Abgerundetes Rechteck 24">
            <a:extLst>
              <a:ext uri="{FF2B5EF4-FFF2-40B4-BE49-F238E27FC236}">
                <a16:creationId xmlns:a16="http://schemas.microsoft.com/office/drawing/2014/main" id="{10772211-B8D5-4DF5-A191-A3149459BD6E}"/>
              </a:ext>
            </a:extLst>
          </p:cNvPr>
          <p:cNvSpPr/>
          <p:nvPr/>
        </p:nvSpPr>
        <p:spPr>
          <a:xfrm>
            <a:off x="7326875" y="4825719"/>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4</a:t>
            </a:r>
          </a:p>
        </p:txBody>
      </p:sp>
      <p:sp>
        <p:nvSpPr>
          <p:cNvPr id="44" name="Rectangle 15">
            <a:extLst>
              <a:ext uri="{FF2B5EF4-FFF2-40B4-BE49-F238E27FC236}">
                <a16:creationId xmlns:a16="http://schemas.microsoft.com/office/drawing/2014/main" id="{79BED5C8-D2BB-47D0-830D-BC0C6CB03753}"/>
              </a:ext>
            </a:extLst>
          </p:cNvPr>
          <p:cNvSpPr/>
          <p:nvPr/>
        </p:nvSpPr>
        <p:spPr bwMode="gray">
          <a:xfrm flipH="1" flipV="1">
            <a:off x="2932543" y="2838777"/>
            <a:ext cx="225965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Lst>
            <a:ahLst/>
            <a:cxnLst>
              <a:cxn ang="0">
                <a:pos x="connsiteX0" y="connsiteY0"/>
              </a:cxn>
              <a:cxn ang="0">
                <a:pos x="connsiteX1" y="connsiteY1"/>
              </a:cxn>
              <a:cxn ang="0">
                <a:pos x="connsiteX2" y="connsiteY2"/>
              </a:cxn>
            </a:cxnLst>
            <a:rect l="l" t="t" r="r" b="b"/>
            <a:pathLst>
              <a:path w="2892088" h="273546">
                <a:moveTo>
                  <a:pt x="2892088" y="0"/>
                </a:moveTo>
                <a:lnTo>
                  <a:pt x="2788471"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12BB574E-5416-4DC4-912F-7FEF7078601F}"/>
              </a:ext>
            </a:extLst>
          </p:cNvPr>
          <p:cNvSpPr txBox="1"/>
          <p:nvPr/>
        </p:nvSpPr>
        <p:spPr>
          <a:xfrm>
            <a:off x="3719932" y="2886743"/>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Service icon (filled white) is placed at the upper edge of the blue rectangle</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46" name="Rectangle 15">
            <a:extLst>
              <a:ext uri="{FF2B5EF4-FFF2-40B4-BE49-F238E27FC236}">
                <a16:creationId xmlns:a16="http://schemas.microsoft.com/office/drawing/2014/main" id="{E3708E11-75FB-4E8D-8EF6-7460E2413509}"/>
              </a:ext>
            </a:extLst>
          </p:cNvPr>
          <p:cNvSpPr/>
          <p:nvPr/>
        </p:nvSpPr>
        <p:spPr bwMode="gray">
          <a:xfrm flipH="1" flipV="1">
            <a:off x="3590749" y="3437066"/>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41456D9A-A8A6-4D30-A010-A91EC477751D}"/>
              </a:ext>
            </a:extLst>
          </p:cNvPr>
          <p:cNvSpPr txBox="1"/>
          <p:nvPr/>
        </p:nvSpPr>
        <p:spPr>
          <a:xfrm>
            <a:off x="3793312" y="3468751"/>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Blue rectangle wraps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resources inside the service</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48" name="Rectangle 15">
            <a:extLst>
              <a:ext uri="{FF2B5EF4-FFF2-40B4-BE49-F238E27FC236}">
                <a16:creationId xmlns:a16="http://schemas.microsoft.com/office/drawing/2014/main" id="{EB0F53EC-09B6-40E2-AE87-CE31F42DFAD5}"/>
              </a:ext>
            </a:extLst>
          </p:cNvPr>
          <p:cNvSpPr/>
          <p:nvPr/>
        </p:nvSpPr>
        <p:spPr bwMode="gray">
          <a:xfrm flipH="1" flipV="1">
            <a:off x="3330498" y="4088032"/>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D40825BF-A4B2-4412-8CA3-834112FC2DD6}"/>
              </a:ext>
            </a:extLst>
          </p:cNvPr>
          <p:cNvSpPr txBox="1"/>
          <p:nvPr/>
        </p:nvSpPr>
        <p:spPr>
          <a:xfrm>
            <a:off x="3703699" y="4124017"/>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Inner resource, here an OData API representation</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50" name="Rectangle 15">
            <a:extLst>
              <a:ext uri="{FF2B5EF4-FFF2-40B4-BE49-F238E27FC236}">
                <a16:creationId xmlns:a16="http://schemas.microsoft.com/office/drawing/2014/main" id="{C4DCF884-5348-4B17-845E-6FC44111CBC1}"/>
              </a:ext>
            </a:extLst>
          </p:cNvPr>
          <p:cNvSpPr/>
          <p:nvPr/>
        </p:nvSpPr>
        <p:spPr bwMode="gray">
          <a:xfrm flipV="1">
            <a:off x="1417067" y="5278103"/>
            <a:ext cx="1913431" cy="4111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829103 w 1829103"/>
              <a:gd name="connsiteY0" fmla="*/ 0 h 274621"/>
              <a:gd name="connsiteX1" fmla="*/ 1725486 w 1829103"/>
              <a:gd name="connsiteY1" fmla="*/ 273546 h 274621"/>
              <a:gd name="connsiteX2" fmla="*/ 0 w 1829103"/>
              <a:gd name="connsiteY2" fmla="*/ 274621 h 274621"/>
            </a:gdLst>
            <a:ahLst/>
            <a:cxnLst>
              <a:cxn ang="0">
                <a:pos x="connsiteX0" y="connsiteY0"/>
              </a:cxn>
              <a:cxn ang="0">
                <a:pos x="connsiteX1" y="connsiteY1"/>
              </a:cxn>
              <a:cxn ang="0">
                <a:pos x="connsiteX2" y="connsiteY2"/>
              </a:cxn>
            </a:cxnLst>
            <a:rect l="l" t="t" r="r" b="b"/>
            <a:pathLst>
              <a:path w="1829103" h="274621">
                <a:moveTo>
                  <a:pt x="1829103" y="0"/>
                </a:moveTo>
                <a:lnTo>
                  <a:pt x="1725486" y="273546"/>
                </a:lnTo>
                <a:lnTo>
                  <a:pt x="0" y="274621"/>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456FB8F9-966C-402D-A3ED-C5E735DF18DF}"/>
              </a:ext>
            </a:extLst>
          </p:cNvPr>
          <p:cNvSpPr txBox="1"/>
          <p:nvPr/>
        </p:nvSpPr>
        <p:spPr>
          <a:xfrm>
            <a:off x="1417067" y="4880769"/>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Service icon (filled white) is placed at the upper edge of the blue rectangle</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53" name="Rectangle 15">
            <a:extLst>
              <a:ext uri="{FF2B5EF4-FFF2-40B4-BE49-F238E27FC236}">
                <a16:creationId xmlns:a16="http://schemas.microsoft.com/office/drawing/2014/main" id="{AAAF0E8D-D521-46D5-8F3D-1AA379885796}"/>
              </a:ext>
            </a:extLst>
          </p:cNvPr>
          <p:cNvSpPr/>
          <p:nvPr/>
        </p:nvSpPr>
        <p:spPr bwMode="gray">
          <a:xfrm flipH="1" flipV="1">
            <a:off x="4402796" y="5281590"/>
            <a:ext cx="1876899" cy="17582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4179119 w 4179119"/>
              <a:gd name="connsiteY0" fmla="*/ 0 h 273546"/>
              <a:gd name="connsiteX1" fmla="*/ 4075502 w 4179119"/>
              <a:gd name="connsiteY1" fmla="*/ 273546 h 273546"/>
              <a:gd name="connsiteX2" fmla="*/ 0 w 4179119"/>
              <a:gd name="connsiteY2" fmla="*/ 269222 h 273546"/>
            </a:gdLst>
            <a:ahLst/>
            <a:cxnLst>
              <a:cxn ang="0">
                <a:pos x="connsiteX0" y="connsiteY0"/>
              </a:cxn>
              <a:cxn ang="0">
                <a:pos x="connsiteX1" y="connsiteY1"/>
              </a:cxn>
              <a:cxn ang="0">
                <a:pos x="connsiteX2" y="connsiteY2"/>
              </a:cxn>
            </a:cxnLst>
            <a:rect l="l" t="t" r="r" b="b"/>
            <a:pathLst>
              <a:path w="4179119" h="273546">
                <a:moveTo>
                  <a:pt x="4179119" y="0"/>
                </a:moveTo>
                <a:lnTo>
                  <a:pt x="4075502" y="273546"/>
                </a:lnTo>
                <a:lnTo>
                  <a:pt x="0" y="269222"/>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2664F71B-6ABF-4608-9FEB-7C50DC31A28A}"/>
              </a:ext>
            </a:extLst>
          </p:cNvPr>
          <p:cNvSpPr txBox="1"/>
          <p:nvPr/>
        </p:nvSpPr>
        <p:spPr>
          <a:xfrm>
            <a:off x="4485319" y="4920883"/>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Blue rectangle wraps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functions inside the service</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55" name="Rectangle 15">
            <a:extLst>
              <a:ext uri="{FF2B5EF4-FFF2-40B4-BE49-F238E27FC236}">
                <a16:creationId xmlns:a16="http://schemas.microsoft.com/office/drawing/2014/main" id="{5479E48E-BFB7-400E-A778-AC3DFE90147E}"/>
              </a:ext>
            </a:extLst>
          </p:cNvPr>
          <p:cNvSpPr/>
          <p:nvPr/>
        </p:nvSpPr>
        <p:spPr bwMode="gray">
          <a:xfrm flipV="1">
            <a:off x="7480158" y="3572192"/>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a:extLst>
              <a:ext uri="{FF2B5EF4-FFF2-40B4-BE49-F238E27FC236}">
                <a16:creationId xmlns:a16="http://schemas.microsoft.com/office/drawing/2014/main" id="{B4256AF6-A07D-4F19-B3E2-D3C57950064A}"/>
              </a:ext>
            </a:extLst>
          </p:cNvPr>
          <p:cNvSpPr txBox="1"/>
          <p:nvPr/>
        </p:nvSpPr>
        <p:spPr>
          <a:xfrm>
            <a:off x="7472992" y="3015347"/>
            <a:ext cx="2377654"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icon (filled white) is placed at the upper edge of the grey rectangle for “Application Client”</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57" name="Rectangle 15">
            <a:extLst>
              <a:ext uri="{FF2B5EF4-FFF2-40B4-BE49-F238E27FC236}">
                <a16:creationId xmlns:a16="http://schemas.microsoft.com/office/drawing/2014/main" id="{E8C655D0-EEC2-4088-BF59-9F1AF1E5D4A0}"/>
              </a:ext>
            </a:extLst>
          </p:cNvPr>
          <p:cNvSpPr/>
          <p:nvPr/>
        </p:nvSpPr>
        <p:spPr bwMode="gray">
          <a:xfrm flipV="1">
            <a:off x="10227541" y="3178654"/>
            <a:ext cx="1042510" cy="4750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859215 w 859215"/>
              <a:gd name="connsiteY0" fmla="*/ 0 h 273546"/>
              <a:gd name="connsiteX1" fmla="*/ 755598 w 859215"/>
              <a:gd name="connsiteY1" fmla="*/ 273546 h 273546"/>
              <a:gd name="connsiteX2" fmla="*/ 0 w 859215"/>
              <a:gd name="connsiteY2" fmla="*/ 272186 h 273546"/>
            </a:gdLst>
            <a:ahLst/>
            <a:cxnLst>
              <a:cxn ang="0">
                <a:pos x="connsiteX0" y="connsiteY0"/>
              </a:cxn>
              <a:cxn ang="0">
                <a:pos x="connsiteX1" y="connsiteY1"/>
              </a:cxn>
              <a:cxn ang="0">
                <a:pos x="connsiteX2" y="connsiteY2"/>
              </a:cxn>
            </a:cxnLst>
            <a:rect l="l" t="t" r="r" b="b"/>
            <a:pathLst>
              <a:path w="859215" h="273546">
                <a:moveTo>
                  <a:pt x="859215" y="0"/>
                </a:moveTo>
                <a:lnTo>
                  <a:pt x="755598"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FB6CB032-8203-4065-9D52-23A96A49CC9C}"/>
              </a:ext>
            </a:extLst>
          </p:cNvPr>
          <p:cNvSpPr txBox="1"/>
          <p:nvPr/>
        </p:nvSpPr>
        <p:spPr>
          <a:xfrm>
            <a:off x="10064689" y="2778074"/>
            <a:ext cx="13999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Inner resource, here a Scale application</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59" name="TextBox 58">
            <a:extLst>
              <a:ext uri="{FF2B5EF4-FFF2-40B4-BE49-F238E27FC236}">
                <a16:creationId xmlns:a16="http://schemas.microsoft.com/office/drawing/2014/main" id="{8C7F57EA-29CB-4656-8F65-AFDFCFD15BAF}"/>
              </a:ext>
            </a:extLst>
          </p:cNvPr>
          <p:cNvSpPr txBox="1"/>
          <p:nvPr/>
        </p:nvSpPr>
        <p:spPr>
          <a:xfrm>
            <a:off x="7354054" y="4261463"/>
            <a:ext cx="2327638"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Gray rectangle wraps resource, here Scala.js app) inside the app client</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
        <p:nvSpPr>
          <p:cNvPr id="60" name="Rectangle 15">
            <a:extLst>
              <a:ext uri="{FF2B5EF4-FFF2-40B4-BE49-F238E27FC236}">
                <a16:creationId xmlns:a16="http://schemas.microsoft.com/office/drawing/2014/main" id="{D9EB18C3-0C4F-45A6-BBF3-A4B69D314E82}"/>
              </a:ext>
            </a:extLst>
          </p:cNvPr>
          <p:cNvSpPr/>
          <p:nvPr/>
        </p:nvSpPr>
        <p:spPr bwMode="gray">
          <a:xfrm>
            <a:off x="7405981" y="4120255"/>
            <a:ext cx="2413208" cy="51673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1619537 w 1619537"/>
              <a:gd name="connsiteY0" fmla="*/ 0 h 274238"/>
              <a:gd name="connsiteX1" fmla="*/ 1515920 w 1619537"/>
              <a:gd name="connsiteY1" fmla="*/ 273546 h 274238"/>
              <a:gd name="connsiteX2" fmla="*/ 0 w 1619537"/>
              <a:gd name="connsiteY2" fmla="*/ 274238 h 274238"/>
              <a:gd name="connsiteX0" fmla="*/ 1857450 w 1857450"/>
              <a:gd name="connsiteY0" fmla="*/ 0 h 278343"/>
              <a:gd name="connsiteX1" fmla="*/ 1753833 w 1857450"/>
              <a:gd name="connsiteY1" fmla="*/ 273546 h 278343"/>
              <a:gd name="connsiteX2" fmla="*/ 0 w 1857450"/>
              <a:gd name="connsiteY2" fmla="*/ 278343 h 278343"/>
              <a:gd name="connsiteX0" fmla="*/ 1860387 w 1860387"/>
              <a:gd name="connsiteY0" fmla="*/ 0 h 278343"/>
              <a:gd name="connsiteX1" fmla="*/ 1756770 w 1860387"/>
              <a:gd name="connsiteY1" fmla="*/ 273546 h 278343"/>
              <a:gd name="connsiteX2" fmla="*/ 0 w 1860387"/>
              <a:gd name="connsiteY2" fmla="*/ 278343 h 278343"/>
            </a:gdLst>
            <a:ahLst/>
            <a:cxnLst>
              <a:cxn ang="0">
                <a:pos x="connsiteX0" y="connsiteY0"/>
              </a:cxn>
              <a:cxn ang="0">
                <a:pos x="connsiteX1" y="connsiteY1"/>
              </a:cxn>
              <a:cxn ang="0">
                <a:pos x="connsiteX2" y="connsiteY2"/>
              </a:cxn>
            </a:cxnLst>
            <a:rect l="l" t="t" r="r" b="b"/>
            <a:pathLst>
              <a:path w="1860387" h="278343">
                <a:moveTo>
                  <a:pt x="1860387" y="0"/>
                </a:moveTo>
                <a:lnTo>
                  <a:pt x="1756770" y="273546"/>
                </a:lnTo>
                <a:lnTo>
                  <a:pt x="0" y="278343"/>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1" name="Rectangle 15">
            <a:extLst>
              <a:ext uri="{FF2B5EF4-FFF2-40B4-BE49-F238E27FC236}">
                <a16:creationId xmlns:a16="http://schemas.microsoft.com/office/drawing/2014/main" id="{BA5D7DF5-7581-4179-8F40-15C3A3A05198}"/>
              </a:ext>
            </a:extLst>
          </p:cNvPr>
          <p:cNvSpPr/>
          <p:nvPr/>
        </p:nvSpPr>
        <p:spPr bwMode="gray">
          <a:xfrm flipV="1">
            <a:off x="7512037" y="5478354"/>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885883CE-8DE2-4080-B7A2-7452463C5ECE}"/>
              </a:ext>
            </a:extLst>
          </p:cNvPr>
          <p:cNvSpPr txBox="1"/>
          <p:nvPr/>
        </p:nvSpPr>
        <p:spPr>
          <a:xfrm>
            <a:off x="7512037" y="5565262"/>
            <a:ext cx="2377654" cy="67710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1A9898"/>
                </a:solidFill>
                <a:latin typeface="Arial" panose="020B0604020202020204" pitchFamily="34" charset="0"/>
                <a:ea typeface="Arial Unicode MS" pitchFamily="34" charset="-128"/>
                <a:cs typeface="Arial Unicode MS" pitchFamily="34" charset="-128"/>
              </a:rPr>
              <a:t>Application icon (filled white) is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placed at the upper edge of the </a:t>
            </a:r>
            <a:br>
              <a:rPr lang="en-US" sz="1100" kern="0" dirty="0">
                <a:solidFill>
                  <a:srgbClr val="1A9898"/>
                </a:solidFill>
                <a:latin typeface="Arial" panose="020B0604020202020204" pitchFamily="34" charset="0"/>
                <a:ea typeface="Arial Unicode MS" pitchFamily="34" charset="-128"/>
                <a:cs typeface="Arial Unicode MS" pitchFamily="34" charset="-128"/>
              </a:rPr>
            </a:br>
            <a:r>
              <a:rPr lang="en-US" sz="1100" kern="0" dirty="0">
                <a:solidFill>
                  <a:srgbClr val="1A9898"/>
                </a:solidFill>
                <a:latin typeface="Arial" panose="020B0604020202020204" pitchFamily="34" charset="0"/>
                <a:ea typeface="Arial Unicode MS" pitchFamily="34" charset="-128"/>
                <a:cs typeface="Arial Unicode MS" pitchFamily="34" charset="-128"/>
              </a:rPr>
              <a:t>grey rectangle for “Client-side Application”</a:t>
            </a:r>
            <a:endParaRPr lang="en-US" sz="1100" b="1" kern="0" dirty="0">
              <a:solidFill>
                <a:srgbClr val="1A9898"/>
              </a:solidFill>
              <a:latin typeface="Arial" panose="020B0604020202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4510359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D037885\AppData\Local\Temp\SNAGHTML4369fda7.PNG"/>
          <p:cNvPicPr>
            <a:picLocks noChangeAspect="1" noChangeArrowheads="1"/>
          </p:cNvPicPr>
          <p:nvPr/>
        </p:nvPicPr>
        <p:blipFill rotWithShape="1">
          <a:blip r:embed="rId3">
            <a:extLst>
              <a:ext uri="{28A0092B-C50C-407E-A947-70E740481C1C}">
                <a14:useLocalDpi xmlns:a14="http://schemas.microsoft.com/office/drawing/2010/main" val="0"/>
              </a:ext>
            </a:extLst>
          </a:blip>
          <a:srcRect l="47978"/>
          <a:stretch/>
        </p:blipFill>
        <p:spPr bwMode="auto">
          <a:xfrm>
            <a:off x="9193931" y="3874061"/>
            <a:ext cx="2448272" cy="247339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944904"/>
          </a:xfrm>
          <a:solidFill>
            <a:schemeClr val="bg1">
              <a:lumMod val="95000"/>
            </a:schemeClr>
          </a:solidFill>
        </p:spPr>
        <p:txBody>
          <a:bodyPr lIns="72000" tIns="72000" rIns="72000" bIns="72000"/>
          <a:lstStyle/>
          <a:p>
            <a:r>
              <a:rPr lang="en-US" sz="1800" b="1" dirty="0">
                <a:solidFill>
                  <a:schemeClr val="tx1">
                    <a:lumMod val="65000"/>
                    <a:lumOff val="35000"/>
                  </a:schemeClr>
                </a:solidFill>
              </a:rPr>
              <a:t>Don’t mix up different icon designs.</a:t>
            </a:r>
            <a:br>
              <a:rPr lang="en-US" dirty="0">
                <a:solidFill>
                  <a:schemeClr val="tx1">
                    <a:lumMod val="65000"/>
                    <a:lumOff val="35000"/>
                  </a:schemeClr>
                </a:solidFill>
              </a:rPr>
            </a:br>
            <a:r>
              <a:rPr lang="en-US" sz="1400" dirty="0">
                <a:solidFill>
                  <a:schemeClr val="tx1">
                    <a:lumMod val="65000"/>
                    <a:lumOff val="35000"/>
                  </a:schemeClr>
                </a:solidFill>
              </a:rPr>
              <a:t>For example, don’t use SAP banded-color icons with SAP Cloud Platform solution icons in the same diagram.</a:t>
            </a:r>
            <a:endParaRPr lang="en-US"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944182"/>
          </a:xfrm>
          <a:solidFill>
            <a:schemeClr val="bg1">
              <a:lumMod val="95000"/>
            </a:schemeClr>
          </a:solidFill>
        </p:spPr>
        <p:txBody>
          <a:bodyPr lIns="72000" tIns="72000" rIns="72000" bIns="72000"/>
          <a:lstStyle/>
          <a:p>
            <a:r>
              <a:rPr lang="en-US" sz="1800" b="1" dirty="0">
                <a:solidFill>
                  <a:schemeClr val="tx1">
                    <a:lumMod val="65000"/>
                    <a:lumOff val="35000"/>
                  </a:schemeClr>
                </a:solidFill>
              </a:rPr>
              <a:t>Don’t create own new icons, </a:t>
            </a:r>
            <a:br>
              <a:rPr lang="en-US" sz="1800" b="1" dirty="0">
                <a:solidFill>
                  <a:schemeClr val="tx1">
                    <a:lumMod val="65000"/>
                    <a:lumOff val="35000"/>
                  </a:schemeClr>
                </a:solidFill>
              </a:rPr>
            </a:br>
            <a:r>
              <a:rPr lang="en-US" sz="1800" b="1" dirty="0">
                <a:solidFill>
                  <a:schemeClr val="tx1">
                    <a:lumMod val="65000"/>
                    <a:lumOff val="35000"/>
                  </a:schemeClr>
                </a:solidFill>
              </a:rPr>
              <a:t>use simple text boxes instead. </a:t>
            </a:r>
            <a:br>
              <a:rPr lang="en-US" b="1" dirty="0">
                <a:solidFill>
                  <a:schemeClr val="tx1">
                    <a:lumMod val="65000"/>
                    <a:lumOff val="35000"/>
                  </a:schemeClr>
                </a:solidFill>
              </a:rPr>
            </a:br>
            <a:r>
              <a:rPr lang="en-US" sz="1400" dirty="0">
                <a:solidFill>
                  <a:schemeClr val="tx1">
                    <a:lumMod val="65000"/>
                    <a:lumOff val="35000"/>
                  </a:schemeClr>
                </a:solidFill>
              </a:rPr>
              <a:t>Request new icons in the SAP Cloud Platform User Community</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Dos and Don’ts (1)</a:t>
            </a:r>
          </a:p>
        </p:txBody>
      </p:sp>
      <p:pic>
        <p:nvPicPr>
          <p:cNvPr id="2050" name="Picture 2" descr="C:\Users\D037885\AppData\Local\Temp\SNAGHTML42650a4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0" y="2793909"/>
            <a:ext cx="5017523" cy="35624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D037885\AppData\Local\Temp\SNAGHTML436a5c51.PNG"/>
          <p:cNvPicPr>
            <a:picLocks noChangeAspect="1" noChangeArrowheads="1"/>
          </p:cNvPicPr>
          <p:nvPr/>
        </p:nvPicPr>
        <p:blipFill rotWithShape="1">
          <a:blip r:embed="rId5">
            <a:extLst>
              <a:ext uri="{28A0092B-C50C-407E-A947-70E740481C1C}">
                <a14:useLocalDpi xmlns:a14="http://schemas.microsoft.com/office/drawing/2010/main" val="0"/>
              </a:ext>
            </a:extLst>
          </a:blip>
          <a:srcRect l="56141"/>
          <a:stretch/>
        </p:blipFill>
        <p:spPr bwMode="auto">
          <a:xfrm>
            <a:off x="6362477" y="2670984"/>
            <a:ext cx="2448272" cy="31546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97A928C-8A11-49D3-BDD7-4B39331DDCBB}"/>
              </a:ext>
            </a:extLst>
          </p:cNvPr>
          <p:cNvSpPr/>
          <p:nvPr/>
        </p:nvSpPr>
        <p:spPr>
          <a:xfrm rot="5400000">
            <a:off x="5593" y="2065775"/>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1" name="Rectangle 10">
            <a:extLst>
              <a:ext uri="{FF2B5EF4-FFF2-40B4-BE49-F238E27FC236}">
                <a16:creationId xmlns:a16="http://schemas.microsoft.com/office/drawing/2014/main" id="{4F8E49ED-61F3-49C2-8681-F6AC3B31E5F7}"/>
              </a:ext>
            </a:extLst>
          </p:cNvPr>
          <p:cNvSpPr/>
          <p:nvPr/>
        </p:nvSpPr>
        <p:spPr>
          <a:xfrm rot="5400000">
            <a:off x="5864070" y="2065777"/>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6977717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D037885\AppData\Local\Temp\SNAGHTML9496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243" y="4005064"/>
            <a:ext cx="2997915" cy="192924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1016912"/>
          </a:xfrm>
          <a:solidFill>
            <a:schemeClr val="bg1">
              <a:lumMod val="95000"/>
            </a:schemeClr>
          </a:solidFill>
        </p:spPr>
        <p:txBody>
          <a:bodyPr lIns="72000" tIns="72000" rIns="72000" bIns="72000"/>
          <a:lstStyle/>
          <a:p>
            <a:r>
              <a:rPr lang="en-US" sz="1800" b="1" dirty="0">
                <a:solidFill>
                  <a:schemeClr val="tx1">
                    <a:lumMod val="65000"/>
                    <a:lumOff val="35000"/>
                  </a:schemeClr>
                </a:solidFill>
              </a:rPr>
              <a:t>Don’t reuse SAP Cloud Platform service icons outside the SAP Cloud Platform environment; use text boxes instead.</a:t>
            </a:r>
            <a:br>
              <a:rPr lang="en-US" sz="1800" b="1" dirty="0">
                <a:solidFill>
                  <a:srgbClr val="2B7D2B"/>
                </a:solidFill>
              </a:rPr>
            </a:br>
            <a:endParaRPr lang="en-US" b="1" dirty="0">
              <a:solidFill>
                <a:srgbClr val="2B7D2B"/>
              </a:solidFill>
            </a:endParaRPr>
          </a:p>
        </p:txBody>
      </p:sp>
      <p:sp>
        <p:nvSpPr>
          <p:cNvPr id="10" name="Text Placeholder 9"/>
          <p:cNvSpPr>
            <a:spLocks noGrp="1"/>
          </p:cNvSpPr>
          <p:nvPr>
            <p:ph type="body" sz="quarter" idx="11"/>
          </p:nvPr>
        </p:nvSpPr>
        <p:spPr/>
        <p:txBody>
          <a:bodyPr/>
          <a:lstStyle/>
          <a:p>
            <a:endParaRPr lang="en-US" sz="1400" dirty="0"/>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Author Guidelines: Dos and Don’ts (2)</a:t>
            </a:r>
          </a:p>
        </p:txBody>
      </p:sp>
      <p:pic>
        <p:nvPicPr>
          <p:cNvPr id="1028" name="Picture 4" descr="C:\Users\D037885\AppData\Local\Temp\SNAGHTML947cbc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3099427"/>
            <a:ext cx="2982837" cy="16583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1C553BE-66D9-4227-8946-2AF8FC06A560}"/>
              </a:ext>
            </a:extLst>
          </p:cNvPr>
          <p:cNvSpPr/>
          <p:nvPr/>
        </p:nvSpPr>
        <p:spPr>
          <a:xfrm rot="5400000">
            <a:off x="-35174" y="2097740"/>
            <a:ext cx="1016913"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19825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SAP Icons and Logos</a:t>
            </a:r>
          </a:p>
        </p:txBody>
      </p:sp>
      <p:sp>
        <p:nvSpPr>
          <p:cNvPr id="5" name="TextBox 4"/>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46829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Use emphasis colors to visually highlight important parts of the solution diagram.</a:t>
            </a:r>
            <a:endParaRPr lang="en-US" sz="1800"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Replace logo images when you switch </a:t>
            </a:r>
            <a:br>
              <a:rPr lang="en-US" sz="1800" b="1" dirty="0">
                <a:solidFill>
                  <a:schemeClr val="tx1">
                    <a:lumMod val="65000"/>
                    <a:lumOff val="35000"/>
                  </a:schemeClr>
                </a:solidFill>
              </a:rPr>
            </a:br>
            <a:r>
              <a:rPr lang="en-US" sz="1800" b="1" dirty="0">
                <a:solidFill>
                  <a:schemeClr val="tx1">
                    <a:lumMod val="65000"/>
                    <a:lumOff val="35000"/>
                  </a:schemeClr>
                </a:solidFill>
              </a:rPr>
              <a:t>to a black background style*. </a:t>
            </a:r>
          </a:p>
          <a:p>
            <a:endParaRPr lang="en-US" dirty="0"/>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Dos and Don’ts (4)</a:t>
            </a:r>
          </a:p>
        </p:txBody>
      </p:sp>
      <p:pic>
        <p:nvPicPr>
          <p:cNvPr id="11" name="Picture 10"/>
          <p:cNvPicPr>
            <a:picLocks noChangeAspect="1"/>
          </p:cNvPicPr>
          <p:nvPr/>
        </p:nvPicPr>
        <p:blipFill>
          <a:blip r:embed="rId3"/>
          <a:stretch>
            <a:fillRect/>
          </a:stretch>
        </p:blipFill>
        <p:spPr>
          <a:xfrm>
            <a:off x="464886" y="2543878"/>
            <a:ext cx="5273888" cy="3428027"/>
          </a:xfrm>
          <a:prstGeom prst="rect">
            <a:avLst/>
          </a:prstGeom>
        </p:spPr>
      </p:pic>
      <p:pic>
        <p:nvPicPr>
          <p:cNvPr id="6" name="Picture 5"/>
          <p:cNvPicPr>
            <a:picLocks noChangeAspect="1"/>
          </p:cNvPicPr>
          <p:nvPr/>
        </p:nvPicPr>
        <p:blipFill rotWithShape="1">
          <a:blip r:embed="rId4"/>
          <a:srcRect l="296" t="5324" r="41478" b="2752"/>
          <a:stretch/>
        </p:blipFill>
        <p:spPr>
          <a:xfrm>
            <a:off x="6097588" y="4960535"/>
            <a:ext cx="2670545" cy="1164678"/>
          </a:xfrm>
          <a:prstGeom prst="rect">
            <a:avLst/>
          </a:prstGeom>
        </p:spPr>
      </p:pic>
      <p:pic>
        <p:nvPicPr>
          <p:cNvPr id="7" name="Picture 6"/>
          <p:cNvPicPr>
            <a:picLocks noChangeAspect="1"/>
          </p:cNvPicPr>
          <p:nvPr/>
        </p:nvPicPr>
        <p:blipFill rotWithShape="1">
          <a:blip r:embed="rId5"/>
          <a:srcRect l="-576" t="2260" r="41698" b="5183"/>
          <a:stretch/>
        </p:blipFill>
        <p:spPr>
          <a:xfrm>
            <a:off x="8996244" y="5173006"/>
            <a:ext cx="2670544" cy="1185983"/>
          </a:xfrm>
          <a:prstGeom prst="rect">
            <a:avLst/>
          </a:prstGeom>
        </p:spPr>
      </p:pic>
      <p:cxnSp>
        <p:nvCxnSpPr>
          <p:cNvPr id="20" name="Straight Arrow Connector 4"/>
          <p:cNvCxnSpPr/>
          <p:nvPr/>
        </p:nvCxnSpPr>
        <p:spPr>
          <a:xfrm rot="5400000">
            <a:off x="6827849" y="4401918"/>
            <a:ext cx="726320" cy="307506"/>
          </a:xfrm>
          <a:prstGeom prst="bentConnector3">
            <a:avLst>
              <a:gd name="adj1" fmla="val 50000"/>
            </a:avLst>
          </a:prstGeom>
          <a:ln w="19050" cap="rnd" cmpd="sng">
            <a:solidFill>
              <a:srgbClr val="2B7D2B"/>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a:stCxn id="55" idx="2"/>
            <a:endCxn id="7" idx="0"/>
          </p:cNvCxnSpPr>
          <p:nvPr/>
        </p:nvCxnSpPr>
        <p:spPr>
          <a:xfrm rot="16200000" flipH="1">
            <a:off x="8345394" y="3186884"/>
            <a:ext cx="1063040" cy="2909203"/>
          </a:xfrm>
          <a:prstGeom prst="bentConnector3">
            <a:avLst>
              <a:gd name="adj1" fmla="val 50000"/>
            </a:avLst>
          </a:prstGeom>
          <a:ln w="19050" cap="rnd" cmpd="sng">
            <a:solidFill>
              <a:srgbClr val="C0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15731" y="2375867"/>
            <a:ext cx="5228936" cy="276999"/>
          </a:xfrm>
          <a:prstGeom prst="rect">
            <a:avLst/>
          </a:prstGeom>
        </p:spPr>
        <p:txBody>
          <a:bodyPr wrap="square">
            <a:spAutoFit/>
          </a:bodyPr>
          <a:lstStyle/>
          <a:p>
            <a:r>
              <a:rPr lang="en-US" sz="1200" dirty="0"/>
              <a:t>* [On Windows] Select slide layout with shortcut </a:t>
            </a:r>
            <a:r>
              <a:rPr lang="en-US" sz="1200" b="1" dirty="0">
                <a:solidFill>
                  <a:srgbClr val="1A9898"/>
                </a:solidFill>
              </a:rPr>
              <a:t>ALT+H and L</a:t>
            </a:r>
          </a:p>
        </p:txBody>
      </p:sp>
      <p:pic>
        <p:nvPicPr>
          <p:cNvPr id="30" name="Picture 4" descr="C:\Users\D037885\AppData\Local\Temp\SNAGHTML489c276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7211" y="2887396"/>
            <a:ext cx="2773266" cy="1597401"/>
          </a:xfrm>
          <a:prstGeom prst="snip2DiagRect">
            <a:avLst>
              <a:gd name="adj1" fmla="val 0"/>
              <a:gd name="adj2" fmla="val 46205"/>
            </a:avLst>
          </a:prstGeom>
          <a:noFill/>
          <a:extLst>
            <a:ext uri="{909E8E84-426E-40DD-AFC4-6F175D3DCCD1}">
              <a14:hiddenFill xmlns:a14="http://schemas.microsoft.com/office/drawing/2010/main">
                <a:solidFill>
                  <a:srgbClr val="FFFFFF"/>
                </a:solidFill>
              </a14:hiddenFill>
            </a:ext>
          </a:extLst>
        </p:spPr>
      </p:pic>
      <p:pic>
        <p:nvPicPr>
          <p:cNvPr id="55" name="Picture 6" descr="C:\Users\D037885\AppData\Local\Temp\SNAGHTML48a561b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889" y="2883949"/>
            <a:ext cx="2650848" cy="12260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67"/>
          <p:cNvSpPr txBox="1">
            <a:spLocks/>
          </p:cNvSpPr>
          <p:nvPr/>
        </p:nvSpPr>
        <p:spPr>
          <a:xfrm>
            <a:off x="985019" y="3052989"/>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23" name="Textfeld 67"/>
          <p:cNvSpPr txBox="1">
            <a:spLocks/>
          </p:cNvSpPr>
          <p:nvPr/>
        </p:nvSpPr>
        <p:spPr>
          <a:xfrm>
            <a:off x="3296339" y="329123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24" name="Textfeld 67"/>
          <p:cNvSpPr txBox="1">
            <a:spLocks/>
          </p:cNvSpPr>
          <p:nvPr/>
        </p:nvSpPr>
        <p:spPr>
          <a:xfrm>
            <a:off x="5407534" y="2715167"/>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25" name="Textfeld 67"/>
          <p:cNvSpPr txBox="1">
            <a:spLocks/>
          </p:cNvSpPr>
          <p:nvPr/>
        </p:nvSpPr>
        <p:spPr>
          <a:xfrm>
            <a:off x="4546438" y="384427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27" name="Textfeld 67"/>
          <p:cNvSpPr txBox="1">
            <a:spLocks/>
          </p:cNvSpPr>
          <p:nvPr/>
        </p:nvSpPr>
        <p:spPr>
          <a:xfrm>
            <a:off x="3519915" y="5972840"/>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18" name="Rectangle 17">
            <a:extLst>
              <a:ext uri="{FF2B5EF4-FFF2-40B4-BE49-F238E27FC236}">
                <a16:creationId xmlns:a16="http://schemas.microsoft.com/office/drawing/2014/main" id="{65258D15-FE07-46C9-81F2-A3EED8AFBB61}"/>
              </a:ext>
            </a:extLst>
          </p:cNvPr>
          <p:cNvSpPr/>
          <p:nvPr/>
        </p:nvSpPr>
        <p:spPr>
          <a:xfrm rot="5400000">
            <a:off x="103951" y="1958616"/>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Rectangle 18">
            <a:extLst>
              <a:ext uri="{FF2B5EF4-FFF2-40B4-BE49-F238E27FC236}">
                <a16:creationId xmlns:a16="http://schemas.microsoft.com/office/drawing/2014/main" id="{4BDBE210-4B10-48A2-A6DB-912E262CB28B}"/>
              </a:ext>
            </a:extLst>
          </p:cNvPr>
          <p:cNvSpPr/>
          <p:nvPr/>
        </p:nvSpPr>
        <p:spPr>
          <a:xfrm rot="5400000">
            <a:off x="5957924" y="1958617"/>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4145182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Diagrams &amp; Icons – Design Guidelines</a:t>
            </a:r>
            <a:br>
              <a:rPr lang="en-US" dirty="0"/>
            </a:br>
            <a:r>
              <a:rPr lang="en-US" b="0" dirty="0"/>
              <a:t>How to Create Colored Icons in Five Steps</a:t>
            </a:r>
            <a:br>
              <a:rPr lang="en-US" b="0" dirty="0"/>
            </a:br>
            <a:r>
              <a:rPr lang="en-US" sz="1200" b="0" dirty="0"/>
              <a:t>Solution Diagram example with colored icons: see slide </a:t>
            </a:r>
            <a:r>
              <a:rPr lang="en-US" sz="1200" b="0" dirty="0">
                <a:hlinkClick r:id="rId3" action="ppaction://hlinksldjump"/>
              </a:rPr>
              <a:t>SAP Cloud Platform Solution Diagram Examples &gt; Principal Propagation</a:t>
            </a:r>
            <a:endParaRPr lang="en-US" sz="2000" b="0" dirty="0"/>
          </a:p>
        </p:txBody>
      </p:sp>
      <p:sp>
        <p:nvSpPr>
          <p:cNvPr id="3" name="Textfeld 67"/>
          <p:cNvSpPr txBox="1">
            <a:spLocks/>
          </p:cNvSpPr>
          <p:nvPr/>
        </p:nvSpPr>
        <p:spPr>
          <a:xfrm>
            <a:off x="459191"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1</a:t>
            </a:r>
          </a:p>
        </p:txBody>
      </p:sp>
      <p:pic>
        <p:nvPicPr>
          <p:cNvPr id="4" name="Picture 3"/>
          <p:cNvPicPr>
            <a:picLocks noChangeAspect="1"/>
          </p:cNvPicPr>
          <p:nvPr/>
        </p:nvPicPr>
        <p:blipFill>
          <a:blip r:embed="rId4"/>
          <a:stretch>
            <a:fillRect/>
          </a:stretch>
        </p:blipFill>
        <p:spPr>
          <a:xfrm>
            <a:off x="672235" y="2138526"/>
            <a:ext cx="720080" cy="720080"/>
          </a:xfrm>
          <a:prstGeom prst="rect">
            <a:avLst/>
          </a:prstGeom>
          <a:ln>
            <a:noFill/>
          </a:ln>
        </p:spPr>
      </p:pic>
      <p:pic>
        <p:nvPicPr>
          <p:cNvPr id="6" name="Picture 5"/>
          <p:cNvPicPr>
            <a:picLocks noChangeAspect="1"/>
          </p:cNvPicPr>
          <p:nvPr/>
        </p:nvPicPr>
        <p:blipFill>
          <a:blip r:embed="rId5"/>
          <a:stretch>
            <a:fillRect/>
          </a:stretch>
        </p:blipFill>
        <p:spPr>
          <a:xfrm>
            <a:off x="1778399" y="2111369"/>
            <a:ext cx="2775780" cy="1795303"/>
          </a:xfrm>
          <a:prstGeom prst="rect">
            <a:avLst/>
          </a:prstGeom>
        </p:spPr>
      </p:pic>
      <p:pic>
        <p:nvPicPr>
          <p:cNvPr id="7" name="Picture 6"/>
          <p:cNvPicPr>
            <a:picLocks noChangeAspect="1"/>
          </p:cNvPicPr>
          <p:nvPr/>
        </p:nvPicPr>
        <p:blipFill>
          <a:blip r:embed="rId6"/>
          <a:stretch>
            <a:fillRect/>
          </a:stretch>
        </p:blipFill>
        <p:spPr>
          <a:xfrm>
            <a:off x="5620888" y="2105950"/>
            <a:ext cx="2757933" cy="1725678"/>
          </a:xfrm>
          <a:prstGeom prst="rect">
            <a:avLst/>
          </a:prstGeom>
        </p:spPr>
      </p:pic>
      <p:pic>
        <p:nvPicPr>
          <p:cNvPr id="8" name="Picture 7"/>
          <p:cNvPicPr>
            <a:picLocks noChangeAspect="1"/>
          </p:cNvPicPr>
          <p:nvPr/>
        </p:nvPicPr>
        <p:blipFill>
          <a:blip r:embed="rId7"/>
          <a:stretch>
            <a:fillRect/>
          </a:stretch>
        </p:blipFill>
        <p:spPr>
          <a:xfrm>
            <a:off x="8919717" y="2123798"/>
            <a:ext cx="2757933" cy="1486116"/>
          </a:xfrm>
          <a:prstGeom prst="rect">
            <a:avLst/>
          </a:prstGeom>
        </p:spPr>
      </p:pic>
      <p:pic>
        <p:nvPicPr>
          <p:cNvPr id="12" name="Picture 11"/>
          <p:cNvPicPr>
            <a:picLocks noChangeAspect="1"/>
          </p:cNvPicPr>
          <p:nvPr/>
        </p:nvPicPr>
        <p:blipFill rotWithShape="1">
          <a:blip r:embed="rId4"/>
          <a:srcRect l="-27718" t="-27718" r="-27718" b="-27718"/>
          <a:stretch/>
        </p:blipFill>
        <p:spPr>
          <a:xfrm>
            <a:off x="7336213" y="4969632"/>
            <a:ext cx="1119274" cy="1119274"/>
          </a:xfrm>
          <a:prstGeom prst="ellipse">
            <a:avLst/>
          </a:prstGeom>
          <a:solidFill>
            <a:srgbClr val="0092D1"/>
          </a:solidFill>
          <a:ln>
            <a:noFill/>
          </a:ln>
        </p:spPr>
      </p:pic>
      <p:pic>
        <p:nvPicPr>
          <p:cNvPr id="9" name="Picture 8"/>
          <p:cNvPicPr>
            <a:picLocks noChangeAspect="1"/>
          </p:cNvPicPr>
          <p:nvPr/>
        </p:nvPicPr>
        <p:blipFill>
          <a:blip r:embed="rId8"/>
          <a:stretch>
            <a:fillRect/>
          </a:stretch>
        </p:blipFill>
        <p:spPr>
          <a:xfrm>
            <a:off x="9133621" y="4969632"/>
            <a:ext cx="2537152" cy="1512168"/>
          </a:xfrm>
          <a:prstGeom prst="rect">
            <a:avLst/>
          </a:prstGeom>
        </p:spPr>
      </p:pic>
      <p:pic>
        <p:nvPicPr>
          <p:cNvPr id="17" name="Picture 16"/>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27718" t="-27718" r="-27718" b="-27718"/>
          <a:stretch/>
        </p:blipFill>
        <p:spPr>
          <a:xfrm>
            <a:off x="3647036" y="4969632"/>
            <a:ext cx="1119274" cy="1119274"/>
          </a:xfrm>
          <a:prstGeom prst="ellipse">
            <a:avLst/>
          </a:prstGeom>
          <a:solidFill>
            <a:srgbClr val="0092D1"/>
          </a:solidFill>
          <a:ln>
            <a:noFill/>
          </a:ln>
        </p:spPr>
      </p:pic>
      <p:pic>
        <p:nvPicPr>
          <p:cNvPr id="15" name="Picture 14"/>
          <p:cNvPicPr>
            <a:picLocks noChangeAspect="1"/>
          </p:cNvPicPr>
          <p:nvPr/>
        </p:nvPicPr>
        <p:blipFill>
          <a:blip r:embed="rId11"/>
          <a:stretch>
            <a:fillRect/>
          </a:stretch>
        </p:blipFill>
        <p:spPr>
          <a:xfrm>
            <a:off x="541318" y="4467860"/>
            <a:ext cx="2500896" cy="1752706"/>
          </a:xfrm>
          <a:prstGeom prst="rect">
            <a:avLst/>
          </a:prstGeom>
        </p:spPr>
      </p:pic>
      <p:cxnSp>
        <p:nvCxnSpPr>
          <p:cNvPr id="20" name="Straight Arrow Connector 19"/>
          <p:cNvCxnSpPr/>
          <p:nvPr/>
        </p:nvCxnSpPr>
        <p:spPr>
          <a:xfrm>
            <a:off x="3433291"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32" idx="3"/>
          </p:cNvCxnSpPr>
          <p:nvPr/>
        </p:nvCxnSpPr>
        <p:spPr>
          <a:xfrm rot="5400000">
            <a:off x="9868816" y="4300043"/>
            <a:ext cx="264990" cy="462632"/>
          </a:xfrm>
          <a:prstGeom prst="bentConnector2">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241603" y="4663854"/>
            <a:ext cx="76102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73063" y="1681546"/>
            <a:ext cx="224420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aspect ratio to 1:1</a:t>
            </a:r>
          </a:p>
        </p:txBody>
      </p:sp>
      <p:sp>
        <p:nvSpPr>
          <p:cNvPr id="25" name="Textfeld 67"/>
          <p:cNvSpPr txBox="1">
            <a:spLocks/>
          </p:cNvSpPr>
          <p:nvPr/>
        </p:nvSpPr>
        <p:spPr>
          <a:xfrm>
            <a:off x="4683638"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2</a:t>
            </a:r>
          </a:p>
        </p:txBody>
      </p:sp>
      <p:sp>
        <p:nvSpPr>
          <p:cNvPr id="26" name="TextBox 25"/>
          <p:cNvSpPr txBox="1"/>
          <p:nvPr/>
        </p:nvSpPr>
        <p:spPr>
          <a:xfrm>
            <a:off x="5162867" y="1681546"/>
            <a:ext cx="220573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Crop to shape “circle”</a:t>
            </a:r>
          </a:p>
        </p:txBody>
      </p:sp>
      <p:sp>
        <p:nvSpPr>
          <p:cNvPr id="27" name="Textfeld 67"/>
          <p:cNvSpPr txBox="1">
            <a:spLocks/>
          </p:cNvSpPr>
          <p:nvPr/>
        </p:nvSpPr>
        <p:spPr>
          <a:xfrm>
            <a:off x="8733493" y="1624052"/>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3</a:t>
            </a:r>
          </a:p>
        </p:txBody>
      </p:sp>
      <p:sp>
        <p:nvSpPr>
          <p:cNvPr id="28" name="TextBox 27"/>
          <p:cNvSpPr txBox="1"/>
          <p:nvPr/>
        </p:nvSpPr>
        <p:spPr>
          <a:xfrm>
            <a:off x="9212722" y="1681546"/>
            <a:ext cx="183383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Enlarge crop area</a:t>
            </a:r>
          </a:p>
        </p:txBody>
      </p:sp>
      <p:pic>
        <p:nvPicPr>
          <p:cNvPr id="29" name="Picture 28"/>
          <p:cNvPicPr>
            <a:picLocks noChangeAspect="1"/>
          </p:cNvPicPr>
          <p:nvPr/>
        </p:nvPicPr>
        <p:blipFill>
          <a:blip r:embed="rId4"/>
          <a:stretch>
            <a:fillRect/>
          </a:stretch>
        </p:blipFill>
        <p:spPr>
          <a:xfrm>
            <a:off x="4729435" y="2138526"/>
            <a:ext cx="720080" cy="720080"/>
          </a:xfrm>
          <a:prstGeom prst="ellipse">
            <a:avLst/>
          </a:prstGeom>
          <a:ln>
            <a:noFill/>
          </a:ln>
        </p:spPr>
      </p:pic>
      <p:cxnSp>
        <p:nvCxnSpPr>
          <p:cNvPr id="30" name="Straight Arrow Connector 29"/>
          <p:cNvCxnSpPr/>
          <p:nvPr/>
        </p:nvCxnSpPr>
        <p:spPr>
          <a:xfrm>
            <a:off x="7562960"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feld 67"/>
          <p:cNvSpPr txBox="1">
            <a:spLocks/>
          </p:cNvSpPr>
          <p:nvPr/>
        </p:nvSpPr>
        <p:spPr>
          <a:xfrm>
            <a:off x="7128684" y="4467860"/>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4</a:t>
            </a:r>
          </a:p>
        </p:txBody>
      </p:sp>
      <p:sp>
        <p:nvSpPr>
          <p:cNvPr id="32" name="TextBox 31"/>
          <p:cNvSpPr txBox="1"/>
          <p:nvPr/>
        </p:nvSpPr>
        <p:spPr>
          <a:xfrm>
            <a:off x="7607913"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Fill shape with color</a:t>
            </a:r>
          </a:p>
        </p:txBody>
      </p:sp>
      <p:sp>
        <p:nvSpPr>
          <p:cNvPr id="39" name="Textfeld 67"/>
          <p:cNvSpPr txBox="1">
            <a:spLocks/>
          </p:cNvSpPr>
          <p:nvPr/>
        </p:nvSpPr>
        <p:spPr>
          <a:xfrm>
            <a:off x="3205317" y="4467860"/>
            <a:ext cx="389484" cy="389484"/>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5</a:t>
            </a:r>
          </a:p>
        </p:txBody>
      </p:sp>
      <p:sp>
        <p:nvSpPr>
          <p:cNvPr id="41" name="TextBox 40"/>
          <p:cNvSpPr txBox="1"/>
          <p:nvPr/>
        </p:nvSpPr>
        <p:spPr>
          <a:xfrm>
            <a:off x="3733181"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100% brightness</a:t>
            </a:r>
          </a:p>
        </p:txBody>
      </p:sp>
      <p:sp>
        <p:nvSpPr>
          <p:cNvPr id="5" name="Speech Bubble: Rectangle 4"/>
          <p:cNvSpPr/>
          <p:nvPr/>
        </p:nvSpPr>
        <p:spPr bwMode="gray">
          <a:xfrm>
            <a:off x="481013" y="3145737"/>
            <a:ext cx="1167892" cy="628436"/>
          </a:xfrm>
          <a:prstGeom prst="wedgeRectCallout">
            <a:avLst>
              <a:gd name="adj1" fmla="val -236"/>
              <a:gd name="adj2" fmla="val -87314"/>
            </a:avLst>
          </a:prstGeom>
          <a:solidFill>
            <a:srgbClr val="1A9898"/>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start with </a:t>
            </a:r>
            <a:r>
              <a:rPr lang="en-US" sz="1800" b="1" kern="0" dirty="0">
                <a:solidFill>
                  <a:schemeClr val="bg1"/>
                </a:solidFill>
                <a:ea typeface="Arial Unicode MS" pitchFamily="34" charset="-128"/>
                <a:cs typeface="Arial Unicode MS" pitchFamily="34" charset="-128"/>
              </a:rPr>
              <a:t>grey</a:t>
            </a:r>
            <a:r>
              <a:rPr lang="en-US" sz="1800" kern="0" dirty="0">
                <a:solidFill>
                  <a:schemeClr val="bg1"/>
                </a:solidFill>
                <a:ea typeface="Arial Unicode MS" pitchFamily="34" charset="-128"/>
                <a:cs typeface="Arial Unicode MS" pitchFamily="34" charset="-128"/>
              </a:rPr>
              <a:t> icon</a:t>
            </a:r>
          </a:p>
        </p:txBody>
      </p:sp>
      <p:sp>
        <p:nvSpPr>
          <p:cNvPr id="33" name="Speech Bubble: Rectangle 32"/>
          <p:cNvSpPr/>
          <p:nvPr/>
        </p:nvSpPr>
        <p:spPr bwMode="gray">
          <a:xfrm>
            <a:off x="4797890" y="5853364"/>
            <a:ext cx="1628454" cy="628436"/>
          </a:xfrm>
          <a:prstGeom prst="wedgeRectCallout">
            <a:avLst>
              <a:gd name="adj1" fmla="val -43362"/>
              <a:gd name="adj2" fmla="val -96357"/>
            </a:avLst>
          </a:prstGeom>
          <a:solidFill>
            <a:srgbClr val="1A9898"/>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end with </a:t>
            </a:r>
            <a:r>
              <a:rPr lang="en-US" sz="1800" b="1" kern="0" dirty="0">
                <a:solidFill>
                  <a:schemeClr val="bg1"/>
                </a:solidFill>
                <a:ea typeface="Arial Unicode MS" pitchFamily="34" charset="-128"/>
                <a:cs typeface="Arial Unicode MS" pitchFamily="34" charset="-128"/>
              </a:rPr>
              <a:t>colored</a:t>
            </a:r>
            <a:r>
              <a:rPr lang="en-US" sz="1800" kern="0" dirty="0">
                <a:solidFill>
                  <a:schemeClr val="bg1"/>
                </a:solidFill>
                <a:ea typeface="Arial Unicode MS" pitchFamily="34" charset="-128"/>
                <a:cs typeface="Arial Unicode MS" pitchFamily="34" charset="-128"/>
              </a:rPr>
              <a:t> icon</a:t>
            </a:r>
          </a:p>
        </p:txBody>
      </p:sp>
      <p:pic>
        <p:nvPicPr>
          <p:cNvPr id="36" name="Picture 35">
            <a:extLst>
              <a:ext uri="{FF2B5EF4-FFF2-40B4-BE49-F238E27FC236}">
                <a16:creationId xmlns:a16="http://schemas.microsoft.com/office/drawing/2014/main" id="{F47D95C3-3101-46D0-A5F2-33957B823AF3}"/>
              </a:ext>
            </a:extLst>
          </p:cNvPr>
          <p:cNvPicPr>
            <a:picLocks noChangeAspect="1"/>
          </p:cNvPicPr>
          <p:nvPr/>
        </p:nvPicPr>
        <p:blipFill>
          <a:blip r:embed="rId12"/>
          <a:stretch>
            <a:fillRect/>
          </a:stretch>
        </p:blipFill>
        <p:spPr>
          <a:xfrm>
            <a:off x="8626667" y="3283050"/>
            <a:ext cx="3230418" cy="1179054"/>
          </a:xfrm>
          <a:prstGeom prst="rect">
            <a:avLst/>
          </a:prstGeom>
        </p:spPr>
      </p:pic>
    </p:spTree>
    <p:extLst>
      <p:ext uri="{BB962C8B-B14F-4D97-AF65-F5344CB8AC3E}">
        <p14:creationId xmlns:p14="http://schemas.microsoft.com/office/powerpoint/2010/main" val="18636750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Windows</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and paste one or many shapes/texts/objects to one or many selected (or highlighted) other ones using</a:t>
            </a:r>
            <a:r>
              <a:rPr lang="en-US" sz="1800" strike="sngStrike" dirty="0"/>
              <a:t> </a:t>
            </a:r>
            <a:r>
              <a:rPr lang="en-US" sz="1800" b="1" dirty="0">
                <a:solidFill>
                  <a:srgbClr val="1A9898"/>
                </a:solidFill>
              </a:rPr>
              <a:t>CTRL+SHIFT+C</a:t>
            </a:r>
            <a:r>
              <a:rPr lang="en-US" sz="1800" dirty="0"/>
              <a:t> and </a:t>
            </a:r>
            <a:r>
              <a:rPr lang="en-US" sz="1800" b="1" dirty="0">
                <a:solidFill>
                  <a:srgbClr val="1A9898"/>
                </a:solidFill>
              </a:rPr>
              <a:t>CTRL+SHIFT+V</a:t>
            </a:r>
            <a:r>
              <a:rPr lang="en-US" sz="1800" dirty="0"/>
              <a:t>.</a:t>
            </a:r>
            <a:r>
              <a:rPr lang="en-US" sz="1800" b="1" dirty="0">
                <a:solidFill>
                  <a:srgbClr val="1A9898"/>
                </a:solidFill>
              </a:rPr>
              <a:t> </a:t>
            </a:r>
          </a:p>
          <a:p>
            <a:pPr marL="342900" indent="-342900">
              <a:buFont typeface="Wingdings" panose="05000000000000000000" pitchFamily="2" charset="2"/>
              <a:buChar char="§"/>
            </a:pPr>
            <a:r>
              <a:rPr lang="en-US" sz="1800" dirty="0"/>
              <a:t>Duplicate an object using </a:t>
            </a:r>
            <a:r>
              <a:rPr lang="en-US" sz="1800" b="1" dirty="0">
                <a:solidFill>
                  <a:srgbClr val="1A9898"/>
                </a:solidFill>
              </a:rPr>
              <a:t>CTRL+D</a:t>
            </a:r>
            <a:r>
              <a:rPr lang="en-US" sz="1800" dirty="0"/>
              <a:t> or </a:t>
            </a:r>
            <a:r>
              <a:rPr lang="en-US" sz="1800" b="1" dirty="0">
                <a:solidFill>
                  <a:srgbClr val="1A9898"/>
                </a:solidFill>
              </a:rPr>
              <a:t>CTRL+SHIFT+Left Mouse Button</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Center text using </a:t>
            </a:r>
            <a:r>
              <a:rPr lang="en-US" sz="1800" b="1" dirty="0">
                <a:solidFill>
                  <a:srgbClr val="1A9898"/>
                </a:solidFill>
              </a:rPr>
              <a:t>CTRL+E</a:t>
            </a:r>
            <a:r>
              <a:rPr lang="en-US" sz="1800" dirty="0"/>
              <a:t>. Left or right align using </a:t>
            </a:r>
            <a:r>
              <a:rPr lang="en-US" sz="1800" b="1" dirty="0">
                <a:solidFill>
                  <a:srgbClr val="1A9898"/>
                </a:solidFill>
              </a:rPr>
              <a:t>CTRL+L </a:t>
            </a:r>
            <a:r>
              <a:rPr lang="en-US" sz="1800" dirty="0"/>
              <a:t>or </a:t>
            </a:r>
            <a:r>
              <a:rPr lang="en-US" sz="1800" b="1" dirty="0">
                <a:solidFill>
                  <a:srgbClr val="1A9898"/>
                </a:solidFill>
              </a:rPr>
              <a:t>CTRL+R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all formatting using </a:t>
            </a:r>
            <a:r>
              <a:rPr lang="en-US" sz="1800" b="1" dirty="0">
                <a:solidFill>
                  <a:srgbClr val="1A9898"/>
                </a:solidFill>
              </a:rPr>
              <a:t>CTRL+Spacebar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objects using </a:t>
            </a:r>
            <a:r>
              <a:rPr lang="en-US" sz="1800" b="1" dirty="0">
                <a:solidFill>
                  <a:srgbClr val="1A9898"/>
                </a:solidFill>
              </a:rPr>
              <a:t>CTRL+G</a:t>
            </a:r>
            <a:r>
              <a:rPr lang="en-US" sz="1800" dirty="0"/>
              <a:t>. Ungroup using </a:t>
            </a:r>
            <a:r>
              <a:rPr lang="en-US" sz="1800" b="1" dirty="0">
                <a:solidFill>
                  <a:srgbClr val="1A9898"/>
                </a:solidFill>
              </a:rPr>
              <a:t>CTRL+SHIFT+G</a:t>
            </a:r>
            <a:r>
              <a:rPr lang="en-US" sz="1800" dirty="0"/>
              <a:t>.</a:t>
            </a:r>
            <a:endParaRPr lang="en-US" sz="1800" b="1" dirty="0">
              <a:solidFill>
                <a:srgbClr val="1A9898"/>
              </a:solidFill>
            </a:endParaRPr>
          </a:p>
        </p:txBody>
      </p:sp>
      <p:sp>
        <p:nvSpPr>
          <p:cNvPr id="6" name="Text Placeholder 5"/>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Mac</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and paste one or many shapes/texts/objects to one or many selected (or highlighted) other ones using</a:t>
            </a:r>
            <a:r>
              <a:rPr lang="en-US" sz="1800" strike="sngStrike" dirty="0"/>
              <a:t> </a:t>
            </a:r>
            <a:r>
              <a:rPr lang="en-US" sz="1800" b="1" dirty="0">
                <a:solidFill>
                  <a:srgbClr val="1A9898"/>
                </a:solidFill>
              </a:rPr>
              <a:t>CMD(⌘)+SHIFT+C</a:t>
            </a:r>
            <a:r>
              <a:rPr lang="en-US" sz="1800" dirty="0"/>
              <a:t> and </a:t>
            </a:r>
            <a:r>
              <a:rPr lang="en-US" sz="1800" b="1" dirty="0">
                <a:solidFill>
                  <a:srgbClr val="1A9898"/>
                </a:solidFill>
              </a:rPr>
              <a:t>CMD(⌘)+SHIFT+V</a:t>
            </a:r>
            <a:r>
              <a:rPr lang="en-US" sz="1800" dirty="0"/>
              <a:t>.</a:t>
            </a:r>
            <a:r>
              <a:rPr lang="en-US" sz="1800" b="1" dirty="0">
                <a:solidFill>
                  <a:srgbClr val="1A9898"/>
                </a:solidFill>
              </a:rPr>
              <a:t> </a:t>
            </a:r>
          </a:p>
          <a:p>
            <a:pPr marL="342900" indent="-342900">
              <a:buFont typeface="Wingdings" panose="05000000000000000000" pitchFamily="2" charset="2"/>
              <a:buChar char="§"/>
            </a:pPr>
            <a:r>
              <a:rPr lang="en-US" sz="1800" dirty="0"/>
              <a:t>Duplicate an object using </a:t>
            </a:r>
            <a:r>
              <a:rPr lang="en-US" sz="1800" b="1" dirty="0">
                <a:solidFill>
                  <a:srgbClr val="1A9898"/>
                </a:solidFill>
              </a:rPr>
              <a:t>⌘+D</a:t>
            </a:r>
            <a:r>
              <a:rPr lang="en-US" sz="1800" dirty="0"/>
              <a:t>. </a:t>
            </a:r>
          </a:p>
          <a:p>
            <a:pPr marL="342900" indent="-342900">
              <a:buFont typeface="Wingdings" panose="05000000000000000000" pitchFamily="2" charset="2"/>
              <a:buChar char="§"/>
            </a:pPr>
            <a:r>
              <a:rPr lang="en-US" sz="1800" dirty="0"/>
              <a:t>Center text using </a:t>
            </a:r>
            <a:r>
              <a:rPr lang="en-US" sz="1800" b="1" dirty="0">
                <a:solidFill>
                  <a:srgbClr val="1A9898"/>
                </a:solidFill>
              </a:rPr>
              <a:t>⌘+E</a:t>
            </a:r>
            <a:r>
              <a:rPr lang="en-US" sz="1800" dirty="0"/>
              <a:t>. Left or right align using </a:t>
            </a:r>
            <a:r>
              <a:rPr lang="en-US" sz="1800" b="1" dirty="0">
                <a:solidFill>
                  <a:srgbClr val="1A9898"/>
                </a:solidFill>
              </a:rPr>
              <a:t>⌘+L </a:t>
            </a:r>
            <a:r>
              <a:rPr lang="en-US" sz="1800" dirty="0"/>
              <a:t>or </a:t>
            </a:r>
            <a:r>
              <a:rPr lang="en-US" sz="1800" b="1" dirty="0">
                <a:solidFill>
                  <a:srgbClr val="1A9898"/>
                </a:solidFill>
              </a:rPr>
              <a:t>⌘+R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all formatting using </a:t>
            </a:r>
            <a:r>
              <a:rPr lang="en-US" sz="1800" b="1" dirty="0">
                <a:solidFill>
                  <a:srgbClr val="1A9898"/>
                </a:solidFill>
              </a:rPr>
              <a:t>⌘+Spacebar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objects using </a:t>
            </a:r>
            <a:r>
              <a:rPr lang="en-US" sz="1800" b="1" dirty="0">
                <a:solidFill>
                  <a:srgbClr val="1A9898"/>
                </a:solidFill>
              </a:rPr>
              <a:t>⌘ +ALT+G</a:t>
            </a:r>
            <a:r>
              <a:rPr lang="en-US" sz="1800" dirty="0"/>
              <a:t>. Ungroup using </a:t>
            </a:r>
            <a:r>
              <a:rPr lang="en-US" sz="1800" b="1" dirty="0">
                <a:solidFill>
                  <a:srgbClr val="1A9898"/>
                </a:solidFill>
              </a:rPr>
              <a:t>⌘ +ALT+SHIFT+G</a:t>
            </a:r>
            <a:r>
              <a:rPr lang="en-US" dirty="0"/>
              <a:t>.</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Tips and Tricks for using Microsoft PowerPoint (1)</a:t>
            </a:r>
          </a:p>
        </p:txBody>
      </p:sp>
      <p:sp>
        <p:nvSpPr>
          <p:cNvPr id="5" name="Rectangle 4">
            <a:extLst>
              <a:ext uri="{FF2B5EF4-FFF2-40B4-BE49-F238E27FC236}">
                <a16:creationId xmlns:a16="http://schemas.microsoft.com/office/drawing/2014/main" id="{E9909021-2480-461A-954E-B6629352E65D}"/>
              </a:ext>
            </a:extLst>
          </p:cNvPr>
          <p:cNvSpPr/>
          <p:nvPr/>
        </p:nvSpPr>
        <p:spPr>
          <a:xfrm rot="5400000">
            <a:off x="103950" y="1958616"/>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DB4A33F8-48C9-4A12-9C49-2DF234511BE2}"/>
              </a:ext>
            </a:extLst>
          </p:cNvPr>
          <p:cNvSpPr/>
          <p:nvPr/>
        </p:nvSpPr>
        <p:spPr>
          <a:xfrm rot="5400000">
            <a:off x="5962428" y="1958617"/>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03347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p:cNvGraphicFramePr>
            <a:graphicFrameLocks noGrp="1"/>
          </p:cNvGraphicFramePr>
          <p:nvPr>
            <p:extLst>
              <p:ext uri="{D42A27DB-BD31-4B8C-83A1-F6EECF244321}">
                <p14:modId xmlns:p14="http://schemas.microsoft.com/office/powerpoint/2010/main" val="582247674"/>
              </p:ext>
            </p:extLst>
          </p:nvPr>
        </p:nvGraphicFramePr>
        <p:xfrm>
          <a:off x="503238" y="1635939"/>
          <a:ext cx="11139488" cy="4714440"/>
        </p:xfrm>
        <a:graphic>
          <a:graphicData uri="http://schemas.openxmlformats.org/drawingml/2006/table">
            <a:tbl>
              <a:tblPr firstRow="1" bandRow="1">
                <a:tableStyleId>{F5AB1C69-6EDB-4FF4-983F-18BD219EF322}</a:tableStyleId>
              </a:tblPr>
              <a:tblGrid>
                <a:gridCol w="5317213">
                  <a:extLst>
                    <a:ext uri="{9D8B030D-6E8A-4147-A177-3AD203B41FA5}">
                      <a16:colId xmlns:a16="http://schemas.microsoft.com/office/drawing/2014/main" val="20000"/>
                    </a:ext>
                  </a:extLst>
                </a:gridCol>
                <a:gridCol w="488755">
                  <a:extLst>
                    <a:ext uri="{9D8B030D-6E8A-4147-A177-3AD203B41FA5}">
                      <a16:colId xmlns:a16="http://schemas.microsoft.com/office/drawing/2014/main" val="20001"/>
                    </a:ext>
                  </a:extLst>
                </a:gridCol>
                <a:gridCol w="5333520">
                  <a:extLst>
                    <a:ext uri="{9D8B030D-6E8A-4147-A177-3AD203B41FA5}">
                      <a16:colId xmlns:a16="http://schemas.microsoft.com/office/drawing/2014/main" val="20002"/>
                    </a:ext>
                  </a:extLst>
                </a:gridCol>
              </a:tblGrid>
              <a:tr h="256175">
                <a:tc>
                  <a:txBody>
                    <a:bodyPr/>
                    <a:lstStyle/>
                    <a:p>
                      <a:r>
                        <a:rPr lang="en-US" sz="1600" b="1" dirty="0">
                          <a:solidFill>
                            <a:schemeClr val="tx1"/>
                          </a:solidFill>
                        </a:rPr>
                        <a:t>SAP TAM Block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36000" marR="36000" marT="36000" marB="36000">
                    <a:lnL w="12700" cmpd="sng">
                      <a:noFill/>
                    </a:lnL>
                    <a:lnR w="12700" cmpd="sng">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rPr>
                        <a:t>SAP Cloud Platform Solution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5272">
                <a:tc>
                  <a:txBody>
                    <a:bodyPr/>
                    <a:lstStyle/>
                    <a:p>
                      <a:r>
                        <a:rPr lang="en-US" sz="1100" b="1" kern="1200" dirty="0">
                          <a:solidFill>
                            <a:schemeClr val="dk1"/>
                          </a:solidFill>
                          <a:latin typeface="+mn-lt"/>
                          <a:ea typeface="+mn-ea"/>
                          <a:cs typeface="+mn-cs"/>
                        </a:rPr>
                        <a:t>Purpose:</a:t>
                      </a:r>
                      <a:r>
                        <a:rPr lang="en-US" sz="1100" b="1" kern="1200" baseline="0" dirty="0">
                          <a:solidFill>
                            <a:schemeClr val="dk1"/>
                          </a:solidFill>
                          <a:latin typeface="+mn-lt"/>
                          <a:ea typeface="+mn-ea"/>
                          <a:cs typeface="+mn-cs"/>
                        </a:rPr>
                        <a:t> </a:t>
                      </a:r>
                      <a:r>
                        <a:rPr lang="en-US" sz="1100" kern="1200" dirty="0">
                          <a:solidFill>
                            <a:schemeClr val="dk1"/>
                          </a:solidFill>
                          <a:latin typeface="+mn-lt"/>
                          <a:ea typeface="+mn-ea"/>
                          <a:cs typeface="+mn-cs"/>
                        </a:rPr>
                        <a:t>Most important diagram type for describing architecture. Show the static structure of the system, and provide a big picture view. </a:t>
                      </a: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Purpose: </a:t>
                      </a:r>
                      <a:r>
                        <a:rPr lang="en-US" sz="1100" b="0" u="sng" dirty="0">
                          <a:solidFill>
                            <a:schemeClr val="tx1"/>
                          </a:solidFill>
                        </a:rPr>
                        <a:t>D</a:t>
                      </a:r>
                      <a:r>
                        <a:rPr lang="en-US" sz="1100" u="sng" dirty="0">
                          <a:solidFill>
                            <a:schemeClr val="tx1"/>
                          </a:solidFill>
                        </a:rPr>
                        <a:t>omain-specific</a:t>
                      </a:r>
                      <a:r>
                        <a:rPr lang="en-US" sz="1100" u="sng" baseline="0" dirty="0">
                          <a:solidFill>
                            <a:schemeClr val="tx1"/>
                          </a:solidFill>
                        </a:rPr>
                        <a:t> diagram type</a:t>
                      </a:r>
                      <a:r>
                        <a:rPr lang="en-US" sz="1100" baseline="0" dirty="0">
                          <a:solidFill>
                            <a:schemeClr val="tx1"/>
                          </a:solidFill>
                        </a:rPr>
                        <a:t> that describe SAP Cloud Platform solution scenarios across IT landscapes. Show SAP Cloud Platform services, environments, systems, and their interdependencies. </a:t>
                      </a:r>
                      <a:endParaRPr lang="en-US" sz="1100" dirty="0">
                        <a:solidFill>
                          <a:schemeClr val="tx1"/>
                        </a:solidFill>
                      </a:endParaRP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425272">
                <a:tc>
                  <a:txBody>
                    <a:bodyPr/>
                    <a:lstStyle/>
                    <a:p>
                      <a:pPr marL="0" indent="0">
                        <a:buFont typeface="Wingdings" panose="05000000000000000000" pitchFamily="2" charset="2"/>
                        <a:buNone/>
                      </a:pPr>
                      <a:r>
                        <a:rPr lang="en-US" sz="1100" dirty="0"/>
                        <a:t>Agents process information, communicate </a:t>
                      </a:r>
                      <a:br>
                        <a:rPr lang="en-US" sz="1100" dirty="0"/>
                      </a:br>
                      <a:r>
                        <a:rPr lang="en-US" sz="1100" dirty="0"/>
                        <a:t>via channels, access storage</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Agents,</a:t>
                      </a:r>
                      <a:r>
                        <a:rPr lang="en-US" sz="1100" baseline="0" dirty="0">
                          <a:solidFill>
                            <a:schemeClr val="tx1"/>
                          </a:solidFill>
                        </a:rPr>
                        <a:t> systems, SAP Cloud Platform</a:t>
                      </a:r>
                      <a:br>
                        <a:rPr lang="en-US" sz="1100" baseline="0" dirty="0">
                          <a:solidFill>
                            <a:schemeClr val="tx1"/>
                          </a:solidFill>
                        </a:rPr>
                      </a:br>
                      <a:r>
                        <a:rPr lang="en-US" sz="1100" baseline="0" dirty="0">
                          <a:solidFill>
                            <a:schemeClr val="tx1"/>
                          </a:solidFill>
                        </a:rPr>
                        <a:t>services depicted as blue circled icons, </a:t>
                      </a:r>
                      <a:br>
                        <a:rPr lang="en-US" sz="1100" baseline="0" dirty="0">
                          <a:solidFill>
                            <a:schemeClr val="tx1"/>
                          </a:solidFill>
                        </a:rPr>
                      </a:br>
                      <a:r>
                        <a:rPr lang="en-US" sz="1100" baseline="0" dirty="0">
                          <a:solidFill>
                            <a:schemeClr val="tx1"/>
                          </a:solidFill>
                        </a:rPr>
                        <a:t>gray icons, or colored boxes </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052914"/>
                  </a:ext>
                </a:extLst>
              </a:tr>
              <a:tr h="518423">
                <a:tc>
                  <a:txBody>
                    <a:bodyPr/>
                    <a:lstStyle/>
                    <a:p>
                      <a:pPr marL="0" marR="0" lvl="0" indent="0" algn="l" defTabSz="1088558" rtl="0" eaLnBrk="1" fontAlgn="auto" latinLnBrk="0" hangingPunct="1">
                        <a:lnSpc>
                          <a:spcPct val="100000"/>
                        </a:lnSpc>
                        <a:spcBef>
                          <a:spcPts val="600"/>
                        </a:spcBef>
                        <a:spcAft>
                          <a:spcPts val="0"/>
                        </a:spcAft>
                        <a:buClrTx/>
                        <a:buSzTx/>
                        <a:buFont typeface="Wingdings" panose="05000000000000000000" pitchFamily="2" charset="2"/>
                        <a:buNone/>
                        <a:tabLst/>
                        <a:defRPr/>
                      </a:pPr>
                      <a:r>
                        <a:rPr lang="en-US" sz="1100" dirty="0">
                          <a:solidFill>
                            <a:schemeClr val="tx1"/>
                          </a:solidFill>
                        </a:rPr>
                        <a:t>Storage elements contain information accessed by agents.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Storage visualized</a:t>
                      </a:r>
                      <a:r>
                        <a:rPr lang="en-US" sz="1100" baseline="0" dirty="0">
                          <a:solidFill>
                            <a:schemeClr val="tx1"/>
                          </a:solidFill>
                        </a:rPr>
                        <a:t> either as corresponding  SAP Cloud </a:t>
                      </a:r>
                      <a:br>
                        <a:rPr lang="en-US" sz="1100" baseline="0" dirty="0">
                          <a:solidFill>
                            <a:schemeClr val="tx1"/>
                          </a:solidFill>
                        </a:rPr>
                      </a:br>
                      <a:r>
                        <a:rPr lang="en-US" sz="1100" baseline="0" dirty="0">
                          <a:solidFill>
                            <a:schemeClr val="tx1"/>
                          </a:solidFill>
                        </a:rPr>
                        <a:t>Platform database as a service icon or as rounded box </a:t>
                      </a:r>
                      <a:br>
                        <a:rPr lang="en-US" sz="1100" baseline="0" dirty="0">
                          <a:solidFill>
                            <a:schemeClr val="tx1"/>
                          </a:solidFill>
                        </a:rPr>
                      </a:br>
                      <a:r>
                        <a:rPr lang="en-US" sz="1100" baseline="0" dirty="0">
                          <a:solidFill>
                            <a:schemeClr val="tx1"/>
                          </a:solidFill>
                        </a:rPr>
                        <a:t>for non-SAP-Cloud-Platform storages (for example, </a:t>
                      </a:r>
                      <a:br>
                        <a:rPr lang="en-US" sz="1100" baseline="0" dirty="0">
                          <a:solidFill>
                            <a:schemeClr val="tx1"/>
                          </a:solidFill>
                        </a:rPr>
                      </a:br>
                      <a:r>
                        <a:rPr lang="en-US" sz="1100" baseline="0" dirty="0">
                          <a:solidFill>
                            <a:schemeClr val="tx1"/>
                          </a:solidFill>
                        </a:rPr>
                        <a:t>an on-premise database).</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06033">
                <a:tc>
                  <a:txBody>
                    <a:bodyPr/>
                    <a:lstStyle/>
                    <a:p>
                      <a:pPr marL="0" indent="0">
                        <a:spcBef>
                          <a:spcPts val="600"/>
                        </a:spcBef>
                        <a:buFont typeface="Wingdings" panose="05000000000000000000" pitchFamily="2" charset="2"/>
                        <a:buNone/>
                      </a:pPr>
                      <a:r>
                        <a:rPr lang="en-US" sz="1100" b="1" dirty="0">
                          <a:solidFill>
                            <a:schemeClr val="tx1"/>
                          </a:solidFill>
                        </a:rPr>
                        <a:t>Channels</a:t>
                      </a:r>
                      <a:r>
                        <a:rPr lang="en-US" sz="1100" dirty="0">
                          <a:solidFill>
                            <a:schemeClr val="tx1"/>
                          </a:solidFill>
                        </a:rPr>
                        <a:t> transport information between agents</a:t>
                      </a:r>
                    </a:p>
                    <a:p>
                      <a:pPr marL="0" indent="0">
                        <a:spcBef>
                          <a:spcPts val="600"/>
                        </a:spcBef>
                        <a:buFont typeface="Wingdings" panose="05000000000000000000" pitchFamily="2" charset="2"/>
                        <a:buNone/>
                      </a:pPr>
                      <a:r>
                        <a:rPr lang="en-US" sz="1100" dirty="0">
                          <a:solidFill>
                            <a:schemeClr val="tx1"/>
                          </a:solidFill>
                        </a:rPr>
                        <a:t>Request-response channels show the direction </a:t>
                      </a:r>
                      <a:br>
                        <a:rPr lang="en-US" sz="1100" dirty="0">
                          <a:solidFill>
                            <a:schemeClr val="tx1"/>
                          </a:solidFill>
                        </a:rPr>
                      </a:br>
                      <a:r>
                        <a:rPr lang="en-US" sz="1100" dirty="0">
                          <a:solidFill>
                            <a:schemeClr val="tx1"/>
                          </a:solidFill>
                        </a:rPr>
                        <a:t>of a request, indicating the triggering agent </a:t>
                      </a:r>
                      <a:br>
                        <a:rPr lang="en-US" sz="1100" dirty="0">
                          <a:solidFill>
                            <a:schemeClr val="tx1"/>
                          </a:solidFill>
                        </a:rPr>
                      </a:br>
                      <a:r>
                        <a:rPr lang="en-US" sz="1100" dirty="0">
                          <a:solidFill>
                            <a:schemeClr val="tx1"/>
                          </a:solidFill>
                        </a:rPr>
                        <a:t>(=the Client)</a:t>
                      </a:r>
                    </a:p>
                    <a:p>
                      <a:pPr marL="0" indent="0">
                        <a:spcBef>
                          <a:spcPts val="600"/>
                        </a:spcBef>
                        <a:buFont typeface="Wingdings" panose="05000000000000000000" pitchFamily="2" charset="2"/>
                        <a:buNone/>
                      </a:pPr>
                      <a:r>
                        <a:rPr lang="en-US" sz="1100" dirty="0">
                          <a:solidFill>
                            <a:schemeClr val="tx1"/>
                          </a:solidFill>
                        </a:rPr>
                        <a:t>Modifying Access: “A” can read and write storage content </a:t>
                      </a:r>
                    </a:p>
                    <a:p>
                      <a:pPr marL="0" indent="0">
                        <a:spcBef>
                          <a:spcPts val="600"/>
                        </a:spcBef>
                        <a:buFont typeface="Wingdings" panose="05000000000000000000" pitchFamily="2" charset="2"/>
                        <a:buNone/>
                      </a:pPr>
                      <a:r>
                        <a:rPr lang="en-US" sz="1100" dirty="0">
                          <a:solidFill>
                            <a:schemeClr val="tx1"/>
                          </a:solidFill>
                        </a:rPr>
                        <a:t>Read-only Access: “A” can only read storage content</a:t>
                      </a:r>
                      <a:endParaRPr lang="en-US" sz="1100" baseline="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1100" dirty="0">
                          <a:solidFill>
                            <a:schemeClr val="tx1"/>
                          </a:solidFill>
                        </a:rPr>
                        <a:t>Arrows</a:t>
                      </a:r>
                      <a:r>
                        <a:rPr lang="en-US" sz="1100" baseline="0" dirty="0">
                          <a:solidFill>
                            <a:schemeClr val="tx1"/>
                          </a:solidFill>
                        </a:rPr>
                        <a:t> express “</a:t>
                      </a:r>
                      <a:r>
                        <a:rPr lang="en-US" sz="1100" b="1" baseline="0" dirty="0">
                          <a:solidFill>
                            <a:schemeClr val="tx1"/>
                          </a:solidFill>
                        </a:rPr>
                        <a:t>interdependencies</a:t>
                      </a:r>
                      <a:r>
                        <a:rPr lang="en-US" sz="1100" baseline="0" dirty="0">
                          <a:solidFill>
                            <a:schemeClr val="tx1"/>
                          </a:solidFill>
                        </a:rPr>
                        <a:t>” between services, components, users, or systems. Interdependencies include request/response channels, usage relations, data flows (for example, data replication, using a dashed line), or trust relations. The standard interdependency is a request/response channel that points from client to server (using a solid line arrow). For mutual relations like a mutual trust relation from one system to another, a bidirectional, solid line arrow is used.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There is no visual difference between modifying and read-only access types; use text annotation to provide additional details that are not represented visually (for example, a modifying read and write access), or use TAM block diagrams instead.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See the </a:t>
                      </a:r>
                      <a:r>
                        <a:rPr lang="en-US" sz="1100" baseline="0" dirty="0">
                          <a:solidFill>
                            <a:schemeClr val="tx1"/>
                          </a:solidFill>
                          <a:hlinkClick r:id="rId3" action="ppaction://hlinksldjump"/>
                        </a:rPr>
                        <a:t>previous slide</a:t>
                      </a:r>
                      <a:r>
                        <a:rPr lang="en-US" sz="1100" baseline="0" dirty="0">
                          <a:solidFill>
                            <a:schemeClr val="tx1"/>
                          </a:solidFill>
                        </a:rPr>
                        <a:t> for more details on arrow directions.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5272">
                <a:tc>
                  <a:txBody>
                    <a:bodyPr/>
                    <a:lstStyle/>
                    <a:p>
                      <a:r>
                        <a:rPr lang="en-US" sz="1100" b="1" dirty="0">
                          <a:solidFill>
                            <a:srgbClr val="000000"/>
                          </a:solidFill>
                          <a:latin typeface="Arial" panose="020B0604020202020204" pitchFamily="34" charset="0"/>
                        </a:rPr>
                        <a:t>Notes: </a:t>
                      </a:r>
                      <a:r>
                        <a:rPr lang="en-US" sz="1100" dirty="0">
                          <a:solidFill>
                            <a:srgbClr val="000000"/>
                          </a:solidFill>
                          <a:latin typeface="Arial" panose="020B0604020202020204" pitchFamily="34" charset="0"/>
                        </a:rPr>
                        <a:t>Use class diagrams to show how data is located in storages or exchanged via channels. Use activity or sequence or state diagrams to express the behavior of agents and how they interact. </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Notes:</a:t>
                      </a:r>
                      <a:r>
                        <a:rPr lang="en-US" sz="1100" b="1" baseline="0" dirty="0">
                          <a:solidFill>
                            <a:schemeClr val="tx1"/>
                          </a:solidFill>
                        </a:rPr>
                        <a:t> </a:t>
                      </a:r>
                      <a:r>
                        <a:rPr lang="en-US" sz="1100" b="0" baseline="0" dirty="0">
                          <a:solidFill>
                            <a:schemeClr val="tx1"/>
                          </a:solidFill>
                        </a:rPr>
                        <a:t>Use SAP TAM Diagrams for more technically detailed SAP Cloud Platform solution architectures.</a:t>
                      </a:r>
                      <a:endParaRPr lang="en-US" sz="1100" b="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969094"/>
                  </a:ext>
                </a:extLst>
              </a:tr>
            </a:tbl>
          </a:graphicData>
        </a:graphic>
      </p:graphicFrame>
      <p:sp>
        <p:nvSpPr>
          <p:cNvPr id="2" name="Title 1"/>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Comparison with SAP TAM Block Diagrams (1)</a:t>
            </a:r>
            <a:endParaRPr lang="en-US" dirty="0"/>
          </a:p>
        </p:txBody>
      </p:sp>
      <p:grpSp>
        <p:nvGrpSpPr>
          <p:cNvPr id="63" name="Group 62"/>
          <p:cNvGrpSpPr/>
          <p:nvPr/>
        </p:nvGrpSpPr>
        <p:grpSpPr>
          <a:xfrm>
            <a:off x="4299885" y="2664470"/>
            <a:ext cx="1011237" cy="303212"/>
            <a:chOff x="4299885" y="2664470"/>
            <a:chExt cx="1011237" cy="303212"/>
          </a:xfrm>
        </p:grpSpPr>
        <p:sp>
          <p:nvSpPr>
            <p:cNvPr id="4" name="Rectangle 34"/>
            <p:cNvSpPr>
              <a:spLocks noChangeArrowheads="1"/>
            </p:cNvSpPr>
            <p:nvPr/>
          </p:nvSpPr>
          <p:spPr bwMode="auto">
            <a:xfrm>
              <a:off x="4299885" y="2708920"/>
              <a:ext cx="576262" cy="25241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1000" dirty="0"/>
                <a:t>Agent</a:t>
              </a:r>
            </a:p>
          </p:txBody>
        </p:sp>
        <p:grpSp>
          <p:nvGrpSpPr>
            <p:cNvPr id="5" name="Group 108"/>
            <p:cNvGrpSpPr>
              <a:grpSpLocks noChangeAspect="1"/>
            </p:cNvGrpSpPr>
            <p:nvPr/>
          </p:nvGrpSpPr>
          <p:grpSpPr bwMode="auto">
            <a:xfrm>
              <a:off x="5087285" y="2664470"/>
              <a:ext cx="223837" cy="303212"/>
              <a:chOff x="6921794" y="3663433"/>
              <a:chExt cx="318977" cy="431800"/>
            </a:xfrm>
          </p:grpSpPr>
          <p:sp>
            <p:nvSpPr>
              <p:cNvPr id="6" name="Rectangle 21"/>
              <p:cNvSpPr>
                <a:spLocks noChangeArrowheads="1"/>
              </p:cNvSpPr>
              <p:nvPr/>
            </p:nvSpPr>
            <p:spPr bwMode="auto">
              <a:xfrm>
                <a:off x="6921794" y="3663433"/>
                <a:ext cx="318977"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1200" dirty="0"/>
              </a:p>
            </p:txBody>
          </p:sp>
          <p:grpSp>
            <p:nvGrpSpPr>
              <p:cNvPr id="7" name="Group 22"/>
              <p:cNvGrpSpPr>
                <a:grpSpLocks/>
              </p:cNvGrpSpPr>
              <p:nvPr/>
            </p:nvGrpSpPr>
            <p:grpSpPr bwMode="auto">
              <a:xfrm>
                <a:off x="6995499" y="3722170"/>
                <a:ext cx="166688" cy="287338"/>
                <a:chOff x="1347" y="522"/>
                <a:chExt cx="105" cy="181"/>
              </a:xfrm>
            </p:grpSpPr>
            <p:sp>
              <p:nvSpPr>
                <p:cNvPr id="8"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dirty="0"/>
                </a:p>
              </p:txBody>
            </p:sp>
            <p:sp>
              <p:nvSpPr>
                <p:cNvPr id="9"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dirty="0"/>
                </a:p>
              </p:txBody>
            </p:sp>
            <p:sp>
              <p:nvSpPr>
                <p:cNvPr id="10"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dirty="0"/>
                </a:p>
              </p:txBody>
            </p:sp>
            <p:sp>
              <p:nvSpPr>
                <p:cNvPr id="11"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dirty="0"/>
                </a:p>
              </p:txBody>
            </p:sp>
            <p:sp>
              <p:nvSpPr>
                <p:cNvPr id="12"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dirty="0"/>
                </a:p>
              </p:txBody>
            </p:sp>
            <p:sp>
              <p:nvSpPr>
                <p:cNvPr id="13"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dirty="0"/>
                </a:p>
              </p:txBody>
            </p:sp>
          </p:grpSp>
        </p:grpSp>
      </p:grpSp>
      <p:sp>
        <p:nvSpPr>
          <p:cNvPr id="14" name="AutoShape 50"/>
          <p:cNvSpPr>
            <a:spLocks noChangeArrowheads="1"/>
          </p:cNvSpPr>
          <p:nvPr/>
        </p:nvSpPr>
        <p:spPr bwMode="auto">
          <a:xfrm>
            <a:off x="4523276" y="3322974"/>
            <a:ext cx="720725" cy="252413"/>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1000" dirty="0"/>
              <a:t>Storage</a:t>
            </a:r>
          </a:p>
        </p:txBody>
      </p:sp>
      <p:grpSp>
        <p:nvGrpSpPr>
          <p:cNvPr id="61" name="Group 60"/>
          <p:cNvGrpSpPr/>
          <p:nvPr/>
        </p:nvGrpSpPr>
        <p:grpSpPr>
          <a:xfrm>
            <a:off x="4298241" y="4010968"/>
            <a:ext cx="1153358" cy="1383343"/>
            <a:chOff x="-1567446" y="4233730"/>
            <a:chExt cx="1153358" cy="1383343"/>
          </a:xfrm>
        </p:grpSpPr>
        <p:grpSp>
          <p:nvGrpSpPr>
            <p:cNvPr id="15" name="Group 188"/>
            <p:cNvGrpSpPr>
              <a:grpSpLocks/>
            </p:cNvGrpSpPr>
            <p:nvPr/>
          </p:nvGrpSpPr>
          <p:grpSpPr bwMode="auto">
            <a:xfrm>
              <a:off x="-1391245" y="5120355"/>
              <a:ext cx="971550" cy="301146"/>
              <a:chOff x="4412853" y="6078423"/>
              <a:chExt cx="971994" cy="301050"/>
            </a:xfrm>
          </p:grpSpPr>
          <p:sp>
            <p:nvSpPr>
              <p:cNvPr id="16" name="Rectangle 34"/>
              <p:cNvSpPr>
                <a:spLocks noChangeArrowheads="1"/>
              </p:cNvSpPr>
              <p:nvPr/>
            </p:nvSpPr>
            <p:spPr bwMode="auto">
              <a:xfrm>
                <a:off x="4412853" y="6095410"/>
                <a:ext cx="360527" cy="179331"/>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17" name="AutoShape 50"/>
              <p:cNvSpPr>
                <a:spLocks noChangeArrowheads="1"/>
              </p:cNvSpPr>
              <p:nvPr/>
            </p:nvSpPr>
            <p:spPr bwMode="auto">
              <a:xfrm>
                <a:off x="5024319" y="6095403"/>
                <a:ext cx="360528" cy="179331"/>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nvGrpSpPr>
              <p:cNvPr id="18" name="Group 129"/>
              <p:cNvGrpSpPr>
                <a:grpSpLocks/>
              </p:cNvGrpSpPr>
              <p:nvPr/>
            </p:nvGrpSpPr>
            <p:grpSpPr bwMode="auto">
              <a:xfrm rot="5400000">
                <a:off x="4759165" y="6095414"/>
                <a:ext cx="301050" cy="267068"/>
                <a:chOff x="998" y="3624"/>
                <a:chExt cx="272" cy="272"/>
              </a:xfrm>
            </p:grpSpPr>
            <p:sp>
              <p:nvSpPr>
                <p:cNvPr id="19" name="Freeform 130"/>
                <p:cNvSpPr>
                  <a:spLocks/>
                </p:cNvSpPr>
                <p:nvPr/>
              </p:nvSpPr>
              <p:spPr bwMode="auto">
                <a:xfrm>
                  <a:off x="1004"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dirty="0"/>
                </a:p>
              </p:txBody>
            </p:sp>
            <p:sp>
              <p:nvSpPr>
                <p:cNvPr id="20" name="Freeform 131"/>
                <p:cNvSpPr>
                  <a:spLocks/>
                </p:cNvSpPr>
                <p:nvPr/>
              </p:nvSpPr>
              <p:spPr bwMode="auto">
                <a:xfrm>
                  <a:off x="1140"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dirty="0"/>
                </a:p>
              </p:txBody>
            </p:sp>
            <p:sp>
              <p:nvSpPr>
                <p:cNvPr id="21" name="AutoShape 132"/>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dirty="0"/>
                </a:p>
              </p:txBody>
            </p:sp>
          </p:grpSp>
        </p:grpSp>
        <p:grpSp>
          <p:nvGrpSpPr>
            <p:cNvPr id="22" name="Group 176"/>
            <p:cNvGrpSpPr>
              <a:grpSpLocks/>
            </p:cNvGrpSpPr>
            <p:nvPr/>
          </p:nvGrpSpPr>
          <p:grpSpPr bwMode="auto">
            <a:xfrm>
              <a:off x="-1567446" y="4643575"/>
              <a:ext cx="1152525" cy="269865"/>
              <a:chOff x="3846267" y="6398765"/>
              <a:chExt cx="1152202" cy="270972"/>
            </a:xfrm>
          </p:grpSpPr>
          <p:sp>
            <p:nvSpPr>
              <p:cNvPr id="23" name="Rectangle 34"/>
              <p:cNvSpPr>
                <a:spLocks noChangeArrowheads="1"/>
              </p:cNvSpPr>
              <p:nvPr/>
            </p:nvSpPr>
            <p:spPr bwMode="auto">
              <a:xfrm>
                <a:off x="3846267" y="6489614"/>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Client</a:t>
                </a:r>
              </a:p>
            </p:txBody>
          </p:sp>
          <p:sp>
            <p:nvSpPr>
              <p:cNvPr id="24" name="Rectangle 34"/>
              <p:cNvSpPr>
                <a:spLocks noChangeArrowheads="1"/>
              </p:cNvSpPr>
              <p:nvPr/>
            </p:nvSpPr>
            <p:spPr bwMode="auto">
              <a:xfrm>
                <a:off x="4566790" y="6489606"/>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Server</a:t>
                </a:r>
              </a:p>
            </p:txBody>
          </p:sp>
          <p:sp>
            <p:nvSpPr>
              <p:cNvPr id="25" name="AutoShape 79"/>
              <p:cNvSpPr>
                <a:spLocks noChangeArrowheads="1"/>
              </p:cNvSpPr>
              <p:nvPr/>
            </p:nvSpPr>
            <p:spPr bwMode="auto">
              <a:xfrm rot="5400000">
                <a:off x="4369994" y="652573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26" name="AutoShape 80"/>
              <p:cNvCxnSpPr>
                <a:cxnSpLocks noChangeShapeType="1"/>
                <a:stCxn id="23" idx="3"/>
                <a:endCxn id="25" idx="4"/>
              </p:cNvCxnSpPr>
              <p:nvPr/>
            </p:nvCxnSpPr>
            <p:spPr bwMode="auto">
              <a:xfrm>
                <a:off x="4278267" y="6579737"/>
                <a:ext cx="91727" cy="1588"/>
              </a:xfrm>
              <a:prstGeom prst="straightConnector1">
                <a:avLst/>
              </a:prstGeom>
              <a:noFill/>
              <a:ln w="8890">
                <a:solidFill>
                  <a:schemeClr val="tx1"/>
                </a:solidFill>
                <a:round/>
                <a:headEnd/>
                <a:tailEnd/>
              </a:ln>
            </p:spPr>
          </p:cxnSp>
          <p:cxnSp>
            <p:nvCxnSpPr>
              <p:cNvPr id="27" name="AutoShape 81"/>
              <p:cNvCxnSpPr>
                <a:cxnSpLocks noChangeShapeType="1"/>
                <a:stCxn id="25" idx="0"/>
                <a:endCxn id="24" idx="1"/>
              </p:cNvCxnSpPr>
              <p:nvPr/>
            </p:nvCxnSpPr>
            <p:spPr bwMode="auto">
              <a:xfrm>
                <a:off x="4477994" y="6579737"/>
                <a:ext cx="88475" cy="1588"/>
              </a:xfrm>
              <a:prstGeom prst="straightConnector1">
                <a:avLst/>
              </a:prstGeom>
              <a:noFill/>
              <a:ln w="8890">
                <a:solidFill>
                  <a:schemeClr val="tx1"/>
                </a:solidFill>
                <a:round/>
                <a:headEnd/>
                <a:tailEnd/>
              </a:ln>
            </p:spPr>
          </p:cxnSp>
          <p:grpSp>
            <p:nvGrpSpPr>
              <p:cNvPr id="28" name="Group 85"/>
              <p:cNvGrpSpPr>
                <a:grpSpLocks/>
              </p:cNvGrpSpPr>
              <p:nvPr/>
            </p:nvGrpSpPr>
            <p:grpSpPr bwMode="auto">
              <a:xfrm>
                <a:off x="4350379" y="6398765"/>
                <a:ext cx="153988" cy="123826"/>
                <a:chOff x="1526" y="1540"/>
                <a:chExt cx="97" cy="78"/>
              </a:xfrm>
            </p:grpSpPr>
            <p:sp>
              <p:nvSpPr>
                <p:cNvPr id="29" name="Text Box 86"/>
                <p:cNvSpPr txBox="1">
                  <a:spLocks noChangeArrowheads="1"/>
                </p:cNvSpPr>
                <p:nvPr/>
              </p:nvSpPr>
              <p:spPr bwMode="auto">
                <a:xfrm>
                  <a:off x="1526" y="1540"/>
                  <a:ext cx="54" cy="7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30" name="Line 87"/>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dirty="0"/>
                </a:p>
              </p:txBody>
            </p:sp>
          </p:grpSp>
        </p:grpSp>
        <p:grpSp>
          <p:nvGrpSpPr>
            <p:cNvPr id="31" name="Group 175"/>
            <p:cNvGrpSpPr>
              <a:grpSpLocks/>
            </p:cNvGrpSpPr>
            <p:nvPr/>
          </p:nvGrpSpPr>
          <p:grpSpPr bwMode="auto">
            <a:xfrm>
              <a:off x="-1565026" y="4233730"/>
              <a:ext cx="1150938" cy="180975"/>
              <a:chOff x="3846267" y="6169977"/>
              <a:chExt cx="1152202" cy="180000"/>
            </a:xfrm>
          </p:grpSpPr>
          <p:sp>
            <p:nvSpPr>
              <p:cNvPr id="32" name="Rectangle 34"/>
              <p:cNvSpPr>
                <a:spLocks noChangeArrowheads="1"/>
              </p:cNvSpPr>
              <p:nvPr/>
            </p:nvSpPr>
            <p:spPr bwMode="auto">
              <a:xfrm>
                <a:off x="3846267"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A1</a:t>
                </a:r>
              </a:p>
            </p:txBody>
          </p:sp>
          <p:sp>
            <p:nvSpPr>
              <p:cNvPr id="33" name="Rectangle 32"/>
              <p:cNvSpPr>
                <a:spLocks noChangeArrowheads="1"/>
              </p:cNvSpPr>
              <p:nvPr/>
            </p:nvSpPr>
            <p:spPr bwMode="auto">
              <a:xfrm>
                <a:off x="4566195"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A2</a:t>
                </a:r>
              </a:p>
            </p:txBody>
          </p:sp>
          <p:sp>
            <p:nvSpPr>
              <p:cNvPr id="34" name="AutoShape 79"/>
              <p:cNvSpPr>
                <a:spLocks noChangeArrowheads="1"/>
              </p:cNvSpPr>
              <p:nvPr/>
            </p:nvSpPr>
            <p:spPr bwMode="auto">
              <a:xfrm rot="5400000">
                <a:off x="4369994" y="620597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35" name="AutoShape 80"/>
              <p:cNvCxnSpPr>
                <a:cxnSpLocks noChangeShapeType="1"/>
                <a:stCxn id="32" idx="3"/>
                <a:endCxn id="34" idx="4"/>
              </p:cNvCxnSpPr>
              <p:nvPr/>
            </p:nvCxnSpPr>
            <p:spPr bwMode="auto">
              <a:xfrm>
                <a:off x="4278267" y="6259977"/>
                <a:ext cx="91727" cy="1588"/>
              </a:xfrm>
              <a:prstGeom prst="straightConnector1">
                <a:avLst/>
              </a:prstGeom>
              <a:noFill/>
              <a:ln w="8890">
                <a:solidFill>
                  <a:schemeClr val="tx1"/>
                </a:solidFill>
                <a:round/>
                <a:headEnd/>
                <a:tailEnd/>
              </a:ln>
            </p:spPr>
          </p:cxnSp>
          <p:cxnSp>
            <p:nvCxnSpPr>
              <p:cNvPr id="36" name="AutoShape 81"/>
              <p:cNvCxnSpPr>
                <a:cxnSpLocks noChangeShapeType="1"/>
                <a:stCxn id="34" idx="0"/>
                <a:endCxn id="33" idx="1"/>
              </p:cNvCxnSpPr>
              <p:nvPr/>
            </p:nvCxnSpPr>
            <p:spPr bwMode="auto">
              <a:xfrm>
                <a:off x="4477994" y="6259977"/>
                <a:ext cx="88475" cy="1588"/>
              </a:xfrm>
              <a:prstGeom prst="straightConnector1">
                <a:avLst/>
              </a:prstGeom>
              <a:noFill/>
              <a:ln w="8890">
                <a:solidFill>
                  <a:schemeClr val="tx1"/>
                </a:solidFill>
                <a:round/>
                <a:headEnd/>
                <a:tailEnd/>
              </a:ln>
            </p:spPr>
          </p:cxnSp>
        </p:grpSp>
        <p:grpSp>
          <p:nvGrpSpPr>
            <p:cNvPr id="37" name="Group 187"/>
            <p:cNvGrpSpPr>
              <a:grpSpLocks/>
            </p:cNvGrpSpPr>
            <p:nvPr/>
          </p:nvGrpSpPr>
          <p:grpSpPr bwMode="auto">
            <a:xfrm>
              <a:off x="-1391245" y="5437685"/>
              <a:ext cx="971550" cy="179388"/>
              <a:chOff x="4412853" y="6456770"/>
              <a:chExt cx="971994" cy="180000"/>
            </a:xfrm>
          </p:grpSpPr>
          <p:cxnSp>
            <p:nvCxnSpPr>
              <p:cNvPr id="38" name="AutoShape 116"/>
              <p:cNvCxnSpPr>
                <a:cxnSpLocks noChangeShapeType="1"/>
                <a:stCxn id="39" idx="3"/>
                <a:endCxn id="40" idx="1"/>
              </p:cNvCxnSpPr>
              <p:nvPr/>
            </p:nvCxnSpPr>
            <p:spPr bwMode="auto">
              <a:xfrm>
                <a:off x="4772853" y="6546770"/>
                <a:ext cx="251994" cy="1588"/>
              </a:xfrm>
              <a:prstGeom prst="straightConnector1">
                <a:avLst/>
              </a:prstGeom>
              <a:noFill/>
              <a:ln w="8890">
                <a:solidFill>
                  <a:schemeClr val="tx1"/>
                </a:solidFill>
                <a:round/>
                <a:headEnd type="triangle" w="med" len="med"/>
                <a:tailEnd/>
              </a:ln>
            </p:spPr>
          </p:cxnSp>
          <p:sp>
            <p:nvSpPr>
              <p:cNvPr id="39" name="Rectangle 34"/>
              <p:cNvSpPr>
                <a:spLocks noChangeArrowheads="1"/>
              </p:cNvSpPr>
              <p:nvPr/>
            </p:nvSpPr>
            <p:spPr bwMode="auto">
              <a:xfrm>
                <a:off x="4412853" y="6456770"/>
                <a:ext cx="360527"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40" name="AutoShape 50"/>
              <p:cNvSpPr>
                <a:spLocks noChangeArrowheads="1"/>
              </p:cNvSpPr>
              <p:nvPr/>
            </p:nvSpPr>
            <p:spPr bwMode="auto">
              <a:xfrm>
                <a:off x="5024319" y="6456770"/>
                <a:ext cx="360528" cy="180000"/>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grpSp>
      <p:grpSp>
        <p:nvGrpSpPr>
          <p:cNvPr id="68" name="Group 67"/>
          <p:cNvGrpSpPr/>
          <p:nvPr/>
        </p:nvGrpSpPr>
        <p:grpSpPr>
          <a:xfrm>
            <a:off x="9017713" y="2630904"/>
            <a:ext cx="2571282" cy="510064"/>
            <a:chOff x="9017713" y="2648143"/>
            <a:chExt cx="2571282" cy="510064"/>
          </a:xfrm>
        </p:grpSpPr>
        <p:pic>
          <p:nvPicPr>
            <p:cNvPr id="55" name="Bild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7713" y="2648143"/>
              <a:ext cx="360040" cy="360040"/>
            </a:xfrm>
            <a:prstGeom prst="ellipse">
              <a:avLst/>
            </a:prstGeom>
          </p:spPr>
        </p:pic>
        <p:sp>
          <p:nvSpPr>
            <p:cNvPr id="56" name="Rectangle 55"/>
            <p:cNvSpPr/>
            <p:nvPr/>
          </p:nvSpPr>
          <p:spPr bwMode="gray">
            <a:xfrm>
              <a:off x="10799438" y="2946489"/>
              <a:ext cx="789557" cy="2117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Agent</a:t>
              </a:r>
            </a:p>
          </p:txBody>
        </p:sp>
        <p:pic>
          <p:nvPicPr>
            <p:cNvPr id="58" name="Bild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9378" y="2930744"/>
              <a:ext cx="225999" cy="227005"/>
            </a:xfrm>
            <a:prstGeom prst="rect">
              <a:avLst/>
            </a:prstGeom>
          </p:spPr>
        </p:pic>
        <p:sp>
          <p:nvSpPr>
            <p:cNvPr id="59" name="Rechteck 35"/>
            <p:cNvSpPr/>
            <p:nvPr/>
          </p:nvSpPr>
          <p:spPr>
            <a:xfrm>
              <a:off x="9160731" y="2757267"/>
              <a:ext cx="201026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Cloud Platform service</a:t>
              </a:r>
            </a:p>
          </p:txBody>
        </p:sp>
        <p:sp>
          <p:nvSpPr>
            <p:cNvPr id="60" name="Rechteck 35"/>
            <p:cNvSpPr/>
            <p:nvPr/>
          </p:nvSpPr>
          <p:spPr>
            <a:xfrm>
              <a:off x="9854020" y="2996166"/>
              <a:ext cx="743793" cy="138499"/>
            </a:xfrm>
            <a:prstGeom prst="rect">
              <a:avLst/>
            </a:prstGeom>
          </p:spPr>
          <p:txBody>
            <a:bodyPr wrap="none" lIns="0" tIns="0" rIns="0" bIns="0">
              <a:spAutoFit/>
            </a:bodyPr>
            <a:lstStyle/>
            <a:p>
              <a:pPr algn="ctr"/>
              <a:r>
                <a:rPr lang="en-US" sz="900" b="1" dirty="0">
                  <a:solidFill>
                    <a:schemeClr val="tx1">
                      <a:lumMod val="65000"/>
                      <a:lumOff val="35000"/>
                    </a:schemeClr>
                  </a:solidFill>
                  <a:latin typeface="Arial" charset="0"/>
                  <a:ea typeface="Arial" charset="0"/>
                  <a:cs typeface="Arial" charset="0"/>
                </a:rPr>
                <a:t>User Persona</a:t>
              </a:r>
            </a:p>
          </p:txBody>
        </p:sp>
      </p:grpSp>
      <p:sp>
        <p:nvSpPr>
          <p:cNvPr id="64" name="AutoShape 50"/>
          <p:cNvSpPr>
            <a:spLocks noChangeArrowheads="1"/>
          </p:cNvSpPr>
          <p:nvPr/>
        </p:nvSpPr>
        <p:spPr bwMode="auto">
          <a:xfrm>
            <a:off x="9956148" y="3316950"/>
            <a:ext cx="789558" cy="1996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Storage</a:t>
            </a:r>
          </a:p>
        </p:txBody>
      </p:sp>
      <p:sp>
        <p:nvSpPr>
          <p:cNvPr id="66" name="Rechteck 35"/>
          <p:cNvSpPr/>
          <p:nvPr/>
        </p:nvSpPr>
        <p:spPr>
          <a:xfrm>
            <a:off x="10165862" y="3614256"/>
            <a:ext cx="181348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HANA Database</a:t>
            </a:r>
          </a:p>
        </p:txBody>
      </p:sp>
      <p:pic>
        <p:nvPicPr>
          <p:cNvPr id="52" name="Picture 51"/>
          <p:cNvPicPr>
            <a:picLocks noChangeAspect="1"/>
          </p:cNvPicPr>
          <p:nvPr/>
        </p:nvPicPr>
        <p:blipFill>
          <a:blip r:embed="rId6"/>
          <a:stretch>
            <a:fillRect/>
          </a:stretch>
        </p:blipFill>
        <p:spPr>
          <a:xfrm>
            <a:off x="11056970" y="3264018"/>
            <a:ext cx="350238" cy="350238"/>
          </a:xfrm>
          <a:prstGeom prst="rect">
            <a:avLst/>
          </a:prstGeom>
        </p:spPr>
      </p:pic>
    </p:spTree>
    <p:extLst>
      <p:ext uri="{BB962C8B-B14F-4D97-AF65-F5344CB8AC3E}">
        <p14:creationId xmlns:p14="http://schemas.microsoft.com/office/powerpoint/2010/main" val="1860204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laceholder 264"/>
          <p:cNvSpPr>
            <a:spLocks noGrp="1"/>
          </p:cNvSpPr>
          <p:nvPr>
            <p:ph type="body" sz="quarter" idx="10"/>
          </p:nvPr>
        </p:nvSpPr>
        <p:spPr/>
        <p:txBody>
          <a:bodyPr/>
          <a:lstStyle/>
          <a:p>
            <a:r>
              <a:rPr lang="en-US" sz="1800" b="1" dirty="0">
                <a:solidFill>
                  <a:srgbClr val="2B7D2B"/>
                </a:solidFill>
              </a:rPr>
              <a:t>SAP TAM Block Diagram Example</a:t>
            </a:r>
          </a:p>
        </p:txBody>
      </p:sp>
      <p:sp>
        <p:nvSpPr>
          <p:cNvPr id="266" name="Text Placeholder 265"/>
          <p:cNvSpPr>
            <a:spLocks noGrp="1"/>
          </p:cNvSpPr>
          <p:nvPr>
            <p:ph type="body" sz="quarter" idx="11"/>
          </p:nvPr>
        </p:nvSpPr>
        <p:spPr>
          <a:xfrm>
            <a:off x="6240367" y="1620000"/>
            <a:ext cx="5450110" cy="4230000"/>
          </a:xfrm>
        </p:spPr>
        <p:txBody>
          <a:bodyPr/>
          <a:lstStyle/>
          <a:p>
            <a:r>
              <a:rPr lang="en-US" sz="1800" b="1" dirty="0">
                <a:solidFill>
                  <a:srgbClr val="2B7D2B"/>
                </a:solidFill>
              </a:rPr>
              <a:t>SAP Cloud Platform Solution Diagram Example</a:t>
            </a:r>
          </a:p>
        </p:txBody>
      </p:sp>
      <p:sp>
        <p:nvSpPr>
          <p:cNvPr id="2" name="Title 1"/>
          <p:cNvSpPr>
            <a:spLocks noGrp="1"/>
          </p:cNvSpPr>
          <p:nvPr>
            <p:ph type="title"/>
          </p:nvPr>
        </p:nvSpPr>
        <p:spPr>
          <a:xfrm>
            <a:off x="504001" y="504000"/>
            <a:ext cx="11186476" cy="738664"/>
          </a:xfrm>
        </p:spPr>
        <p:txBody>
          <a:bodyPr/>
          <a:lstStyle/>
          <a:p>
            <a:r>
              <a:rPr lang="en-US" dirty="0"/>
              <a:t>SAP Cloud Platform Solution Diagrams &amp; Icons – Design Guidelines</a:t>
            </a:r>
            <a:br>
              <a:rPr lang="en-US" dirty="0"/>
            </a:br>
            <a:r>
              <a:rPr lang="en-US" b="0" dirty="0"/>
              <a:t>Comparison with SAP TAM Block Diagrams (2)</a:t>
            </a:r>
            <a:endParaRPr lang="en-US" dirty="0"/>
          </a:p>
        </p:txBody>
      </p:sp>
      <p:grpSp>
        <p:nvGrpSpPr>
          <p:cNvPr id="3" name="Group 2"/>
          <p:cNvGrpSpPr/>
          <p:nvPr/>
        </p:nvGrpSpPr>
        <p:grpSpPr>
          <a:xfrm>
            <a:off x="548423" y="2271675"/>
            <a:ext cx="5289473" cy="4042932"/>
            <a:chOff x="157163" y="1850111"/>
            <a:chExt cx="5654675" cy="4500563"/>
          </a:xfrm>
        </p:grpSpPr>
        <p:sp>
          <p:nvSpPr>
            <p:cNvPr id="4" name="Rectangle 4"/>
            <p:cNvSpPr>
              <a:spLocks noChangeArrowheads="1"/>
            </p:cNvSpPr>
            <p:nvPr/>
          </p:nvSpPr>
          <p:spPr bwMode="auto">
            <a:xfrm>
              <a:off x="446088" y="1850111"/>
              <a:ext cx="3600450" cy="720725"/>
            </a:xfrm>
            <a:prstGeom prst="rect">
              <a:avLst/>
            </a:prstGeom>
            <a:solidFill>
              <a:srgbClr val="DDDDDD"/>
            </a:solidFill>
            <a:ln w="17780">
              <a:solidFill>
                <a:schemeClr val="tx1"/>
              </a:solidFill>
              <a:miter lim="800000"/>
              <a:headEnd/>
              <a:tailEnd/>
            </a:ln>
          </p:spPr>
          <p:txBody>
            <a:bodyPr lIns="36000" tIns="36000" rIns="36000" bIns="36000"/>
            <a:lstStyle/>
            <a:p>
              <a:pPr>
                <a:buClrTx/>
                <a:buSzTx/>
                <a:buFontTx/>
                <a:buNone/>
              </a:pPr>
              <a:r>
                <a:rPr lang="en-US" sz="900" dirty="0"/>
                <a:t>Customers</a:t>
              </a:r>
            </a:p>
          </p:txBody>
        </p:sp>
        <p:sp>
          <p:nvSpPr>
            <p:cNvPr id="5" name="Rectangle 5"/>
            <p:cNvSpPr>
              <a:spLocks noChangeArrowheads="1"/>
            </p:cNvSpPr>
            <p:nvPr/>
          </p:nvSpPr>
          <p:spPr bwMode="auto">
            <a:xfrm>
              <a:off x="517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6" name="Group 6"/>
            <p:cNvGrpSpPr>
              <a:grpSpLocks/>
            </p:cNvGrpSpPr>
            <p:nvPr/>
          </p:nvGrpSpPr>
          <p:grpSpPr bwMode="auto">
            <a:xfrm>
              <a:off x="947738" y="2123161"/>
              <a:ext cx="163512" cy="287338"/>
              <a:chOff x="1348" y="521"/>
              <a:chExt cx="103" cy="181"/>
            </a:xfrm>
          </p:grpSpPr>
          <p:sp>
            <p:nvSpPr>
              <p:cNvPr id="89" name="Oval 7"/>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90" name="Line 8"/>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91" name="Line 9"/>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92" name="Line 10"/>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93" name="Line 11"/>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94" name="Line 12"/>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7" name="Rectangle 13"/>
            <p:cNvSpPr>
              <a:spLocks noChangeArrowheads="1"/>
            </p:cNvSpPr>
            <p:nvPr/>
          </p:nvSpPr>
          <p:spPr bwMode="auto">
            <a:xfrm>
              <a:off x="1598613" y="2066011"/>
              <a:ext cx="1008062"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8" name="Group 14"/>
            <p:cNvGrpSpPr>
              <a:grpSpLocks/>
            </p:cNvGrpSpPr>
            <p:nvPr/>
          </p:nvGrpSpPr>
          <p:grpSpPr bwMode="auto">
            <a:xfrm>
              <a:off x="2028825" y="2123161"/>
              <a:ext cx="163513" cy="287338"/>
              <a:chOff x="1348" y="521"/>
              <a:chExt cx="103" cy="181"/>
            </a:xfrm>
          </p:grpSpPr>
          <p:sp>
            <p:nvSpPr>
              <p:cNvPr id="83" name="Oval 15"/>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84" name="Line 16"/>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85" name="Line 17"/>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6" name="Line 18"/>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7" name="Line 19"/>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8" name="Line 20"/>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9" name="Rectangle 21"/>
            <p:cNvSpPr>
              <a:spLocks noChangeArrowheads="1"/>
            </p:cNvSpPr>
            <p:nvPr/>
          </p:nvSpPr>
          <p:spPr bwMode="auto">
            <a:xfrm>
              <a:off x="2930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10" name="Group 22"/>
            <p:cNvGrpSpPr>
              <a:grpSpLocks/>
            </p:cNvGrpSpPr>
            <p:nvPr/>
          </p:nvGrpSpPr>
          <p:grpSpPr bwMode="auto">
            <a:xfrm>
              <a:off x="3360738" y="2123161"/>
              <a:ext cx="163512" cy="287338"/>
              <a:chOff x="1348" y="521"/>
              <a:chExt cx="103" cy="181"/>
            </a:xfrm>
          </p:grpSpPr>
          <p:sp>
            <p:nvSpPr>
              <p:cNvPr id="77"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78"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79"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0"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1"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2"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11" name="Text Box 29"/>
            <p:cNvSpPr txBox="1">
              <a:spLocks noChangeArrowheads="1"/>
            </p:cNvSpPr>
            <p:nvPr/>
          </p:nvSpPr>
          <p:spPr bwMode="auto">
            <a:xfrm>
              <a:off x="2533650" y="2066011"/>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12" name="Rectangle 30"/>
            <p:cNvSpPr>
              <a:spLocks noChangeArrowheads="1"/>
            </p:cNvSpPr>
            <p:nvPr/>
          </p:nvSpPr>
          <p:spPr bwMode="auto">
            <a:xfrm>
              <a:off x="446088" y="3145511"/>
              <a:ext cx="3600450" cy="1981200"/>
            </a:xfrm>
            <a:prstGeom prst="rect">
              <a:avLst/>
            </a:prstGeom>
            <a:solidFill>
              <a:srgbClr val="DDDDDD"/>
            </a:solidFill>
            <a:ln w="12700">
              <a:solidFill>
                <a:schemeClr val="tx1"/>
              </a:solidFill>
              <a:miter lim="800000"/>
              <a:headEnd/>
              <a:tailEnd/>
            </a:ln>
          </p:spPr>
          <p:txBody>
            <a:bodyPr lIns="36000" tIns="36000" rIns="36000" bIns="36000"/>
            <a:lstStyle/>
            <a:p>
              <a:pPr algn="ctr">
                <a:buClrTx/>
                <a:buSzTx/>
                <a:buFontTx/>
                <a:buNone/>
              </a:pPr>
              <a:r>
                <a:rPr lang="en-US" sz="900" dirty="0"/>
                <a:t>Online Shop Server</a:t>
              </a:r>
            </a:p>
          </p:txBody>
        </p:sp>
        <p:sp>
          <p:nvSpPr>
            <p:cNvPr id="13" name="Rectangle 31"/>
            <p:cNvSpPr>
              <a:spLocks noChangeArrowheads="1"/>
            </p:cNvSpPr>
            <p:nvPr/>
          </p:nvSpPr>
          <p:spPr bwMode="auto">
            <a:xfrm>
              <a:off x="590550" y="3397924"/>
              <a:ext cx="3313113" cy="720725"/>
            </a:xfrm>
            <a:prstGeom prst="rect">
              <a:avLst/>
            </a:prstGeom>
            <a:solidFill>
              <a:schemeClr val="bg1"/>
            </a:solidFill>
            <a:ln w="12700">
              <a:solidFill>
                <a:schemeClr val="tx1"/>
              </a:solidFill>
              <a:miter lim="800000"/>
              <a:headEnd/>
              <a:tailEnd/>
            </a:ln>
          </p:spPr>
          <p:txBody>
            <a:bodyPr lIns="36000" tIns="36000" rIns="36000" bIns="36000" anchor="ctr"/>
            <a:lstStyle/>
            <a:p>
              <a:pPr>
                <a:buClrTx/>
                <a:buSzTx/>
                <a:buFontTx/>
                <a:buNone/>
              </a:pPr>
              <a:endParaRPr lang="en-US" sz="900" dirty="0"/>
            </a:p>
          </p:txBody>
        </p:sp>
        <p:sp>
          <p:nvSpPr>
            <p:cNvPr id="14" name="Rectangle 32"/>
            <p:cNvSpPr>
              <a:spLocks noChangeArrowheads="1"/>
            </p:cNvSpPr>
            <p:nvPr/>
          </p:nvSpPr>
          <p:spPr bwMode="auto">
            <a:xfrm>
              <a:off x="663575" y="3470949"/>
              <a:ext cx="1008063"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Customer Account Maintenance</a:t>
              </a:r>
            </a:p>
          </p:txBody>
        </p:sp>
        <p:sp>
          <p:nvSpPr>
            <p:cNvPr id="15" name="Rectangle 33"/>
            <p:cNvSpPr>
              <a:spLocks noChangeArrowheads="1"/>
            </p:cNvSpPr>
            <p:nvPr/>
          </p:nvSpPr>
          <p:spPr bwMode="auto">
            <a:xfrm>
              <a:off x="17446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Product Presentation + Selection</a:t>
              </a:r>
            </a:p>
          </p:txBody>
        </p:sp>
        <p:sp>
          <p:nvSpPr>
            <p:cNvPr id="16" name="Rectangle 34"/>
            <p:cNvSpPr>
              <a:spLocks noChangeArrowheads="1"/>
            </p:cNvSpPr>
            <p:nvPr/>
          </p:nvSpPr>
          <p:spPr bwMode="auto">
            <a:xfrm>
              <a:off x="28241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Order Processing</a:t>
              </a:r>
            </a:p>
          </p:txBody>
        </p:sp>
        <p:sp>
          <p:nvSpPr>
            <p:cNvPr id="17" name="AutoShape 35"/>
            <p:cNvSpPr>
              <a:spLocks noChangeArrowheads="1"/>
            </p:cNvSpPr>
            <p:nvPr/>
          </p:nvSpPr>
          <p:spPr bwMode="auto">
            <a:xfrm>
              <a:off x="1346200" y="4442499"/>
              <a:ext cx="1836738" cy="539750"/>
            </a:xfrm>
            <a:prstGeom prst="roundRect">
              <a:avLst>
                <a:gd name="adj" fmla="val 50000"/>
              </a:avLst>
            </a:prstGeom>
            <a:solidFill>
              <a:schemeClr val="bg1"/>
            </a:solidFill>
            <a:ln w="17780">
              <a:solidFill>
                <a:schemeClr val="tx1"/>
              </a:solidFill>
              <a:round/>
              <a:headEnd/>
              <a:tailEnd/>
            </a:ln>
          </p:spPr>
          <p:txBody>
            <a:bodyPr lIns="36000" tIns="0" rIns="36000" bIns="36000"/>
            <a:lstStyle/>
            <a:p>
              <a:pPr>
                <a:buClrTx/>
                <a:buSzTx/>
                <a:buFontTx/>
                <a:buNone/>
              </a:pPr>
              <a:r>
                <a:rPr lang="en-US" sz="700" dirty="0"/>
                <a:t>Customer’s product selection</a:t>
              </a:r>
            </a:p>
            <a:p>
              <a:pPr>
                <a:buClrTx/>
                <a:buSzTx/>
                <a:buFontTx/>
                <a:buNone/>
              </a:pPr>
              <a:endParaRPr lang="en-US" sz="700" dirty="0"/>
            </a:p>
          </p:txBody>
        </p:sp>
        <p:sp>
          <p:nvSpPr>
            <p:cNvPr id="18" name="AutoShape 36"/>
            <p:cNvSpPr>
              <a:spLocks noChangeArrowheads="1"/>
            </p:cNvSpPr>
            <p:nvPr/>
          </p:nvSpPr>
          <p:spPr bwMode="auto">
            <a:xfrm>
              <a:off x="1490663"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19" name="AutoShape 37"/>
            <p:cNvSpPr>
              <a:spLocks noChangeArrowheads="1"/>
            </p:cNvSpPr>
            <p:nvPr/>
          </p:nvSpPr>
          <p:spPr bwMode="auto">
            <a:xfrm>
              <a:off x="19589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0" name="AutoShape 38"/>
            <p:cNvSpPr>
              <a:spLocks noChangeArrowheads="1"/>
            </p:cNvSpPr>
            <p:nvPr/>
          </p:nvSpPr>
          <p:spPr bwMode="auto">
            <a:xfrm>
              <a:off x="26066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1" name="Text Box 39"/>
            <p:cNvSpPr txBox="1">
              <a:spLocks noChangeArrowheads="1"/>
            </p:cNvSpPr>
            <p:nvPr/>
          </p:nvSpPr>
          <p:spPr bwMode="auto">
            <a:xfrm>
              <a:off x="2319338" y="4591033"/>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grpSp>
          <p:nvGrpSpPr>
            <p:cNvPr id="22" name="Group 40"/>
            <p:cNvGrpSpPr>
              <a:grpSpLocks/>
            </p:cNvGrpSpPr>
            <p:nvPr/>
          </p:nvGrpSpPr>
          <p:grpSpPr bwMode="auto">
            <a:xfrm>
              <a:off x="2030413" y="4118649"/>
              <a:ext cx="430212" cy="323850"/>
              <a:chOff x="998" y="3624"/>
              <a:chExt cx="271" cy="271"/>
            </a:xfrm>
          </p:grpSpPr>
          <p:sp>
            <p:nvSpPr>
              <p:cNvPr id="74" name="Freeform 41"/>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5" name="Freeform 42"/>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6" name="AutoShape 43"/>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3" name="AutoShape 44"/>
            <p:cNvSpPr>
              <a:spLocks noChangeArrowheads="1"/>
            </p:cNvSpPr>
            <p:nvPr/>
          </p:nvSpPr>
          <p:spPr bwMode="auto">
            <a:xfrm>
              <a:off x="446088" y="5450561"/>
              <a:ext cx="3600450" cy="863600"/>
            </a:xfrm>
            <a:prstGeom prst="roundRect">
              <a:avLst>
                <a:gd name="adj" fmla="val 50000"/>
              </a:avLst>
            </a:prstGeom>
            <a:solidFill>
              <a:srgbClr val="DDDDDD"/>
            </a:solidFill>
            <a:ln w="17780">
              <a:solidFill>
                <a:schemeClr val="tx1"/>
              </a:solidFill>
              <a:round/>
              <a:headEnd/>
              <a:tailEnd/>
            </a:ln>
          </p:spPr>
          <p:txBody>
            <a:bodyPr lIns="36000" tIns="0" rIns="36000" bIns="0"/>
            <a:lstStyle/>
            <a:p>
              <a:pPr algn="ctr">
                <a:buClrTx/>
                <a:buSzTx/>
                <a:buFontTx/>
                <a:buNone/>
              </a:pPr>
              <a:r>
                <a:rPr lang="en-US" sz="900" dirty="0"/>
                <a:t>ERP data</a:t>
              </a:r>
            </a:p>
          </p:txBody>
        </p:sp>
        <p:grpSp>
          <p:nvGrpSpPr>
            <p:cNvPr id="24" name="Group 45"/>
            <p:cNvGrpSpPr>
              <a:grpSpLocks/>
            </p:cNvGrpSpPr>
            <p:nvPr/>
          </p:nvGrpSpPr>
          <p:grpSpPr bwMode="auto">
            <a:xfrm>
              <a:off x="3217863" y="4118649"/>
              <a:ext cx="430212" cy="1655762"/>
              <a:chOff x="998" y="3624"/>
              <a:chExt cx="271" cy="271"/>
            </a:xfrm>
          </p:grpSpPr>
          <p:sp>
            <p:nvSpPr>
              <p:cNvPr id="71" name="Freeform 46"/>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2" name="Freeform 47"/>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3" name="AutoShape 48"/>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5" name="AutoShape 49"/>
            <p:cNvSpPr>
              <a:spLocks noChangeArrowheads="1"/>
            </p:cNvSpPr>
            <p:nvPr/>
          </p:nvSpPr>
          <p:spPr bwMode="auto">
            <a:xfrm>
              <a:off x="554038" y="5774411"/>
              <a:ext cx="90011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Customer data</a:t>
              </a:r>
            </a:p>
          </p:txBody>
        </p:sp>
        <p:sp>
          <p:nvSpPr>
            <p:cNvPr id="26" name="AutoShape 50"/>
            <p:cNvSpPr>
              <a:spLocks noChangeArrowheads="1"/>
            </p:cNvSpPr>
            <p:nvPr/>
          </p:nvSpPr>
          <p:spPr bwMode="auto">
            <a:xfrm>
              <a:off x="1490663" y="5774411"/>
              <a:ext cx="100806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Product Information</a:t>
              </a:r>
            </a:p>
          </p:txBody>
        </p:sp>
        <p:sp>
          <p:nvSpPr>
            <p:cNvPr id="27" name="AutoShape 51"/>
            <p:cNvSpPr>
              <a:spLocks noChangeArrowheads="1"/>
            </p:cNvSpPr>
            <p:nvPr/>
          </p:nvSpPr>
          <p:spPr bwMode="auto">
            <a:xfrm>
              <a:off x="2533650" y="5774411"/>
              <a:ext cx="1404938"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8" name="AutoShape 52"/>
            <p:cNvSpPr>
              <a:spLocks noChangeArrowheads="1"/>
            </p:cNvSpPr>
            <p:nvPr/>
          </p:nvSpPr>
          <p:spPr bwMode="auto">
            <a:xfrm>
              <a:off x="2606675" y="5845849"/>
              <a:ext cx="719138" cy="288925"/>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700" dirty="0"/>
                <a:t>Product Availability</a:t>
              </a:r>
            </a:p>
          </p:txBody>
        </p:sp>
        <p:sp>
          <p:nvSpPr>
            <p:cNvPr id="29" name="AutoShape 53"/>
            <p:cNvSpPr>
              <a:spLocks noChangeArrowheads="1"/>
            </p:cNvSpPr>
            <p:nvPr/>
          </p:nvSpPr>
          <p:spPr bwMode="auto">
            <a:xfrm>
              <a:off x="3362325" y="5845849"/>
              <a:ext cx="503238" cy="288925"/>
            </a:xfrm>
            <a:prstGeom prst="roundRect">
              <a:avLst>
                <a:gd name="adj" fmla="val 50000"/>
              </a:avLst>
            </a:prstGeom>
            <a:solidFill>
              <a:schemeClr val="bg1"/>
            </a:solidFill>
            <a:ln w="17780">
              <a:solidFill>
                <a:schemeClr val="tx1"/>
              </a:solidFill>
              <a:round/>
              <a:headEnd/>
              <a:tailEnd/>
            </a:ln>
          </p:spPr>
          <p:txBody>
            <a:bodyPr lIns="0" tIns="36000" rIns="0" bIns="36000" anchor="ctr"/>
            <a:lstStyle/>
            <a:p>
              <a:pPr algn="ctr">
                <a:buClrTx/>
                <a:buSzTx/>
                <a:buFontTx/>
                <a:buNone/>
              </a:pPr>
              <a:r>
                <a:rPr lang="en-US" sz="700" dirty="0"/>
                <a:t>Orders</a:t>
              </a:r>
            </a:p>
          </p:txBody>
        </p:sp>
        <p:grpSp>
          <p:nvGrpSpPr>
            <p:cNvPr id="30" name="Group 54"/>
            <p:cNvGrpSpPr>
              <a:grpSpLocks/>
            </p:cNvGrpSpPr>
            <p:nvPr/>
          </p:nvGrpSpPr>
          <p:grpSpPr bwMode="auto">
            <a:xfrm>
              <a:off x="769938" y="4118649"/>
              <a:ext cx="430212" cy="1655762"/>
              <a:chOff x="998" y="3624"/>
              <a:chExt cx="271" cy="271"/>
            </a:xfrm>
          </p:grpSpPr>
          <p:sp>
            <p:nvSpPr>
              <p:cNvPr id="68" name="Freeform 55"/>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69" name="Freeform 56"/>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0" name="AutoShape 57"/>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31" name="Arc 58"/>
            <p:cNvSpPr>
              <a:spLocks/>
            </p:cNvSpPr>
            <p:nvPr/>
          </p:nvSpPr>
          <p:spPr bwMode="auto">
            <a:xfrm rot="10800000">
              <a:off x="158750" y="5810924"/>
              <a:ext cx="71438" cy="73025"/>
            </a:xfrm>
            <a:custGeom>
              <a:avLst/>
              <a:gdLst>
                <a:gd name="T0" fmla="*/ 0 w 21600"/>
                <a:gd name="T1" fmla="*/ 0 h 21600"/>
                <a:gd name="T2" fmla="*/ 2584379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sp>
          <p:nvSpPr>
            <p:cNvPr id="32" name="Arc 59"/>
            <p:cNvSpPr>
              <a:spLocks/>
            </p:cNvSpPr>
            <p:nvPr/>
          </p:nvSpPr>
          <p:spPr bwMode="auto">
            <a:xfrm rot="10800000" flipV="1">
              <a:off x="157163" y="3758286"/>
              <a:ext cx="71437" cy="73025"/>
            </a:xfrm>
            <a:custGeom>
              <a:avLst/>
              <a:gdLst>
                <a:gd name="T0" fmla="*/ 0 w 21600"/>
                <a:gd name="T1" fmla="*/ 0 h 21600"/>
                <a:gd name="T2" fmla="*/ 2584227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cxnSp>
          <p:nvCxnSpPr>
            <p:cNvPr id="33" name="AutoShape 60"/>
            <p:cNvCxnSpPr>
              <a:cxnSpLocks noChangeShapeType="1"/>
              <a:stCxn id="31" idx="1"/>
              <a:endCxn id="32" idx="1"/>
            </p:cNvCxnSpPr>
            <p:nvPr/>
          </p:nvCxnSpPr>
          <p:spPr bwMode="auto">
            <a:xfrm flipH="1" flipV="1">
              <a:off x="158750" y="3831311"/>
              <a:ext cx="1588" cy="1979613"/>
            </a:xfrm>
            <a:prstGeom prst="straightConnector1">
              <a:avLst/>
            </a:prstGeom>
            <a:noFill/>
            <a:ln w="8890">
              <a:solidFill>
                <a:schemeClr val="tx1"/>
              </a:solidFill>
              <a:round/>
              <a:headEnd/>
              <a:tailEnd/>
            </a:ln>
          </p:spPr>
        </p:cxnSp>
        <p:cxnSp>
          <p:nvCxnSpPr>
            <p:cNvPr id="34" name="AutoShape 61"/>
            <p:cNvCxnSpPr>
              <a:cxnSpLocks noChangeShapeType="1"/>
              <a:stCxn id="13" idx="1"/>
              <a:endCxn id="32" idx="0"/>
            </p:cNvCxnSpPr>
            <p:nvPr/>
          </p:nvCxnSpPr>
          <p:spPr bwMode="auto">
            <a:xfrm flipH="1">
              <a:off x="230188" y="3758286"/>
              <a:ext cx="360362" cy="0"/>
            </a:xfrm>
            <a:prstGeom prst="straightConnector1">
              <a:avLst/>
            </a:prstGeom>
            <a:noFill/>
            <a:ln w="8890">
              <a:solidFill>
                <a:schemeClr val="tx1"/>
              </a:solidFill>
              <a:round/>
              <a:headEnd type="triangle" w="med" len="med"/>
              <a:tailEnd/>
            </a:ln>
          </p:spPr>
        </p:cxnSp>
        <p:cxnSp>
          <p:nvCxnSpPr>
            <p:cNvPr id="35" name="AutoShape 62"/>
            <p:cNvCxnSpPr>
              <a:cxnSpLocks noChangeShapeType="1"/>
              <a:stCxn id="31" idx="0"/>
              <a:endCxn id="23" idx="1"/>
            </p:cNvCxnSpPr>
            <p:nvPr/>
          </p:nvCxnSpPr>
          <p:spPr bwMode="auto">
            <a:xfrm flipV="1">
              <a:off x="231775" y="5882361"/>
              <a:ext cx="206375" cy="1588"/>
            </a:xfrm>
            <a:prstGeom prst="straightConnector1">
              <a:avLst/>
            </a:prstGeom>
            <a:noFill/>
            <a:ln w="8890">
              <a:solidFill>
                <a:schemeClr val="tx1"/>
              </a:solidFill>
              <a:round/>
              <a:headEnd/>
              <a:tailEnd/>
            </a:ln>
          </p:spPr>
        </p:cxnSp>
        <p:sp>
          <p:nvSpPr>
            <p:cNvPr id="36" name="Rectangle 63"/>
            <p:cNvSpPr>
              <a:spLocks noChangeArrowheads="1"/>
            </p:cNvSpPr>
            <p:nvPr/>
          </p:nvSpPr>
          <p:spPr bwMode="auto">
            <a:xfrm>
              <a:off x="4586288" y="3145511"/>
              <a:ext cx="1225550" cy="3205163"/>
            </a:xfrm>
            <a:prstGeom prst="rect">
              <a:avLst/>
            </a:prstGeom>
            <a:solidFill>
              <a:srgbClr val="DDDDDD"/>
            </a:solidFill>
            <a:ln w="12700">
              <a:solidFill>
                <a:schemeClr val="tx1"/>
              </a:solidFill>
              <a:miter lim="800000"/>
              <a:headEnd/>
              <a:tailEnd/>
            </a:ln>
          </p:spPr>
          <p:txBody>
            <a:bodyPr lIns="36000" tIns="36000" rIns="36000" bIns="36000"/>
            <a:lstStyle/>
            <a:p>
              <a:pPr>
                <a:buClrTx/>
                <a:buSzTx/>
                <a:buFontTx/>
                <a:buNone/>
              </a:pPr>
              <a:r>
                <a:rPr lang="en-US" sz="900" dirty="0"/>
                <a:t>Service Provider</a:t>
              </a:r>
            </a:p>
          </p:txBody>
        </p:sp>
        <p:sp>
          <p:nvSpPr>
            <p:cNvPr id="37" name="Rectangle 64"/>
            <p:cNvSpPr>
              <a:spLocks noChangeArrowheads="1"/>
            </p:cNvSpPr>
            <p:nvPr/>
          </p:nvSpPr>
          <p:spPr bwMode="auto">
            <a:xfrm>
              <a:off x="4694238"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Credit Card Institutions</a:t>
              </a:r>
            </a:p>
          </p:txBody>
        </p:sp>
        <p:sp>
          <p:nvSpPr>
            <p:cNvPr id="38" name="Rectangle 65"/>
            <p:cNvSpPr>
              <a:spLocks noChangeArrowheads="1"/>
            </p:cNvSpPr>
            <p:nvPr/>
          </p:nvSpPr>
          <p:spPr bwMode="auto">
            <a:xfrm>
              <a:off x="4694238" y="41186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Shipping</a:t>
              </a:r>
            </a:p>
          </p:txBody>
        </p:sp>
        <p:sp>
          <p:nvSpPr>
            <p:cNvPr id="39" name="Rectangle 66"/>
            <p:cNvSpPr>
              <a:spLocks noChangeArrowheads="1"/>
            </p:cNvSpPr>
            <p:nvPr/>
          </p:nvSpPr>
          <p:spPr bwMode="auto">
            <a:xfrm>
              <a:off x="4694238" y="4802861"/>
              <a:ext cx="1008062" cy="576263"/>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Suppliers</a:t>
              </a:r>
            </a:p>
          </p:txBody>
        </p:sp>
        <p:sp>
          <p:nvSpPr>
            <p:cNvPr id="40" name="Text Box 67"/>
            <p:cNvSpPr txBox="1">
              <a:spLocks noChangeArrowheads="1"/>
            </p:cNvSpPr>
            <p:nvPr/>
          </p:nvSpPr>
          <p:spPr bwMode="auto">
            <a:xfrm rot="5400000">
              <a:off x="5022057" y="5561971"/>
              <a:ext cx="431800" cy="28200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41" name="AutoShape 68"/>
            <p:cNvSpPr>
              <a:spLocks noChangeArrowheads="1"/>
            </p:cNvSpPr>
            <p:nvPr/>
          </p:nvSpPr>
          <p:spPr bwMode="auto">
            <a:xfrm rot="5400000">
              <a:off x="4262438" y="3686849"/>
              <a:ext cx="144462" cy="144462"/>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2" name="AutoShape 69"/>
            <p:cNvCxnSpPr>
              <a:cxnSpLocks noChangeShapeType="1"/>
              <a:stCxn id="16" idx="3"/>
              <a:endCxn id="41" idx="4"/>
            </p:cNvCxnSpPr>
            <p:nvPr/>
          </p:nvCxnSpPr>
          <p:spPr bwMode="auto">
            <a:xfrm>
              <a:off x="3840163" y="3759874"/>
              <a:ext cx="417512" cy="0"/>
            </a:xfrm>
            <a:prstGeom prst="straightConnector1">
              <a:avLst/>
            </a:prstGeom>
            <a:noFill/>
            <a:ln w="8890">
              <a:solidFill>
                <a:schemeClr val="tx1"/>
              </a:solidFill>
              <a:round/>
              <a:headEnd/>
              <a:tailEnd/>
            </a:ln>
          </p:spPr>
        </p:cxnSp>
        <p:cxnSp>
          <p:nvCxnSpPr>
            <p:cNvPr id="43" name="AutoShape 70"/>
            <p:cNvCxnSpPr>
              <a:cxnSpLocks noChangeShapeType="1"/>
              <a:stCxn id="41" idx="0"/>
            </p:cNvCxnSpPr>
            <p:nvPr/>
          </p:nvCxnSpPr>
          <p:spPr bwMode="auto">
            <a:xfrm flipV="1">
              <a:off x="4418013" y="3758286"/>
              <a:ext cx="168275" cy="1588"/>
            </a:xfrm>
            <a:prstGeom prst="straightConnector1">
              <a:avLst/>
            </a:prstGeom>
            <a:noFill/>
            <a:ln w="8890">
              <a:solidFill>
                <a:schemeClr val="tx1"/>
              </a:solidFill>
              <a:round/>
              <a:headEnd/>
              <a:tailEnd/>
            </a:ln>
          </p:spPr>
        </p:cxnSp>
        <p:grpSp>
          <p:nvGrpSpPr>
            <p:cNvPr id="44" name="Group 71"/>
            <p:cNvGrpSpPr>
              <a:grpSpLocks/>
            </p:cNvGrpSpPr>
            <p:nvPr/>
          </p:nvGrpSpPr>
          <p:grpSpPr bwMode="auto">
            <a:xfrm>
              <a:off x="4262438" y="3544002"/>
              <a:ext cx="153987" cy="68263"/>
              <a:chOff x="1526" y="1540"/>
              <a:chExt cx="97" cy="43"/>
            </a:xfrm>
          </p:grpSpPr>
          <p:sp>
            <p:nvSpPr>
              <p:cNvPr id="66" name="Text Box 72"/>
              <p:cNvSpPr txBox="1">
                <a:spLocks noChangeArrowheads="1"/>
              </p:cNvSpPr>
              <p:nvPr/>
            </p:nvSpPr>
            <p:spPr bwMode="auto">
              <a:xfrm>
                <a:off x="1526" y="1540"/>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sp>
            <p:nvSpPr>
              <p:cNvPr id="67" name="Line 73"/>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grpSp>
        <p:sp>
          <p:nvSpPr>
            <p:cNvPr id="45" name="AutoShape 74"/>
            <p:cNvSpPr>
              <a:spLocks noChangeArrowheads="1"/>
            </p:cNvSpPr>
            <p:nvPr/>
          </p:nvSpPr>
          <p:spPr bwMode="auto">
            <a:xfrm>
              <a:off x="1093788" y="2786736"/>
              <a:ext cx="144462"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6" name="AutoShape 75"/>
            <p:cNvCxnSpPr>
              <a:cxnSpLocks noChangeShapeType="1"/>
              <a:stCxn id="14" idx="0"/>
              <a:endCxn id="45" idx="4"/>
            </p:cNvCxnSpPr>
            <p:nvPr/>
          </p:nvCxnSpPr>
          <p:spPr bwMode="auto">
            <a:xfrm flipH="1" flipV="1">
              <a:off x="1166813" y="2939136"/>
              <a:ext cx="1587" cy="523875"/>
            </a:xfrm>
            <a:prstGeom prst="straightConnector1">
              <a:avLst/>
            </a:prstGeom>
            <a:noFill/>
            <a:ln w="8890">
              <a:solidFill>
                <a:schemeClr val="tx1"/>
              </a:solidFill>
              <a:round/>
              <a:headEnd/>
              <a:tailEnd/>
            </a:ln>
          </p:spPr>
        </p:cxnSp>
        <p:cxnSp>
          <p:nvCxnSpPr>
            <p:cNvPr id="47" name="AutoShape 76"/>
            <p:cNvCxnSpPr>
              <a:cxnSpLocks noChangeShapeType="1"/>
              <a:stCxn id="45" idx="0"/>
            </p:cNvCxnSpPr>
            <p:nvPr/>
          </p:nvCxnSpPr>
          <p:spPr bwMode="auto">
            <a:xfrm flipH="1" flipV="1">
              <a:off x="1165225" y="2570836"/>
              <a:ext cx="1588" cy="207963"/>
            </a:xfrm>
            <a:prstGeom prst="straightConnector1">
              <a:avLst/>
            </a:prstGeom>
            <a:noFill/>
            <a:ln w="8890">
              <a:solidFill>
                <a:schemeClr val="tx1"/>
              </a:solidFill>
              <a:round/>
              <a:headEnd/>
              <a:tailEnd/>
            </a:ln>
          </p:spPr>
        </p:cxnSp>
        <p:grpSp>
          <p:nvGrpSpPr>
            <p:cNvPr id="48" name="Group 77"/>
            <p:cNvGrpSpPr>
              <a:grpSpLocks/>
            </p:cNvGrpSpPr>
            <p:nvPr/>
          </p:nvGrpSpPr>
          <p:grpSpPr bwMode="auto">
            <a:xfrm>
              <a:off x="1273175" y="2750224"/>
              <a:ext cx="85725" cy="177800"/>
              <a:chOff x="1528" y="1363"/>
              <a:chExt cx="54" cy="112"/>
            </a:xfrm>
          </p:grpSpPr>
          <p:sp>
            <p:nvSpPr>
              <p:cNvPr id="64"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5" name="Text Box 79"/>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49" name="AutoShape 80"/>
            <p:cNvSpPr>
              <a:spLocks noChangeArrowheads="1"/>
            </p:cNvSpPr>
            <p:nvPr/>
          </p:nvSpPr>
          <p:spPr bwMode="auto">
            <a:xfrm>
              <a:off x="21748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0" name="AutoShape 81"/>
            <p:cNvCxnSpPr>
              <a:cxnSpLocks noChangeShapeType="1"/>
              <a:stCxn id="15" idx="0"/>
              <a:endCxn id="49" idx="4"/>
            </p:cNvCxnSpPr>
            <p:nvPr/>
          </p:nvCxnSpPr>
          <p:spPr bwMode="auto">
            <a:xfrm flipH="1" flipV="1">
              <a:off x="2247900" y="2939136"/>
              <a:ext cx="1588" cy="523875"/>
            </a:xfrm>
            <a:prstGeom prst="straightConnector1">
              <a:avLst/>
            </a:prstGeom>
            <a:noFill/>
            <a:ln w="8890">
              <a:solidFill>
                <a:schemeClr val="tx1"/>
              </a:solidFill>
              <a:round/>
              <a:headEnd/>
              <a:tailEnd/>
            </a:ln>
          </p:spPr>
        </p:cxnSp>
        <p:cxnSp>
          <p:nvCxnSpPr>
            <p:cNvPr id="51" name="AutoShape 82"/>
            <p:cNvCxnSpPr>
              <a:cxnSpLocks noChangeShapeType="1"/>
              <a:stCxn id="49" idx="0"/>
            </p:cNvCxnSpPr>
            <p:nvPr/>
          </p:nvCxnSpPr>
          <p:spPr bwMode="auto">
            <a:xfrm flipH="1" flipV="1">
              <a:off x="2246313" y="2570836"/>
              <a:ext cx="1587" cy="207963"/>
            </a:xfrm>
            <a:prstGeom prst="straightConnector1">
              <a:avLst/>
            </a:prstGeom>
            <a:noFill/>
            <a:ln w="8890">
              <a:solidFill>
                <a:schemeClr val="tx1"/>
              </a:solidFill>
              <a:round/>
              <a:headEnd/>
              <a:tailEnd/>
            </a:ln>
          </p:spPr>
        </p:cxnSp>
        <p:grpSp>
          <p:nvGrpSpPr>
            <p:cNvPr id="52" name="Group 83"/>
            <p:cNvGrpSpPr>
              <a:grpSpLocks/>
            </p:cNvGrpSpPr>
            <p:nvPr/>
          </p:nvGrpSpPr>
          <p:grpSpPr bwMode="auto">
            <a:xfrm>
              <a:off x="2354263" y="2750224"/>
              <a:ext cx="85725" cy="177800"/>
              <a:chOff x="1528" y="1363"/>
              <a:chExt cx="54" cy="112"/>
            </a:xfrm>
          </p:grpSpPr>
          <p:sp>
            <p:nvSpPr>
              <p:cNvPr id="62" name="Line 84"/>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3" name="Text Box 85"/>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3" name="AutoShape 86"/>
            <p:cNvSpPr>
              <a:spLocks noChangeArrowheads="1"/>
            </p:cNvSpPr>
            <p:nvPr/>
          </p:nvSpPr>
          <p:spPr bwMode="auto">
            <a:xfrm>
              <a:off x="32543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4" name="AutoShape 87"/>
            <p:cNvCxnSpPr>
              <a:cxnSpLocks noChangeShapeType="1"/>
              <a:stCxn id="16" idx="0"/>
              <a:endCxn id="53" idx="4"/>
            </p:cNvCxnSpPr>
            <p:nvPr/>
          </p:nvCxnSpPr>
          <p:spPr bwMode="auto">
            <a:xfrm flipH="1" flipV="1">
              <a:off x="3327400" y="2939136"/>
              <a:ext cx="1588" cy="523875"/>
            </a:xfrm>
            <a:prstGeom prst="straightConnector1">
              <a:avLst/>
            </a:prstGeom>
            <a:noFill/>
            <a:ln w="8890">
              <a:solidFill>
                <a:schemeClr val="tx1"/>
              </a:solidFill>
              <a:round/>
              <a:headEnd/>
              <a:tailEnd/>
            </a:ln>
          </p:spPr>
        </p:cxnSp>
        <p:cxnSp>
          <p:nvCxnSpPr>
            <p:cNvPr id="55" name="AutoShape 88"/>
            <p:cNvCxnSpPr>
              <a:cxnSpLocks noChangeShapeType="1"/>
              <a:stCxn id="53" idx="0"/>
            </p:cNvCxnSpPr>
            <p:nvPr/>
          </p:nvCxnSpPr>
          <p:spPr bwMode="auto">
            <a:xfrm flipH="1" flipV="1">
              <a:off x="3325813" y="2570836"/>
              <a:ext cx="1587" cy="207963"/>
            </a:xfrm>
            <a:prstGeom prst="straightConnector1">
              <a:avLst/>
            </a:prstGeom>
            <a:noFill/>
            <a:ln w="8890">
              <a:solidFill>
                <a:schemeClr val="tx1"/>
              </a:solidFill>
              <a:round/>
              <a:headEnd/>
              <a:tailEnd/>
            </a:ln>
          </p:spPr>
        </p:cxnSp>
        <p:grpSp>
          <p:nvGrpSpPr>
            <p:cNvPr id="56" name="Group 89"/>
            <p:cNvGrpSpPr>
              <a:grpSpLocks/>
            </p:cNvGrpSpPr>
            <p:nvPr/>
          </p:nvGrpSpPr>
          <p:grpSpPr bwMode="auto">
            <a:xfrm>
              <a:off x="3433763" y="2750224"/>
              <a:ext cx="85725" cy="177800"/>
              <a:chOff x="1528" y="1363"/>
              <a:chExt cx="54" cy="112"/>
            </a:xfrm>
          </p:grpSpPr>
          <p:sp>
            <p:nvSpPr>
              <p:cNvPr id="60" name="Line 90"/>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1" name="Text Box 91"/>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7" name="Text Box 92"/>
            <p:cNvSpPr txBox="1">
              <a:spLocks noChangeArrowheads="1"/>
            </p:cNvSpPr>
            <p:nvPr/>
          </p:nvSpPr>
          <p:spPr bwMode="auto">
            <a:xfrm>
              <a:off x="193675" y="2641205"/>
              <a:ext cx="865188"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Register</a:t>
              </a:r>
              <a:br>
                <a:rPr lang="en-US" sz="800" dirty="0"/>
              </a:br>
              <a:r>
                <a:rPr lang="en-US" sz="800" dirty="0"/>
                <a:t>Edit Profile</a:t>
              </a:r>
              <a:br>
                <a:rPr lang="en-US" sz="800" dirty="0"/>
              </a:br>
              <a:r>
                <a:rPr lang="en-US" sz="800" dirty="0"/>
                <a:t>Browse Orders</a:t>
              </a:r>
            </a:p>
          </p:txBody>
        </p:sp>
        <p:sp>
          <p:nvSpPr>
            <p:cNvPr id="58" name="Text Box 93"/>
            <p:cNvSpPr txBox="1">
              <a:spLocks noChangeArrowheads="1"/>
            </p:cNvSpPr>
            <p:nvPr/>
          </p:nvSpPr>
          <p:spPr bwMode="auto">
            <a:xfrm>
              <a:off x="1274763" y="2641205"/>
              <a:ext cx="865187"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Search</a:t>
              </a:r>
              <a:br>
                <a:rPr lang="en-US" sz="800" dirty="0"/>
              </a:br>
              <a:r>
                <a:rPr lang="en-US" sz="800" dirty="0"/>
                <a:t>Get Prod. Info</a:t>
              </a:r>
              <a:br>
                <a:rPr lang="en-US" sz="800" dirty="0"/>
              </a:br>
              <a:r>
                <a:rPr lang="en-US" sz="800" dirty="0"/>
                <a:t>Select Items</a:t>
              </a:r>
            </a:p>
          </p:txBody>
        </p:sp>
        <p:sp>
          <p:nvSpPr>
            <p:cNvPr id="59" name="Text Box 94"/>
            <p:cNvSpPr txBox="1">
              <a:spLocks noChangeArrowheads="1"/>
            </p:cNvSpPr>
            <p:nvPr/>
          </p:nvSpPr>
          <p:spPr bwMode="auto">
            <a:xfrm>
              <a:off x="2354263" y="2749156"/>
              <a:ext cx="865187" cy="27409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Place Order</a:t>
              </a:r>
              <a:br>
                <a:rPr lang="en-US" sz="800" dirty="0"/>
              </a:br>
              <a:r>
                <a:rPr lang="en-US" sz="800" dirty="0"/>
                <a:t>Cancel Order</a:t>
              </a:r>
            </a:p>
          </p:txBody>
        </p:sp>
      </p:grpSp>
      <p:sp>
        <p:nvSpPr>
          <p:cNvPr id="126" name="Text Box 92"/>
          <p:cNvSpPr txBox="1">
            <a:spLocks noChangeArrowheads="1"/>
          </p:cNvSpPr>
          <p:nvPr/>
        </p:nvSpPr>
        <p:spPr bwMode="auto">
          <a:xfrm>
            <a:off x="6053131" y="2781119"/>
            <a:ext cx="792160"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Register</a:t>
            </a:r>
            <a:br>
              <a:rPr lang="en-US" sz="800" dirty="0">
                <a:solidFill>
                  <a:schemeClr val="tx1">
                    <a:lumMod val="65000"/>
                    <a:lumOff val="35000"/>
                  </a:schemeClr>
                </a:solidFill>
              </a:rPr>
            </a:br>
            <a:r>
              <a:rPr lang="en-US" sz="800" dirty="0">
                <a:solidFill>
                  <a:schemeClr val="tx1">
                    <a:lumMod val="65000"/>
                    <a:lumOff val="35000"/>
                  </a:schemeClr>
                </a:solidFill>
              </a:rPr>
              <a:t>Edit Profile</a:t>
            </a:r>
            <a:br>
              <a:rPr lang="en-US" sz="800" dirty="0">
                <a:solidFill>
                  <a:schemeClr val="tx1">
                    <a:lumMod val="65000"/>
                    <a:lumOff val="35000"/>
                  </a:schemeClr>
                </a:solidFill>
              </a:rPr>
            </a:br>
            <a:r>
              <a:rPr lang="en-US" sz="800" dirty="0">
                <a:solidFill>
                  <a:schemeClr val="tx1">
                    <a:lumMod val="65000"/>
                    <a:lumOff val="35000"/>
                  </a:schemeClr>
                </a:solidFill>
              </a:rPr>
              <a:t>Browse Orders</a:t>
            </a:r>
          </a:p>
        </p:txBody>
      </p:sp>
      <p:sp>
        <p:nvSpPr>
          <p:cNvPr id="95" name="Rechteck 9"/>
          <p:cNvSpPr/>
          <p:nvPr/>
        </p:nvSpPr>
        <p:spPr>
          <a:xfrm>
            <a:off x="6524918" y="3182811"/>
            <a:ext cx="3549008" cy="213979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pic>
        <p:nvPicPr>
          <p:cNvPr id="98"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6716736" y="2256161"/>
            <a:ext cx="353692" cy="353690"/>
          </a:xfrm>
          <a:prstGeom prst="rect">
            <a:avLst/>
          </a:prstGeom>
        </p:spPr>
      </p:pic>
      <p:sp>
        <p:nvSpPr>
          <p:cNvPr id="99" name="Rechteck 9"/>
          <p:cNvSpPr/>
          <p:nvPr/>
        </p:nvSpPr>
        <p:spPr>
          <a:xfrm>
            <a:off x="6611994" y="3292928"/>
            <a:ext cx="3369331" cy="811138"/>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100" b="1" dirty="0">
                <a:solidFill>
                  <a:schemeClr val="tx1">
                    <a:lumMod val="65000"/>
                    <a:lumOff val="35000"/>
                  </a:schemeClr>
                </a:solidFill>
              </a:rPr>
              <a:t>Online Shop: SAPUI5 Applications</a:t>
            </a:r>
          </a:p>
        </p:txBody>
      </p:sp>
      <p:pic>
        <p:nvPicPr>
          <p:cNvPr id="100"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6704109" y="3422308"/>
            <a:ext cx="378942" cy="378942"/>
          </a:xfrm>
          <a:prstGeom prst="rect">
            <a:avLst/>
          </a:prstGeom>
        </p:spPr>
      </p:pic>
      <p:sp>
        <p:nvSpPr>
          <p:cNvPr id="102" name="Rechteck 55"/>
          <p:cNvSpPr/>
          <p:nvPr/>
        </p:nvSpPr>
        <p:spPr>
          <a:xfrm>
            <a:off x="6651164" y="4501299"/>
            <a:ext cx="719603" cy="323165"/>
          </a:xfrm>
          <a:prstGeom prst="rect">
            <a:avLst/>
          </a:prstGeom>
        </p:spPr>
        <p:txBody>
          <a:bodyPr wrap="square" lIns="0" tIns="0" rIns="0" bIns="0">
            <a:spAutoFit/>
          </a:bodyPr>
          <a:lstStyle/>
          <a:p>
            <a:r>
              <a:rPr lang="en-US" sz="1050" b="1" dirty="0">
                <a:solidFill>
                  <a:srgbClr val="427CAC"/>
                </a:solidFill>
              </a:rPr>
              <a:t>SAP HANA</a:t>
            </a:r>
            <a:br>
              <a:rPr lang="en-US" sz="1050" b="1" dirty="0">
                <a:solidFill>
                  <a:srgbClr val="427CAC"/>
                </a:solidFill>
              </a:rPr>
            </a:br>
            <a:r>
              <a:rPr lang="en-US" sz="1050" b="1" dirty="0">
                <a:solidFill>
                  <a:srgbClr val="427CAC"/>
                </a:solidFill>
              </a:rPr>
              <a:t>Database</a:t>
            </a:r>
            <a:endParaRPr lang="en-US" sz="1050" b="1" dirty="0">
              <a:solidFill>
                <a:srgbClr val="427CAC"/>
              </a:solidFill>
              <a:latin typeface="Arial" charset="0"/>
              <a:ea typeface="Arial" charset="0"/>
              <a:cs typeface="Arial" charset="0"/>
            </a:endParaRPr>
          </a:p>
        </p:txBody>
      </p:sp>
      <p:cxnSp>
        <p:nvCxnSpPr>
          <p:cNvPr id="108" name="Gewinkelte Verbindung 42"/>
          <p:cNvCxnSpPr>
            <a:stCxn id="98" idx="2"/>
            <a:endCxn id="100" idx="0"/>
          </p:cNvCxnSpPr>
          <p:nvPr/>
        </p:nvCxnSpPr>
        <p:spPr>
          <a:xfrm flipH="1">
            <a:off x="6893580" y="2609851"/>
            <a:ext cx="2"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2"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7803576" y="2256161"/>
            <a:ext cx="353692" cy="353690"/>
          </a:xfrm>
          <a:prstGeom prst="rect">
            <a:avLst/>
          </a:prstGeom>
        </p:spPr>
      </p:pic>
      <p:pic>
        <p:nvPicPr>
          <p:cNvPr id="113"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7790951" y="3422308"/>
            <a:ext cx="378942" cy="378942"/>
          </a:xfrm>
          <a:prstGeom prst="rect">
            <a:avLst/>
          </a:prstGeom>
        </p:spPr>
      </p:pic>
      <p:cxnSp>
        <p:nvCxnSpPr>
          <p:cNvPr id="114" name="Gewinkelte Verbindung 42"/>
          <p:cNvCxnSpPr>
            <a:stCxn id="112" idx="2"/>
            <a:endCxn id="113" idx="0"/>
          </p:cNvCxnSpPr>
          <p:nvPr/>
        </p:nvCxnSpPr>
        <p:spPr>
          <a:xfrm>
            <a:off x="7980422"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Bild 6"/>
          <p:cNvPicPr>
            <a:picLocks noChangeAspect="1"/>
          </p:cNvPicPr>
          <p:nvPr/>
        </p:nvPicPr>
        <p:blipFill rotWithShape="1">
          <a:blip r:embed="rId3">
            <a:extLst>
              <a:ext uri="{28A0092B-C50C-407E-A947-70E740481C1C}">
                <a14:useLocalDpi xmlns:a14="http://schemas.microsoft.com/office/drawing/2010/main" val="0"/>
              </a:ext>
            </a:extLst>
          </a:blip>
          <a:srcRect l="-16927" t="-16927" r="-16927" b="-16927"/>
          <a:stretch/>
        </p:blipFill>
        <p:spPr>
          <a:xfrm>
            <a:off x="8960237" y="2256161"/>
            <a:ext cx="353692" cy="353690"/>
          </a:xfrm>
          <a:prstGeom prst="rect">
            <a:avLst/>
          </a:prstGeom>
        </p:spPr>
      </p:pic>
      <p:pic>
        <p:nvPicPr>
          <p:cNvPr id="116" name="Bild 22"/>
          <p:cNvPicPr>
            <a:picLocks noChangeAspect="1"/>
          </p:cNvPicPr>
          <p:nvPr/>
        </p:nvPicPr>
        <p:blipFill rotWithShape="1">
          <a:blip r:embed="rId4">
            <a:extLst>
              <a:ext uri="{28A0092B-C50C-407E-A947-70E740481C1C}">
                <a14:useLocalDpi xmlns:a14="http://schemas.microsoft.com/office/drawing/2010/main" val="0"/>
              </a:ext>
            </a:extLst>
          </a:blip>
          <a:srcRect l="-9404" t="-9404" r="-9404" b="-9404"/>
          <a:stretch/>
        </p:blipFill>
        <p:spPr>
          <a:xfrm>
            <a:off x="8947612" y="3422308"/>
            <a:ext cx="378942" cy="378942"/>
          </a:xfrm>
          <a:prstGeom prst="rect">
            <a:avLst/>
          </a:prstGeom>
        </p:spPr>
      </p:pic>
      <p:cxnSp>
        <p:nvCxnSpPr>
          <p:cNvPr id="117" name="Gewinkelte Verbindung 42"/>
          <p:cNvCxnSpPr>
            <a:stCxn id="115" idx="2"/>
            <a:endCxn id="116" idx="0"/>
          </p:cNvCxnSpPr>
          <p:nvPr/>
        </p:nvCxnSpPr>
        <p:spPr>
          <a:xfrm>
            <a:off x="9137083"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 Box 93"/>
          <p:cNvSpPr txBox="1">
            <a:spLocks noChangeArrowheads="1"/>
          </p:cNvSpPr>
          <p:nvPr/>
        </p:nvSpPr>
        <p:spPr bwMode="auto">
          <a:xfrm>
            <a:off x="7160273" y="2787386"/>
            <a:ext cx="760236"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Search</a:t>
            </a:r>
            <a:br>
              <a:rPr lang="en-US" sz="800" dirty="0">
                <a:solidFill>
                  <a:schemeClr val="tx1">
                    <a:lumMod val="65000"/>
                    <a:lumOff val="35000"/>
                  </a:schemeClr>
                </a:solidFill>
              </a:rPr>
            </a:br>
            <a:r>
              <a:rPr lang="en-US" sz="800" dirty="0">
                <a:solidFill>
                  <a:schemeClr val="tx1">
                    <a:lumMod val="65000"/>
                    <a:lumOff val="35000"/>
                  </a:schemeClr>
                </a:solidFill>
              </a:rPr>
              <a:t>Get Prod. Info</a:t>
            </a:r>
            <a:br>
              <a:rPr lang="en-US" sz="800" dirty="0">
                <a:solidFill>
                  <a:schemeClr val="tx1">
                    <a:lumMod val="65000"/>
                    <a:lumOff val="35000"/>
                  </a:schemeClr>
                </a:solidFill>
              </a:rPr>
            </a:br>
            <a:r>
              <a:rPr lang="en-US" sz="800" dirty="0">
                <a:solidFill>
                  <a:schemeClr val="tx1">
                    <a:lumMod val="65000"/>
                    <a:lumOff val="35000"/>
                  </a:schemeClr>
                </a:solidFill>
              </a:rPr>
              <a:t>Select Items</a:t>
            </a:r>
          </a:p>
        </p:txBody>
      </p:sp>
      <p:sp>
        <p:nvSpPr>
          <p:cNvPr id="128" name="Text Box 94"/>
          <p:cNvSpPr txBox="1">
            <a:spLocks noChangeArrowheads="1"/>
          </p:cNvSpPr>
          <p:nvPr/>
        </p:nvSpPr>
        <p:spPr bwMode="auto">
          <a:xfrm>
            <a:off x="8309441" y="2850749"/>
            <a:ext cx="760236" cy="24622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Place Order</a:t>
            </a:r>
            <a:br>
              <a:rPr lang="en-US" sz="800" dirty="0">
                <a:solidFill>
                  <a:schemeClr val="tx1">
                    <a:lumMod val="65000"/>
                    <a:lumOff val="35000"/>
                  </a:schemeClr>
                </a:solidFill>
              </a:rPr>
            </a:br>
            <a:r>
              <a:rPr lang="en-US" sz="800" dirty="0">
                <a:solidFill>
                  <a:schemeClr val="tx1">
                    <a:lumMod val="65000"/>
                    <a:lumOff val="35000"/>
                  </a:schemeClr>
                </a:solidFill>
              </a:rPr>
              <a:t>Cancel Order</a:t>
            </a:r>
          </a:p>
        </p:txBody>
      </p:sp>
      <p:sp>
        <p:nvSpPr>
          <p:cNvPr id="129" name="Rectangle 128"/>
          <p:cNvSpPr/>
          <p:nvPr/>
        </p:nvSpPr>
        <p:spPr>
          <a:xfrm>
            <a:off x="7035994" y="3371547"/>
            <a:ext cx="845103" cy="507831"/>
          </a:xfrm>
          <a:prstGeom prst="rect">
            <a:avLst/>
          </a:prstGeom>
        </p:spPr>
        <p:txBody>
          <a:bodyPr wrap="none">
            <a:spAutoFit/>
          </a:bodyPr>
          <a:lstStyle/>
          <a:p>
            <a:pPr>
              <a:buClrTx/>
              <a:buSzTx/>
              <a:buFontTx/>
              <a:buNone/>
            </a:pPr>
            <a:r>
              <a:rPr lang="en-US" sz="900" dirty="0">
                <a:solidFill>
                  <a:schemeClr val="tx1">
                    <a:lumMod val="65000"/>
                    <a:lumOff val="35000"/>
                  </a:schemeClr>
                </a:solidFill>
              </a:rPr>
              <a:t>Customer </a:t>
            </a:r>
            <a:br>
              <a:rPr lang="en-US" sz="900" dirty="0">
                <a:solidFill>
                  <a:schemeClr val="tx1">
                    <a:lumMod val="65000"/>
                    <a:lumOff val="35000"/>
                  </a:schemeClr>
                </a:solidFill>
              </a:rPr>
            </a:br>
            <a:r>
              <a:rPr lang="en-US" sz="900" dirty="0">
                <a:solidFill>
                  <a:schemeClr val="tx1">
                    <a:lumMod val="65000"/>
                    <a:lumOff val="35000"/>
                  </a:schemeClr>
                </a:solidFill>
              </a:rPr>
              <a:t>Account</a:t>
            </a:r>
            <a:br>
              <a:rPr lang="en-US" sz="900" dirty="0">
                <a:solidFill>
                  <a:schemeClr val="tx1">
                    <a:lumMod val="65000"/>
                    <a:lumOff val="35000"/>
                  </a:schemeClr>
                </a:solidFill>
              </a:rPr>
            </a:br>
            <a:r>
              <a:rPr lang="en-US" sz="900" dirty="0">
                <a:solidFill>
                  <a:schemeClr val="tx1">
                    <a:lumMod val="65000"/>
                    <a:lumOff val="35000"/>
                  </a:schemeClr>
                </a:solidFill>
              </a:rPr>
              <a:t>Maintenance</a:t>
            </a:r>
          </a:p>
        </p:txBody>
      </p:sp>
      <p:sp>
        <p:nvSpPr>
          <p:cNvPr id="130" name="Rectangle 129"/>
          <p:cNvSpPr/>
          <p:nvPr/>
        </p:nvSpPr>
        <p:spPr>
          <a:xfrm>
            <a:off x="8094479" y="3384016"/>
            <a:ext cx="884520" cy="507831"/>
          </a:xfrm>
          <a:prstGeom prst="rect">
            <a:avLst/>
          </a:prstGeom>
        </p:spPr>
        <p:txBody>
          <a:bodyPr wrap="square">
            <a:spAutoFit/>
          </a:bodyPr>
          <a:lstStyle/>
          <a:p>
            <a:pPr>
              <a:buClrTx/>
              <a:buSzTx/>
              <a:buFontTx/>
              <a:buNone/>
            </a:pPr>
            <a:r>
              <a:rPr lang="en-US" sz="900" dirty="0">
                <a:solidFill>
                  <a:schemeClr val="tx1">
                    <a:lumMod val="65000"/>
                    <a:lumOff val="35000"/>
                  </a:schemeClr>
                </a:solidFill>
              </a:rPr>
              <a:t>Product Presentation + Selection</a:t>
            </a:r>
          </a:p>
        </p:txBody>
      </p:sp>
      <p:sp>
        <p:nvSpPr>
          <p:cNvPr id="131" name="Rectangle 130"/>
          <p:cNvSpPr/>
          <p:nvPr/>
        </p:nvSpPr>
        <p:spPr>
          <a:xfrm>
            <a:off x="9295106" y="3436922"/>
            <a:ext cx="765283" cy="369332"/>
          </a:xfrm>
          <a:prstGeom prst="rect">
            <a:avLst/>
          </a:prstGeom>
        </p:spPr>
        <p:txBody>
          <a:bodyPr wrap="square">
            <a:spAutoFit/>
          </a:bodyPr>
          <a:lstStyle/>
          <a:p>
            <a:pPr>
              <a:buClrTx/>
              <a:buSzTx/>
              <a:buFontTx/>
              <a:buNone/>
            </a:pPr>
            <a:r>
              <a:rPr lang="en-US" sz="900" dirty="0">
                <a:solidFill>
                  <a:schemeClr val="tx1">
                    <a:lumMod val="65000"/>
                    <a:lumOff val="35000"/>
                  </a:schemeClr>
                </a:solidFill>
              </a:rPr>
              <a:t>Order </a:t>
            </a:r>
            <a:br>
              <a:rPr lang="en-US" sz="900" dirty="0">
                <a:solidFill>
                  <a:schemeClr val="tx1">
                    <a:lumMod val="65000"/>
                    <a:lumOff val="35000"/>
                  </a:schemeClr>
                </a:solidFill>
              </a:rPr>
            </a:br>
            <a:r>
              <a:rPr lang="en-US" sz="900" dirty="0">
                <a:solidFill>
                  <a:schemeClr val="tx1">
                    <a:lumMod val="65000"/>
                    <a:lumOff val="35000"/>
                  </a:schemeClr>
                </a:solidFill>
              </a:rPr>
              <a:t>Processing</a:t>
            </a:r>
          </a:p>
        </p:txBody>
      </p:sp>
      <p:sp>
        <p:nvSpPr>
          <p:cNvPr id="133" name="Rechteck 9"/>
          <p:cNvSpPr/>
          <p:nvPr/>
        </p:nvSpPr>
        <p:spPr>
          <a:xfrm>
            <a:off x="6492036" y="2204864"/>
            <a:ext cx="5123686" cy="50889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000" b="1" dirty="0">
                <a:solidFill>
                  <a:schemeClr val="tx1">
                    <a:lumMod val="65000"/>
                    <a:lumOff val="35000"/>
                  </a:schemeClr>
                </a:solidFill>
              </a:rPr>
              <a:t>Customers</a:t>
            </a:r>
            <a:r>
              <a:rPr lang="en-US" sz="1100" b="1" dirty="0">
                <a:solidFill>
                  <a:schemeClr val="tx1">
                    <a:lumMod val="65000"/>
                    <a:lumOff val="35000"/>
                  </a:schemeClr>
                </a:solidFill>
              </a:rPr>
              <a:t>	</a:t>
            </a:r>
            <a:endParaRPr lang="en-US" sz="1050" dirty="0">
              <a:solidFill>
                <a:schemeClr val="tx1">
                  <a:lumMod val="65000"/>
                  <a:lumOff val="35000"/>
                </a:schemeClr>
              </a:solidFill>
            </a:endParaRPr>
          </a:p>
        </p:txBody>
      </p:sp>
      <p:sp>
        <p:nvSpPr>
          <p:cNvPr id="139" name="Text Box 29"/>
          <p:cNvSpPr txBox="1">
            <a:spLocks noChangeArrowheads="1"/>
          </p:cNvSpPr>
          <p:nvPr/>
        </p:nvSpPr>
        <p:spPr bwMode="auto">
          <a:xfrm>
            <a:off x="9312362" y="2278827"/>
            <a:ext cx="379421" cy="263791"/>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solidFill>
                  <a:schemeClr val="tx1">
                    <a:lumMod val="65000"/>
                    <a:lumOff val="35000"/>
                  </a:schemeClr>
                </a:solidFill>
                <a:latin typeface="Times New Roman" pitchFamily="18" charset="0"/>
              </a:rPr>
              <a:t>...</a:t>
            </a:r>
          </a:p>
        </p:txBody>
      </p:sp>
      <p:sp>
        <p:nvSpPr>
          <p:cNvPr id="140" name="Rectangle 139"/>
          <p:cNvSpPr/>
          <p:nvPr/>
        </p:nvSpPr>
        <p:spPr>
          <a:xfrm>
            <a:off x="8110838" y="4301593"/>
            <a:ext cx="1124644" cy="369332"/>
          </a:xfrm>
          <a:prstGeom prst="rect">
            <a:avLst/>
          </a:prstGeom>
        </p:spPr>
        <p:txBody>
          <a:bodyPr wrap="square">
            <a:spAutoFit/>
          </a:bodyPr>
          <a:lstStyle/>
          <a:p>
            <a:pPr algn="ctr">
              <a:buClrTx/>
              <a:buSzTx/>
              <a:buFontTx/>
              <a:buNone/>
            </a:pPr>
            <a:r>
              <a:rPr lang="en-US" sz="900" dirty="0">
                <a:solidFill>
                  <a:schemeClr val="tx1">
                    <a:lumMod val="65000"/>
                    <a:lumOff val="35000"/>
                  </a:schemeClr>
                </a:solidFill>
              </a:rPr>
              <a:t>Customer’s </a:t>
            </a:r>
            <a:br>
              <a:rPr lang="en-US" sz="900" dirty="0">
                <a:solidFill>
                  <a:schemeClr val="tx1">
                    <a:lumMod val="65000"/>
                    <a:lumOff val="35000"/>
                  </a:schemeClr>
                </a:solidFill>
              </a:rPr>
            </a:br>
            <a:r>
              <a:rPr lang="en-US" sz="900" dirty="0">
                <a:solidFill>
                  <a:schemeClr val="tx1">
                    <a:lumMod val="65000"/>
                    <a:lumOff val="35000"/>
                  </a:schemeClr>
                </a:solidFill>
              </a:rPr>
              <a:t>product selection</a:t>
            </a:r>
          </a:p>
        </p:txBody>
      </p:sp>
      <p:cxnSp>
        <p:nvCxnSpPr>
          <p:cNvPr id="141" name="Gerade Verbindung 60"/>
          <p:cNvCxnSpPr/>
          <p:nvPr/>
        </p:nvCxnSpPr>
        <p:spPr>
          <a:xfrm>
            <a:off x="6543399" y="5458133"/>
            <a:ext cx="2922538"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10475018" y="5488850"/>
            <a:ext cx="930134"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sp>
        <p:nvSpPr>
          <p:cNvPr id="149" name="Rechteck 39"/>
          <p:cNvSpPr/>
          <p:nvPr/>
        </p:nvSpPr>
        <p:spPr>
          <a:xfrm>
            <a:off x="8456203" y="4889186"/>
            <a:ext cx="870351" cy="161583"/>
          </a:xfrm>
          <a:prstGeom prst="rect">
            <a:avLst/>
          </a:prstGeom>
        </p:spPr>
        <p:txBody>
          <a:bodyPr wrap="square" lIns="0" tIns="0" rIns="0" bIns="0">
            <a:spAutoFit/>
          </a:bodyPr>
          <a:lstStyle/>
          <a:p>
            <a:pPr algn="ctr"/>
            <a:r>
              <a:rPr lang="en-US" sz="1050" b="1" dirty="0">
                <a:solidFill>
                  <a:srgbClr val="427CAC"/>
                </a:solidFill>
                <a:latin typeface="Arial" charset="0"/>
                <a:ea typeface="Arial" charset="0"/>
                <a:cs typeface="Arial" charset="0"/>
              </a:rPr>
              <a:t>Connectivity</a:t>
            </a:r>
          </a:p>
        </p:txBody>
      </p:sp>
      <p:pic>
        <p:nvPicPr>
          <p:cNvPr id="150" name="Bild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3977" y="4298226"/>
            <a:ext cx="698380" cy="698380"/>
          </a:xfrm>
          <a:prstGeom prst="ellipse">
            <a:avLst/>
          </a:prstGeom>
        </p:spPr>
      </p:pic>
      <p:pic>
        <p:nvPicPr>
          <p:cNvPr id="151" name="Bild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2288" y="5608964"/>
            <a:ext cx="681757" cy="681757"/>
          </a:xfrm>
          <a:prstGeom prst="ellipse">
            <a:avLst/>
          </a:prstGeom>
        </p:spPr>
      </p:pic>
      <p:pic>
        <p:nvPicPr>
          <p:cNvPr id="152" name="Bild 3"/>
          <p:cNvPicPr>
            <a:picLocks noChangeAspect="1"/>
          </p:cNvPicPr>
          <p:nvPr/>
        </p:nvPicPr>
        <p:blipFill rotWithShape="1">
          <a:blip r:embed="rId7">
            <a:extLst>
              <a:ext uri="{28A0092B-C50C-407E-A947-70E740481C1C}">
                <a14:useLocalDpi xmlns:a14="http://schemas.microsoft.com/office/drawing/2010/main" val="0"/>
              </a:ext>
            </a:extLst>
          </a:blip>
          <a:srcRect l="-14354" r="-1" b="2813"/>
          <a:stretch/>
        </p:blipFill>
        <p:spPr>
          <a:xfrm>
            <a:off x="6565571" y="5841974"/>
            <a:ext cx="445393" cy="378526"/>
          </a:xfrm>
          <a:prstGeom prst="rect">
            <a:avLst/>
          </a:prstGeom>
        </p:spPr>
      </p:pic>
      <p:cxnSp>
        <p:nvCxnSpPr>
          <p:cNvPr id="159" name="Gewinkelte Verbindung 42"/>
          <p:cNvCxnSpPr>
            <a:stCxn id="150" idx="2"/>
            <a:endCxn id="146" idx="3"/>
          </p:cNvCxnSpPr>
          <p:nvPr/>
        </p:nvCxnSpPr>
        <p:spPr>
          <a:xfrm flipH="1" flipV="1">
            <a:off x="8085952" y="4647406"/>
            <a:ext cx="1108025" cy="1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Gewinkelte Verbindung 42"/>
          <p:cNvCxnSpPr>
            <a:stCxn id="150" idx="4"/>
            <a:endCxn id="151" idx="0"/>
          </p:cNvCxnSpPr>
          <p:nvPr/>
        </p:nvCxnSpPr>
        <p:spPr>
          <a:xfrm>
            <a:off x="9543167" y="4996606"/>
            <a:ext cx="0" cy="6123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p:nvCxnSpPr>
        <p:spPr>
          <a:xfrm>
            <a:off x="9602302" y="5461212"/>
            <a:ext cx="2013420"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2" name="Gewinkelte Verbindung 42"/>
          <p:cNvCxnSpPr>
            <a:endCxn id="150" idx="0"/>
          </p:cNvCxnSpPr>
          <p:nvPr/>
        </p:nvCxnSpPr>
        <p:spPr>
          <a:xfrm>
            <a:off x="9543167" y="4112971"/>
            <a:ext cx="0" cy="18525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Rechteck 61"/>
          <p:cNvSpPr/>
          <p:nvPr/>
        </p:nvSpPr>
        <p:spPr>
          <a:xfrm>
            <a:off x="6524916" y="5576568"/>
            <a:ext cx="2181710" cy="738039"/>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000" b="1" kern="0" dirty="0">
                <a:solidFill>
                  <a:srgbClr val="1A9898"/>
                </a:solidFill>
                <a:latin typeface="+mj-lt"/>
                <a:ea typeface="BentonSans" charset="0"/>
                <a:cs typeface="BentonSans" charset="0"/>
              </a:rPr>
              <a:t>SAP S/4HANA </a:t>
            </a:r>
            <a:r>
              <a:rPr lang="en-US" sz="1000" kern="0" dirty="0">
                <a:solidFill>
                  <a:srgbClr val="1A9898"/>
                </a:solidFill>
                <a:latin typeface="+mj-lt"/>
                <a:ea typeface="BentonSans" charset="0"/>
                <a:cs typeface="BentonSans" charset="0"/>
              </a:rPr>
              <a:t>on-premise</a:t>
            </a:r>
          </a:p>
        </p:txBody>
      </p:sp>
      <p:sp>
        <p:nvSpPr>
          <p:cNvPr id="188" name="Rectangle: Rounded Corners 187"/>
          <p:cNvSpPr/>
          <p:nvPr/>
        </p:nvSpPr>
        <p:spPr bwMode="gray">
          <a:xfrm>
            <a:off x="7222953" y="5884071"/>
            <a:ext cx="1052000" cy="3348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000" b="1" dirty="0">
                <a:solidFill>
                  <a:schemeClr val="tx1">
                    <a:lumMod val="65000"/>
                    <a:lumOff val="35000"/>
                  </a:schemeClr>
                </a:solidFill>
                <a:latin typeface="Arial" charset="0"/>
                <a:ea typeface="Arial" charset="0"/>
                <a:cs typeface="Arial" charset="0"/>
              </a:rPr>
              <a:t>Shop Data</a:t>
            </a:r>
          </a:p>
        </p:txBody>
      </p:sp>
      <p:sp>
        <p:nvSpPr>
          <p:cNvPr id="190" name="Abgerundetes Rechteck 24"/>
          <p:cNvSpPr/>
          <p:nvPr/>
        </p:nvSpPr>
        <p:spPr>
          <a:xfrm>
            <a:off x="8405000" y="5861725"/>
            <a:ext cx="561717"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OData</a:t>
            </a:r>
          </a:p>
        </p:txBody>
      </p:sp>
      <p:cxnSp>
        <p:nvCxnSpPr>
          <p:cNvPr id="191" name="Gewinkelte Verbindung 42"/>
          <p:cNvCxnSpPr>
            <a:stCxn id="151" idx="2"/>
            <a:endCxn id="190" idx="3"/>
          </p:cNvCxnSpPr>
          <p:nvPr/>
        </p:nvCxnSpPr>
        <p:spPr>
          <a:xfrm flipH="1" flipV="1">
            <a:off x="8966718" y="5948172"/>
            <a:ext cx="235570" cy="166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8" name="Rechteck 39"/>
          <p:cNvSpPr/>
          <p:nvPr/>
        </p:nvSpPr>
        <p:spPr>
          <a:xfrm>
            <a:off x="9910418" y="5787303"/>
            <a:ext cx="830208" cy="323165"/>
          </a:xfrm>
          <a:prstGeom prst="rect">
            <a:avLst/>
          </a:prstGeom>
        </p:spPr>
        <p:txBody>
          <a:bodyPr wrap="square" lIns="0" tIns="0" rIns="0" bIns="0">
            <a:spAutoFit/>
          </a:bodyPr>
          <a:lstStyle/>
          <a:p>
            <a:r>
              <a:rPr lang="en-US" sz="1050" b="1" dirty="0">
                <a:solidFill>
                  <a:srgbClr val="427CAC"/>
                </a:solidFill>
                <a:latin typeface="Arial" charset="0"/>
                <a:ea typeface="Arial" charset="0"/>
                <a:cs typeface="Arial" charset="0"/>
              </a:rPr>
              <a:t>Cloud </a:t>
            </a:r>
          </a:p>
          <a:p>
            <a:r>
              <a:rPr lang="en-US" sz="1050" b="1" dirty="0">
                <a:solidFill>
                  <a:srgbClr val="427CAC"/>
                </a:solidFill>
                <a:latin typeface="Arial" charset="0"/>
                <a:ea typeface="Arial" charset="0"/>
                <a:cs typeface="Arial" charset="0"/>
              </a:rPr>
              <a:t>Connector</a:t>
            </a:r>
          </a:p>
        </p:txBody>
      </p:sp>
      <p:sp>
        <p:nvSpPr>
          <p:cNvPr id="211" name="Rechteck 61"/>
          <p:cNvSpPr/>
          <p:nvPr/>
        </p:nvSpPr>
        <p:spPr>
          <a:xfrm>
            <a:off x="10349988" y="3178601"/>
            <a:ext cx="1265734" cy="2143856"/>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1000" b="1" kern="0" dirty="0">
                <a:solidFill>
                  <a:schemeClr val="tx1">
                    <a:lumMod val="65000"/>
                    <a:lumOff val="35000"/>
                  </a:schemeClr>
                </a:solidFill>
                <a:latin typeface="+mj-lt"/>
                <a:ea typeface="BentonSans" charset="0"/>
                <a:cs typeface="BentonSans" charset="0"/>
              </a:rPr>
              <a:t>Service Provider</a:t>
            </a:r>
            <a:endParaRPr lang="en-US" sz="1000" kern="0" dirty="0">
              <a:solidFill>
                <a:schemeClr val="tx1">
                  <a:lumMod val="65000"/>
                  <a:lumOff val="35000"/>
                </a:schemeClr>
              </a:solidFill>
              <a:latin typeface="+mj-lt"/>
              <a:ea typeface="BentonSans" charset="0"/>
              <a:cs typeface="BentonSans" charset="0"/>
            </a:endParaRPr>
          </a:p>
        </p:txBody>
      </p:sp>
      <p:sp>
        <p:nvSpPr>
          <p:cNvPr id="214" name="Rechteck 61"/>
          <p:cNvSpPr/>
          <p:nvPr/>
        </p:nvSpPr>
        <p:spPr>
          <a:xfrm>
            <a:off x="10471951" y="3521462"/>
            <a:ext cx="1001125" cy="435744"/>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sp>
        <p:nvSpPr>
          <p:cNvPr id="215" name="Rechteck 61"/>
          <p:cNvSpPr/>
          <p:nvPr/>
        </p:nvSpPr>
        <p:spPr>
          <a:xfrm>
            <a:off x="10471951" y="4097043"/>
            <a:ext cx="1001125" cy="252755"/>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900" kern="0" dirty="0">
                <a:solidFill>
                  <a:schemeClr val="tx1">
                    <a:lumMod val="65000"/>
                    <a:lumOff val="35000"/>
                  </a:schemeClr>
                </a:solidFill>
                <a:latin typeface="+mj-lt"/>
                <a:ea typeface="BentonSans" charset="0"/>
                <a:cs typeface="BentonSans" charset="0"/>
              </a:rPr>
              <a:t>Shipping</a:t>
            </a:r>
          </a:p>
        </p:txBody>
      </p:sp>
      <p:sp>
        <p:nvSpPr>
          <p:cNvPr id="216" name="Rechteck 61"/>
          <p:cNvSpPr/>
          <p:nvPr/>
        </p:nvSpPr>
        <p:spPr>
          <a:xfrm>
            <a:off x="10471951" y="4792589"/>
            <a:ext cx="1001125" cy="435744"/>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cxnSp>
        <p:nvCxnSpPr>
          <p:cNvPr id="218" name="Gewinkelte Verbindung 42"/>
          <p:cNvCxnSpPr>
            <a:stCxn id="150" idx="6"/>
            <a:endCxn id="224" idx="1"/>
          </p:cNvCxnSpPr>
          <p:nvPr/>
        </p:nvCxnSpPr>
        <p:spPr>
          <a:xfrm>
            <a:off x="9892357" y="4647416"/>
            <a:ext cx="303531" cy="64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Abgerundetes Rechteck 24"/>
          <p:cNvSpPr/>
          <p:nvPr/>
        </p:nvSpPr>
        <p:spPr>
          <a:xfrm>
            <a:off x="10195888" y="4561610"/>
            <a:ext cx="532950"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REST</a:t>
            </a:r>
          </a:p>
        </p:txBody>
      </p:sp>
      <p:sp>
        <p:nvSpPr>
          <p:cNvPr id="239" name="Text Box 67"/>
          <p:cNvSpPr txBox="1">
            <a:spLocks noChangeArrowheads="1"/>
          </p:cNvSpPr>
          <p:nvPr/>
        </p:nvSpPr>
        <p:spPr bwMode="auto">
          <a:xfrm rot="5400000">
            <a:off x="10818810" y="4563622"/>
            <a:ext cx="379421" cy="23301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900" b="1" dirty="0">
                <a:solidFill>
                  <a:schemeClr val="tx1">
                    <a:lumMod val="65000"/>
                    <a:lumOff val="35000"/>
                  </a:schemeClr>
                </a:solidFill>
                <a:latin typeface="Times New Roman" pitchFamily="18" charset="0"/>
              </a:rPr>
              <a:t>...</a:t>
            </a:r>
          </a:p>
        </p:txBody>
      </p:sp>
      <p:pic>
        <p:nvPicPr>
          <p:cNvPr id="143" name="Picture 142"/>
          <p:cNvPicPr>
            <a:picLocks noChangeAspect="1"/>
          </p:cNvPicPr>
          <p:nvPr/>
        </p:nvPicPr>
        <p:blipFill>
          <a:blip r:embed="rId8"/>
          <a:stretch>
            <a:fillRect/>
          </a:stretch>
        </p:blipFill>
        <p:spPr>
          <a:xfrm>
            <a:off x="6649106" y="5116473"/>
            <a:ext cx="1660335" cy="131415"/>
          </a:xfrm>
          <a:prstGeom prst="rect">
            <a:avLst/>
          </a:prstGeom>
        </p:spPr>
      </p:pic>
      <p:pic>
        <p:nvPicPr>
          <p:cNvPr id="146" name="Picture 145"/>
          <p:cNvPicPr>
            <a:picLocks noChangeAspect="1"/>
          </p:cNvPicPr>
          <p:nvPr/>
        </p:nvPicPr>
        <p:blipFill>
          <a:blip r:embed="rId9"/>
          <a:stretch>
            <a:fillRect/>
          </a:stretch>
        </p:blipFill>
        <p:spPr>
          <a:xfrm>
            <a:off x="7387552" y="4298206"/>
            <a:ext cx="698400" cy="698400"/>
          </a:xfrm>
          <a:prstGeom prst="rect">
            <a:avLst/>
          </a:prstGeom>
        </p:spPr>
      </p:pic>
    </p:spTree>
    <p:extLst>
      <p:ext uri="{BB962C8B-B14F-4D97-AF65-F5344CB8AC3E}">
        <p14:creationId xmlns:p14="http://schemas.microsoft.com/office/powerpoint/2010/main" val="3666353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Solution Diagram Examples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8879833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Fiori Cloud</a:t>
            </a:r>
          </a:p>
        </p:txBody>
      </p:sp>
      <p:sp>
        <p:nvSpPr>
          <p:cNvPr id="82" name="TextBox 81"/>
          <p:cNvSpPr txBox="1"/>
          <p:nvPr/>
        </p:nvSpPr>
        <p:spPr>
          <a:xfrm>
            <a:off x="7873262" y="527380"/>
            <a:ext cx="4247764" cy="4462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ea typeface="Arial Unicode MS" pitchFamily="34" charset="-128"/>
                <a:cs typeface="Arial Unicode MS" pitchFamily="34" charset="-128"/>
              </a:rPr>
              <a:t>Diagram source: </a:t>
            </a:r>
            <a:r>
              <a:rPr lang="en-US" sz="1100" b="1" kern="0" dirty="0">
                <a:solidFill>
                  <a:schemeClr val="tx1">
                    <a:lumMod val="65000"/>
                    <a:lumOff val="35000"/>
                  </a:schemeClr>
                </a:solidFill>
                <a:ea typeface="Arial Unicode MS" pitchFamily="34" charset="-128"/>
                <a:cs typeface="Arial Unicode MS" pitchFamily="34" charset="-128"/>
              </a:rPr>
              <a:t>SAP Cloud Platform Blueprints</a:t>
            </a:r>
            <a:r>
              <a:rPr lang="en-US" sz="1100" kern="0" dirty="0">
                <a:solidFill>
                  <a:schemeClr val="tx1">
                    <a:lumMod val="65000"/>
                    <a:lumOff val="35000"/>
                  </a:schemeClr>
                </a:solidFill>
                <a:ea typeface="Arial Unicode MS" pitchFamily="34" charset="-128"/>
                <a:cs typeface="Arial Unicode MS" pitchFamily="34" charset="-128"/>
              </a:rPr>
              <a:t> &gt; </a:t>
            </a:r>
            <a:br>
              <a:rPr lang="en-US" sz="1100" kern="0" dirty="0">
                <a:solidFill>
                  <a:schemeClr val="tx1">
                    <a:lumMod val="65000"/>
                    <a:lumOff val="35000"/>
                  </a:schemeClr>
                </a:solidFill>
                <a:ea typeface="Arial Unicode MS" pitchFamily="34" charset="-128"/>
                <a:cs typeface="Arial Unicode MS" pitchFamily="34" charset="-128"/>
              </a:rPr>
            </a:br>
            <a:r>
              <a:rPr lang="en-US" sz="1100" dirty="0">
                <a:solidFill>
                  <a:schemeClr val="tx1">
                    <a:lumMod val="65000"/>
                    <a:lumOff val="35000"/>
                  </a:schemeClr>
                </a:solidFill>
                <a:hlinkClick r:id="rId3"/>
              </a:rPr>
              <a:t>Modernizing the Employee User Experience with SAP Fiori Cloud </a:t>
            </a:r>
            <a:r>
              <a:rPr lang="en-US" sz="1800" kern="0" dirty="0">
                <a:solidFill>
                  <a:schemeClr val="tx1">
                    <a:lumMod val="65000"/>
                    <a:lumOff val="35000"/>
                  </a:schemeClr>
                </a:solidFill>
                <a:ea typeface="Arial Unicode MS" pitchFamily="34" charset="-128"/>
                <a:cs typeface="Arial Unicode MS" pitchFamily="34" charset="-128"/>
                <a:hlinkClick r:id="rId3"/>
              </a:rPr>
              <a:t> </a:t>
            </a:r>
            <a:endParaRPr lang="en-US" sz="1800" kern="0" dirty="0">
              <a:solidFill>
                <a:schemeClr val="tx1">
                  <a:lumMod val="65000"/>
                  <a:lumOff val="35000"/>
                </a:schemeClr>
              </a:solidFill>
              <a:ea typeface="Arial Unicode MS" pitchFamily="34" charset="-128"/>
              <a:cs typeface="Arial Unicode MS" pitchFamily="34" charset="-128"/>
            </a:endParaRPr>
          </a:p>
        </p:txBody>
      </p:sp>
      <p:sp>
        <p:nvSpPr>
          <p:cNvPr id="77" name="Rechteck 61">
            <a:extLst/>
          </p:cNvPr>
          <p:cNvSpPr/>
          <p:nvPr/>
        </p:nvSpPr>
        <p:spPr>
          <a:xfrm>
            <a:off x="4593398" y="3526250"/>
            <a:ext cx="1686754" cy="99051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b" anchorCtr="0"/>
          <a:lstStyle/>
          <a:p>
            <a:pPr algn="ctr"/>
            <a:br>
              <a:rPr lang="en-US" sz="1100" b="1" dirty="0">
                <a:solidFill>
                  <a:srgbClr val="1A9898"/>
                </a:solidFill>
                <a:latin typeface="Arial" charset="0"/>
                <a:ea typeface="Arial" charset="0"/>
                <a:cs typeface="Arial" charset="0"/>
              </a:rPr>
            </a:br>
            <a:endParaRPr lang="en-US" sz="1100" b="1" dirty="0">
              <a:solidFill>
                <a:srgbClr val="1A9898"/>
              </a:solidFill>
              <a:latin typeface="Arial" charset="0"/>
              <a:ea typeface="Arial" charset="0"/>
              <a:cs typeface="Arial" charset="0"/>
            </a:endParaRPr>
          </a:p>
          <a:p>
            <a:pPr algn="ctr"/>
            <a:endParaRPr lang="en-US" sz="1100" b="1" dirty="0">
              <a:solidFill>
                <a:srgbClr val="1A9898"/>
              </a:solidFill>
              <a:latin typeface="Arial" charset="0"/>
              <a:ea typeface="Arial" charset="0"/>
              <a:cs typeface="Arial" charset="0"/>
            </a:endParaRPr>
          </a:p>
          <a:p>
            <a:pPr algn="ctr"/>
            <a:r>
              <a:rPr lang="en-US" sz="1100" b="1" dirty="0">
                <a:solidFill>
                  <a:srgbClr val="1A9898"/>
                </a:solidFill>
                <a:latin typeface="Arial" charset="0"/>
                <a:ea typeface="Arial" charset="0"/>
                <a:cs typeface="Arial" charset="0"/>
              </a:rPr>
              <a:t>subscribed Fiori Cloud apps and content</a:t>
            </a:r>
          </a:p>
        </p:txBody>
      </p:sp>
      <p:cxnSp>
        <p:nvCxnSpPr>
          <p:cNvPr id="80" name="Gewinkelte Verbindung 42">
            <a:extLst/>
          </p:cNvPr>
          <p:cNvCxnSpPr>
            <a:cxnSpLocks/>
            <a:stCxn id="148" idx="3"/>
            <a:endCxn id="120" idx="3"/>
          </p:cNvCxnSpPr>
          <p:nvPr/>
        </p:nvCxnSpPr>
        <p:spPr>
          <a:xfrm>
            <a:off x="1824795" y="4018766"/>
            <a:ext cx="6035127" cy="1793713"/>
          </a:xfrm>
          <a:prstGeom prst="bentConnector4">
            <a:avLst>
              <a:gd name="adj1" fmla="val 4430"/>
              <a:gd name="adj2" fmla="val 112745"/>
            </a:avLst>
          </a:prstGeom>
          <a:ln w="19050" cap="sq" cmpd="sng">
            <a:solidFill>
              <a:srgbClr val="666666"/>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Rechteck 61">
            <a:extLst/>
          </p:cNvPr>
          <p:cNvSpPr/>
          <p:nvPr/>
        </p:nvSpPr>
        <p:spPr>
          <a:xfrm>
            <a:off x="9769995" y="1534309"/>
            <a:ext cx="1696463" cy="4608248"/>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1A9898"/>
                </a:solidFill>
                <a:ea typeface="BentonSans" charset="0"/>
                <a:cs typeface="BentonSans" charset="0"/>
              </a:rPr>
              <a:t>Your Datacenter</a:t>
            </a:r>
          </a:p>
        </p:txBody>
      </p:sp>
      <p:sp>
        <p:nvSpPr>
          <p:cNvPr id="83" name="Rechteck 9">
            <a:extLst/>
          </p:cNvPr>
          <p:cNvSpPr/>
          <p:nvPr/>
        </p:nvSpPr>
        <p:spPr>
          <a:xfrm>
            <a:off x="2361122" y="1534514"/>
            <a:ext cx="6508558" cy="4614130"/>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cxnSp>
        <p:nvCxnSpPr>
          <p:cNvPr id="84" name="Straight Connector 83">
            <a:extLst/>
          </p:cNvPr>
          <p:cNvCxnSpPr>
            <a:cxnSpLocks/>
            <a:stCxn id="121" idx="6"/>
            <a:endCxn id="77" idx="1"/>
          </p:cNvCxnSpPr>
          <p:nvPr/>
        </p:nvCxnSpPr>
        <p:spPr>
          <a:xfrm flipV="1">
            <a:off x="3751402" y="4021509"/>
            <a:ext cx="841996" cy="53"/>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a:extLst/>
          </p:cNvPr>
          <p:cNvSpPr/>
          <p:nvPr/>
        </p:nvSpPr>
        <p:spPr>
          <a:xfrm>
            <a:off x="2689559" y="4341250"/>
            <a:ext cx="1401098" cy="50516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Portal</a:t>
            </a:r>
            <a:endParaRPr lang="en-US" sz="1100" dirty="0">
              <a:solidFill>
                <a:srgbClr val="427CAC"/>
              </a:solidFill>
              <a:latin typeface="Arial" charset="0"/>
              <a:ea typeface="Arial" charset="0"/>
              <a:cs typeface="Arial" charset="0"/>
            </a:endParaRPr>
          </a:p>
          <a:p>
            <a:pPr algn="ctr"/>
            <a:r>
              <a:rPr lang="en-US" sz="1100" dirty="0">
                <a:solidFill>
                  <a:srgbClr val="427CAC"/>
                </a:solidFill>
                <a:latin typeface="Arial" charset="0"/>
                <a:ea typeface="Arial" charset="0"/>
                <a:cs typeface="Arial" charset="0"/>
              </a:rPr>
              <a:t>SAP Fiori launchpad</a:t>
            </a:r>
          </a:p>
        </p:txBody>
      </p:sp>
      <p:cxnSp>
        <p:nvCxnSpPr>
          <p:cNvPr id="86" name="Straight Connector 85">
            <a:extLst/>
          </p:cNvPr>
          <p:cNvCxnSpPr>
            <a:stCxn id="122" idx="6"/>
            <a:endCxn id="119" idx="2"/>
          </p:cNvCxnSpPr>
          <p:nvPr/>
        </p:nvCxnSpPr>
        <p:spPr>
          <a:xfrm>
            <a:off x="8474479" y="4021562"/>
            <a:ext cx="1794821" cy="0"/>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a:extLst/>
          </p:cNvPr>
          <p:cNvSpPr/>
          <p:nvPr/>
        </p:nvSpPr>
        <p:spPr>
          <a:xfrm>
            <a:off x="9997144" y="4357929"/>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cxnSp>
        <p:nvCxnSpPr>
          <p:cNvPr id="89" name="Gerade Verbindung 60">
            <a:extLst/>
          </p:cNvPr>
          <p:cNvCxnSpPr>
            <a:cxnSpLocks/>
          </p:cNvCxnSpPr>
          <p:nvPr/>
        </p:nvCxnSpPr>
        <p:spPr>
          <a:xfrm flipV="1">
            <a:off x="9321129" y="1217217"/>
            <a:ext cx="0" cy="2640818"/>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Abgerundetes Rechteck 24">
            <a:extLst/>
          </p:cNvPr>
          <p:cNvSpPr/>
          <p:nvPr/>
        </p:nvSpPr>
        <p:spPr>
          <a:xfrm>
            <a:off x="8772734" y="3931828"/>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ea typeface="BentonSans Book " charset="0"/>
                <a:cs typeface="BentonSans Book " charset="0"/>
              </a:rPr>
              <a:t>Secure tunnel</a:t>
            </a:r>
          </a:p>
        </p:txBody>
      </p:sp>
      <p:sp>
        <p:nvSpPr>
          <p:cNvPr id="91" name="Textfeld 6">
            <a:extLst/>
          </p:cNvPr>
          <p:cNvSpPr txBox="1"/>
          <p:nvPr/>
        </p:nvSpPr>
        <p:spPr>
          <a:xfrm>
            <a:off x="3925667" y="1147320"/>
            <a:ext cx="3520113"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sp>
        <p:nvSpPr>
          <p:cNvPr id="92" name="Textfeld 22">
            <a:extLst/>
          </p:cNvPr>
          <p:cNvSpPr txBox="1"/>
          <p:nvPr/>
        </p:nvSpPr>
        <p:spPr>
          <a:xfrm>
            <a:off x="9974308" y="2148423"/>
            <a:ext cx="1309985" cy="261610"/>
          </a:xfrm>
          <a:prstGeom prst="rect">
            <a:avLst/>
          </a:prstGeom>
          <a:noFill/>
        </p:spPr>
        <p:txBody>
          <a:bodyPr wrap="square" rtlCol="0">
            <a:spAutoFit/>
          </a:bodyPr>
          <a:lstStyle/>
          <a:p>
            <a:r>
              <a:rPr lang="en-US" sz="1100" dirty="0">
                <a:solidFill>
                  <a:schemeClr val="tx1">
                    <a:lumMod val="65000"/>
                    <a:lumOff val="35000"/>
                  </a:schemeClr>
                </a:solidFill>
                <a:ea typeface="BentonSans Medium" charset="0"/>
                <a:cs typeface="BentonSans Medium" charset="0"/>
              </a:rPr>
              <a:t>or Business Suite</a:t>
            </a:r>
          </a:p>
        </p:txBody>
      </p:sp>
      <p:cxnSp>
        <p:nvCxnSpPr>
          <p:cNvPr id="94" name="Straight Arrow Connector 93">
            <a:extLst/>
          </p:cNvPr>
          <p:cNvCxnSpPr>
            <a:cxnSpLocks/>
            <a:stCxn id="119" idx="0"/>
            <a:endCxn id="98" idx="2"/>
          </p:cNvCxnSpPr>
          <p:nvPr/>
        </p:nvCxnSpPr>
        <p:spPr>
          <a:xfrm flipV="1">
            <a:off x="10629300" y="3124178"/>
            <a:ext cx="1" cy="53738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Gerade Verbindung 60">
            <a:extLst/>
          </p:cNvPr>
          <p:cNvCxnSpPr>
            <a:cxnSpLocks/>
          </p:cNvCxnSpPr>
          <p:nvPr/>
        </p:nvCxnSpPr>
        <p:spPr>
          <a:xfrm flipV="1">
            <a:off x="9321129" y="4173010"/>
            <a:ext cx="0" cy="1969547"/>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p:cNvPr>
          <p:cNvSpPr/>
          <p:nvPr/>
        </p:nvSpPr>
        <p:spPr>
          <a:xfrm>
            <a:off x="8474293" y="114732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pPr algn="ctr"/>
            <a:r>
              <a:rPr lang="en-US" sz="1100" dirty="0">
                <a:solidFill>
                  <a:schemeClr val="tx1">
                    <a:lumMod val="65000"/>
                    <a:lumOff val="35000"/>
                  </a:schemeClr>
                </a:solidFill>
                <a:latin typeface="+mj-lt"/>
              </a:rPr>
              <a:t>Firewall</a:t>
            </a:r>
          </a:p>
        </p:txBody>
      </p:sp>
      <p:pic>
        <p:nvPicPr>
          <p:cNvPr id="98" name="Bild 4">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2036" y="2749649"/>
            <a:ext cx="374529" cy="374529"/>
          </a:xfrm>
          <a:prstGeom prst="rect">
            <a:avLst/>
          </a:prstGeom>
        </p:spPr>
      </p:pic>
      <p:sp>
        <p:nvSpPr>
          <p:cNvPr id="99" name="Rectangle 98">
            <a:extLst/>
          </p:cNvPr>
          <p:cNvSpPr/>
          <p:nvPr/>
        </p:nvSpPr>
        <p:spPr>
          <a:xfrm>
            <a:off x="7623452" y="4341250"/>
            <a:ext cx="982055"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427CAC"/>
                </a:solidFill>
                <a:latin typeface="Arial" charset="0"/>
                <a:ea typeface="Arial" charset="0"/>
                <a:cs typeface="Arial" charset="0"/>
              </a:rPr>
              <a:t>Connectivity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sp>
        <p:nvSpPr>
          <p:cNvPr id="100" name="Rechteck 51">
            <a:extLst/>
          </p:cNvPr>
          <p:cNvSpPr/>
          <p:nvPr/>
        </p:nvSpPr>
        <p:spPr>
          <a:xfrm>
            <a:off x="7623968" y="2313177"/>
            <a:ext cx="981023" cy="338554"/>
          </a:xfrm>
          <a:prstGeom prst="rect">
            <a:avLst/>
          </a:prstGeom>
        </p:spPr>
        <p:txBody>
          <a:bodyPr wrap="square" lIns="0" tIns="0" rIns="0" bIns="0">
            <a:spAutoFit/>
          </a:bodyPr>
          <a:lstStyle/>
          <a:p>
            <a:pPr algn="ctr"/>
            <a:r>
              <a:rPr lang="en-US" sz="1100" b="1" dirty="0">
                <a:solidFill>
                  <a:srgbClr val="427CAC"/>
                </a:solidFill>
              </a:rPr>
              <a:t>OData</a:t>
            </a:r>
            <a:br>
              <a:rPr lang="en-US" sz="1100" b="1" dirty="0">
                <a:solidFill>
                  <a:srgbClr val="427CAC"/>
                </a:solidFill>
              </a:rPr>
            </a:br>
            <a:r>
              <a:rPr lang="en-US" sz="1100" b="1" dirty="0">
                <a:solidFill>
                  <a:srgbClr val="427CAC"/>
                </a:solidFill>
              </a:rPr>
              <a:t>Provisioning*</a:t>
            </a:r>
            <a:endParaRPr lang="en-US" sz="1100" b="1" baseline="30000" dirty="0">
              <a:solidFill>
                <a:srgbClr val="427CAC"/>
              </a:solidFill>
              <a:latin typeface="Arial" charset="0"/>
              <a:ea typeface="Arial" charset="0"/>
              <a:cs typeface="Arial" charset="0"/>
            </a:endParaRPr>
          </a:p>
        </p:txBody>
      </p:sp>
      <p:cxnSp>
        <p:nvCxnSpPr>
          <p:cNvPr id="102" name="Connector: Elbow 41">
            <a:extLst/>
          </p:cNvPr>
          <p:cNvCxnSpPr>
            <a:cxnSpLocks/>
            <a:endCxn id="88" idx="1"/>
          </p:cNvCxnSpPr>
          <p:nvPr/>
        </p:nvCxnSpPr>
        <p:spPr>
          <a:xfrm flipV="1">
            <a:off x="6283124" y="3037653"/>
            <a:ext cx="1471355" cy="751388"/>
          </a:xfrm>
          <a:prstGeom prst="bentConnector3">
            <a:avLst>
              <a:gd name="adj1" fmla="val 74211"/>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p:cNvPr>
          <p:cNvCxnSpPr>
            <a:cxnSpLocks/>
            <a:stCxn id="77" idx="3"/>
            <a:endCxn id="122" idx="2"/>
          </p:cNvCxnSpPr>
          <p:nvPr/>
        </p:nvCxnSpPr>
        <p:spPr>
          <a:xfrm>
            <a:off x="6280152" y="4021509"/>
            <a:ext cx="1474327" cy="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p:cNvPr>
          <p:cNvCxnSpPr>
            <a:cxnSpLocks/>
            <a:stCxn id="88" idx="2"/>
            <a:endCxn id="122" idx="0"/>
          </p:cNvCxnSpPr>
          <p:nvPr/>
        </p:nvCxnSpPr>
        <p:spPr>
          <a:xfrm>
            <a:off x="8114479" y="3397653"/>
            <a:ext cx="0" cy="26390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a:extLst/>
          </p:cNvPr>
          <p:cNvSpPr/>
          <p:nvPr/>
        </p:nvSpPr>
        <p:spPr>
          <a:xfrm>
            <a:off x="9980787" y="2445521"/>
            <a:ext cx="1303506" cy="246349"/>
          </a:xfrm>
          <a:prstGeom prst="rect">
            <a:avLst/>
          </a:prstGeom>
          <a:ln w="15875" cap="rnd">
            <a:solidFill>
              <a:schemeClr val="tx1">
                <a:lumMod val="65000"/>
                <a:lumOff val="35000"/>
              </a:schemeClr>
            </a:solidFill>
            <a:prstDash val="sysDot"/>
          </a:ln>
        </p:spPr>
        <p:txBody>
          <a:bodyPr wrap="square">
            <a:spAutoFit/>
          </a:bodyPr>
          <a:lstStyle/>
          <a:p>
            <a:pPr algn="ctr"/>
            <a:r>
              <a:rPr lang="en-US" sz="1001" b="1" dirty="0">
                <a:solidFill>
                  <a:schemeClr val="tx1">
                    <a:lumMod val="65000"/>
                    <a:lumOff val="35000"/>
                  </a:schemeClr>
                </a:solidFill>
                <a:sym typeface="Arial"/>
              </a:rPr>
              <a:t>SAP Gateway*</a:t>
            </a:r>
            <a:endParaRPr lang="en-US" sz="1001" b="1" baseline="30000" dirty="0">
              <a:solidFill>
                <a:schemeClr val="tx1">
                  <a:lumMod val="65000"/>
                  <a:lumOff val="35000"/>
                </a:schemeClr>
              </a:solidFill>
              <a:sym typeface="Arial"/>
            </a:endParaRPr>
          </a:p>
        </p:txBody>
      </p:sp>
      <p:cxnSp>
        <p:nvCxnSpPr>
          <p:cNvPr id="106" name="Straight Arrow Connector 105">
            <a:extLst/>
          </p:cNvPr>
          <p:cNvCxnSpPr>
            <a:cxnSpLocks/>
            <a:stCxn id="148" idx="3"/>
            <a:endCxn id="121" idx="2"/>
          </p:cNvCxnSpPr>
          <p:nvPr/>
        </p:nvCxnSpPr>
        <p:spPr>
          <a:xfrm>
            <a:off x="1824795" y="4018766"/>
            <a:ext cx="1206607" cy="27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799513" y="4601310"/>
            <a:ext cx="861356" cy="683972"/>
            <a:chOff x="1157175" y="4634646"/>
            <a:chExt cx="861356" cy="683972"/>
          </a:xfrm>
        </p:grpSpPr>
        <p:sp>
          <p:nvSpPr>
            <p:cNvPr id="108" name="Abgerundetes Rechteck 30">
              <a:extLst/>
            </p:cNvPr>
            <p:cNvSpPr/>
            <p:nvPr/>
          </p:nvSpPr>
          <p:spPr>
            <a:xfrm>
              <a:off x="1157175" y="5052323"/>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Windows</a:t>
              </a:r>
            </a:p>
          </p:txBody>
        </p:sp>
        <p:pic>
          <p:nvPicPr>
            <p:cNvPr id="109" name="Bild 8">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6777" y="4634646"/>
              <a:ext cx="402153" cy="402153"/>
            </a:xfrm>
            <a:prstGeom prst="rect">
              <a:avLst/>
            </a:prstGeom>
          </p:spPr>
        </p:pic>
      </p:grpSp>
      <p:grpSp>
        <p:nvGrpSpPr>
          <p:cNvPr id="110" name="Group 109"/>
          <p:cNvGrpSpPr/>
          <p:nvPr/>
        </p:nvGrpSpPr>
        <p:grpSpPr>
          <a:xfrm>
            <a:off x="988208" y="3183828"/>
            <a:ext cx="483966" cy="622782"/>
            <a:chOff x="1173398" y="3565508"/>
            <a:chExt cx="483966" cy="622782"/>
          </a:xfrm>
        </p:grpSpPr>
        <p:sp>
          <p:nvSpPr>
            <p:cNvPr id="111" name="Abgerundetes Rechteck 30">
              <a:extLst/>
            </p:cNvPr>
            <p:cNvSpPr/>
            <p:nvPr/>
          </p:nvSpPr>
          <p:spPr>
            <a:xfrm>
              <a:off x="1173398" y="3994313"/>
              <a:ext cx="483966"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iOS</a:t>
              </a:r>
            </a:p>
          </p:txBody>
        </p:sp>
        <p:pic>
          <p:nvPicPr>
            <p:cNvPr id="112" name="Bild 8">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305" y="3565508"/>
              <a:ext cx="402153" cy="402153"/>
            </a:xfrm>
            <a:prstGeom prst="rect">
              <a:avLst/>
            </a:prstGeom>
          </p:spPr>
        </p:pic>
      </p:grpSp>
      <p:pic>
        <p:nvPicPr>
          <p:cNvPr id="113" name="Bild 5">
            <a:extLst/>
          </p:cNvPr>
          <p:cNvPicPr>
            <a:picLocks noChangeAspect="1"/>
          </p:cNvPicPr>
          <p:nvPr/>
        </p:nvPicPr>
        <p:blipFill rotWithShape="1">
          <a:blip r:embed="rId6">
            <a:extLst>
              <a:ext uri="{28A0092B-C50C-407E-A947-70E740481C1C}">
                <a14:useLocalDpi xmlns:a14="http://schemas.microsoft.com/office/drawing/2010/main" val="0"/>
              </a:ext>
            </a:extLst>
          </a:blip>
          <a:srcRect t="-1" b="-14943"/>
          <a:stretch/>
        </p:blipFill>
        <p:spPr>
          <a:xfrm>
            <a:off x="1033801" y="1862840"/>
            <a:ext cx="410122" cy="471404"/>
          </a:xfrm>
          <a:prstGeom prst="rect">
            <a:avLst/>
          </a:prstGeom>
        </p:spPr>
      </p:pic>
      <p:cxnSp>
        <p:nvCxnSpPr>
          <p:cNvPr id="114" name="Straight Arrow Connector 113">
            <a:extLst/>
          </p:cNvPr>
          <p:cNvCxnSpPr>
            <a:stCxn id="113" idx="2"/>
            <a:endCxn id="135" idx="0"/>
          </p:cNvCxnSpPr>
          <p:nvPr/>
        </p:nvCxnSpPr>
        <p:spPr>
          <a:xfrm>
            <a:off x="1238862" y="2334244"/>
            <a:ext cx="0" cy="3244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Gerade Verbindung mit Pfeil 136">
            <a:extLst/>
          </p:cNvPr>
          <p:cNvCxnSpPr>
            <a:cxnSpLocks/>
            <a:stCxn id="120" idx="1"/>
          </p:cNvCxnSpPr>
          <p:nvPr/>
        </p:nvCxnSpPr>
        <p:spPr>
          <a:xfrm rot="16200000" flipV="1">
            <a:off x="7448819" y="4892260"/>
            <a:ext cx="482440" cy="339766"/>
          </a:xfrm>
          <a:prstGeom prst="bentConnector3">
            <a:avLst>
              <a:gd name="adj1" fmla="val 50000"/>
            </a:avLst>
          </a:prstGeom>
          <a:ln w="19050" cap="sq" cmpd="sng">
            <a:solidFill>
              <a:schemeClr val="accent6"/>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Gewinkelte Verbindung 42">
            <a:extLst/>
          </p:cNvPr>
          <p:cNvCxnSpPr>
            <a:cxnSpLocks/>
            <a:stCxn id="120" idx="0"/>
            <a:endCxn id="99" idx="2"/>
          </p:cNvCxnSpPr>
          <p:nvPr/>
        </p:nvCxnSpPr>
        <p:spPr>
          <a:xfrm flipV="1">
            <a:off x="8114480" y="4747395"/>
            <a:ext cx="0" cy="450526"/>
          </a:xfrm>
          <a:prstGeom prst="straightConnector1">
            <a:avLst/>
          </a:prstGeom>
          <a:ln w="19050" cap="sq" cmpd="sng">
            <a:solidFill>
              <a:srgbClr val="666666"/>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7" name="Picture 116">
            <a:extLst/>
          </p:cNvPr>
          <p:cNvPicPr>
            <a:picLocks noChangeAspect="1"/>
          </p:cNvPicPr>
          <p:nvPr/>
        </p:nvPicPr>
        <p:blipFill>
          <a:blip r:embed="rId7"/>
          <a:stretch>
            <a:fillRect/>
          </a:stretch>
        </p:blipFill>
        <p:spPr>
          <a:xfrm>
            <a:off x="2457951" y="1660155"/>
            <a:ext cx="1774520" cy="140449"/>
          </a:xfrm>
          <a:prstGeom prst="rect">
            <a:avLst/>
          </a:prstGeom>
        </p:spPr>
      </p:pic>
      <p:pic>
        <p:nvPicPr>
          <p:cNvPr id="118" name="Picture 117">
            <a:extLst/>
          </p:cNvPr>
          <p:cNvPicPr>
            <a:picLocks noChangeAspect="1"/>
          </p:cNvPicPr>
          <p:nvPr/>
        </p:nvPicPr>
        <p:blipFill>
          <a:blip r:embed="rId8"/>
          <a:stretch>
            <a:fillRect/>
          </a:stretch>
        </p:blipFill>
        <p:spPr>
          <a:xfrm>
            <a:off x="9980787" y="2038101"/>
            <a:ext cx="1297027" cy="140400"/>
          </a:xfrm>
          <a:prstGeom prst="rect">
            <a:avLst/>
          </a:prstGeom>
        </p:spPr>
      </p:pic>
      <p:pic>
        <p:nvPicPr>
          <p:cNvPr id="119" name="Bild 75">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9300" y="3661562"/>
            <a:ext cx="720000" cy="720000"/>
          </a:xfrm>
          <a:prstGeom prst="ellipse">
            <a:avLst/>
          </a:prstGeom>
        </p:spPr>
      </p:pic>
      <p:pic>
        <p:nvPicPr>
          <p:cNvPr id="120" name="Bild 57">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4480" y="5197921"/>
            <a:ext cx="720000" cy="720000"/>
          </a:xfrm>
          <a:prstGeom prst="ellipse">
            <a:avLst/>
          </a:prstGeom>
        </p:spPr>
      </p:pic>
      <p:pic>
        <p:nvPicPr>
          <p:cNvPr id="121" name="Bild 52">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31402" y="3661562"/>
            <a:ext cx="720000" cy="720000"/>
          </a:xfrm>
          <a:prstGeom prst="ellipse">
            <a:avLst/>
          </a:prstGeom>
        </p:spPr>
      </p:pic>
      <p:pic>
        <p:nvPicPr>
          <p:cNvPr id="122" name="Bild 57">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54479" y="3661562"/>
            <a:ext cx="720000" cy="720000"/>
          </a:xfrm>
          <a:prstGeom prst="ellipse">
            <a:avLst/>
          </a:prstGeom>
        </p:spPr>
      </p:pic>
      <p:sp>
        <p:nvSpPr>
          <p:cNvPr id="123" name="Abgerundetes Rechteck 24">
            <a:extLst/>
          </p:cNvPr>
          <p:cNvSpPr/>
          <p:nvPr/>
        </p:nvSpPr>
        <p:spPr>
          <a:xfrm>
            <a:off x="7445780" y="4990493"/>
            <a:ext cx="493296" cy="141849"/>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124" name="Rechteck 44">
            <a:extLst/>
          </p:cNvPr>
          <p:cNvSpPr/>
          <p:nvPr/>
        </p:nvSpPr>
        <p:spPr>
          <a:xfrm>
            <a:off x="6348160" y="5282328"/>
            <a:ext cx="1301968" cy="507831"/>
          </a:xfrm>
          <a:prstGeom prst="rect">
            <a:avLst/>
          </a:prstGeom>
        </p:spPr>
        <p:txBody>
          <a:bodyPr wrap="square" lIns="0" tIns="0" rIns="0" bIns="0">
            <a:spAutoFit/>
          </a:bodyPr>
          <a:lstStyle/>
          <a:p>
            <a:pPr algn="r"/>
            <a:r>
              <a:rPr lang="en-US" sz="1100" b="1" dirty="0">
                <a:solidFill>
                  <a:srgbClr val="427CAC"/>
                </a:solidFill>
              </a:rPr>
              <a:t>Identity </a:t>
            </a:r>
            <a:br>
              <a:rPr lang="en-US" sz="1100" b="1" dirty="0">
                <a:solidFill>
                  <a:srgbClr val="427CAC"/>
                </a:solidFill>
              </a:rPr>
            </a:br>
            <a:r>
              <a:rPr lang="en-US" sz="1100" b="1" dirty="0">
                <a:solidFill>
                  <a:srgbClr val="427CAC"/>
                </a:solidFill>
              </a:rPr>
              <a:t>Authentication</a:t>
            </a:r>
            <a:br>
              <a:rPr lang="en-US" sz="1100" b="1" dirty="0">
                <a:solidFill>
                  <a:srgbClr val="427CAC"/>
                </a:solidFill>
              </a:rPr>
            </a:br>
            <a:r>
              <a:rPr lang="en-US" sz="1100" b="1" dirty="0">
                <a:solidFill>
                  <a:srgbClr val="427CAC"/>
                </a:solidFill>
                <a:latin typeface="Arial" charset="0"/>
                <a:ea typeface="Arial" charset="0"/>
                <a:cs typeface="Arial" charset="0"/>
              </a:rPr>
              <a:t>tenant</a:t>
            </a:r>
          </a:p>
        </p:txBody>
      </p:sp>
      <p:sp>
        <p:nvSpPr>
          <p:cNvPr id="125" name="Rechteck 58">
            <a:extLst/>
          </p:cNvPr>
          <p:cNvSpPr/>
          <p:nvPr/>
        </p:nvSpPr>
        <p:spPr>
          <a:xfrm>
            <a:off x="3852659" y="2962194"/>
            <a:ext cx="1242598"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UI theme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designer</a:t>
            </a:r>
          </a:p>
        </p:txBody>
      </p:sp>
      <p:pic>
        <p:nvPicPr>
          <p:cNvPr id="126" name="Bild 62">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1292" y="2470832"/>
            <a:ext cx="540000" cy="540000"/>
          </a:xfrm>
          <a:prstGeom prst="rect">
            <a:avLst/>
          </a:prstGeom>
        </p:spPr>
      </p:pic>
      <p:cxnSp>
        <p:nvCxnSpPr>
          <p:cNvPr id="127" name="Straight Connector 58">
            <a:extLst/>
          </p:cNvPr>
          <p:cNvCxnSpPr>
            <a:cxnSpLocks/>
            <a:stCxn id="125" idx="2"/>
          </p:cNvCxnSpPr>
          <p:nvPr/>
        </p:nvCxnSpPr>
        <p:spPr>
          <a:xfrm rot="5400000">
            <a:off x="3827827" y="3203065"/>
            <a:ext cx="548448" cy="74381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hteck 55">
            <a:extLst/>
          </p:cNvPr>
          <p:cNvSpPr/>
          <p:nvPr/>
        </p:nvSpPr>
        <p:spPr>
          <a:xfrm>
            <a:off x="6337317" y="2962194"/>
            <a:ext cx="682879"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Build</a:t>
            </a:r>
          </a:p>
        </p:txBody>
      </p:sp>
      <p:pic>
        <p:nvPicPr>
          <p:cNvPr id="129" name="Bild 27">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6152" y="2517611"/>
            <a:ext cx="446442" cy="446442"/>
          </a:xfrm>
          <a:prstGeom prst="rect">
            <a:avLst/>
          </a:prstGeom>
        </p:spPr>
      </p:pic>
      <p:sp>
        <p:nvSpPr>
          <p:cNvPr id="130" name="Rechteck 40">
            <a:extLst/>
          </p:cNvPr>
          <p:cNvSpPr/>
          <p:nvPr/>
        </p:nvSpPr>
        <p:spPr>
          <a:xfrm>
            <a:off x="5257515" y="2962194"/>
            <a:ext cx="90249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cxnSp>
        <p:nvCxnSpPr>
          <p:cNvPr id="132" name="Straight Arrow Connector 131">
            <a:extLst/>
          </p:cNvPr>
          <p:cNvCxnSpPr>
            <a:cxnSpLocks/>
            <a:stCxn id="130" idx="2"/>
            <a:endCxn id="145" idx="0"/>
          </p:cNvCxnSpPr>
          <p:nvPr/>
        </p:nvCxnSpPr>
        <p:spPr>
          <a:xfrm>
            <a:off x="5708761" y="3131471"/>
            <a:ext cx="4600" cy="4268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p:cNvPr>
          <p:cNvCxnSpPr>
            <a:cxnSpLocks/>
            <a:stCxn id="129" idx="1"/>
            <a:endCxn id="78" idx="3"/>
          </p:cNvCxnSpPr>
          <p:nvPr/>
        </p:nvCxnSpPr>
        <p:spPr>
          <a:xfrm flipH="1" flipV="1">
            <a:off x="5983221" y="2737121"/>
            <a:ext cx="472931" cy="3711"/>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hteck 9">
            <a:extLst/>
          </p:cNvPr>
          <p:cNvSpPr/>
          <p:nvPr/>
        </p:nvSpPr>
        <p:spPr>
          <a:xfrm>
            <a:off x="2514601" y="1961335"/>
            <a:ext cx="6202680" cy="2858137"/>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Consumer subaccount (customer)</a:t>
            </a:r>
          </a:p>
          <a:p>
            <a:endParaRPr lang="en-US" sz="1200" b="1" dirty="0">
              <a:solidFill>
                <a:schemeClr val="tx1">
                  <a:lumMod val="65000"/>
                  <a:lumOff val="35000"/>
                </a:schemeClr>
              </a:solidFill>
            </a:endParaRPr>
          </a:p>
        </p:txBody>
      </p:sp>
      <p:sp>
        <p:nvSpPr>
          <p:cNvPr id="135" name="Rechteck 9"/>
          <p:cNvSpPr/>
          <p:nvPr/>
        </p:nvSpPr>
        <p:spPr>
          <a:xfrm>
            <a:off x="654932" y="2658697"/>
            <a:ext cx="1167860" cy="3483859"/>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r>
              <a:rPr lang="en-US" sz="1200" b="1" dirty="0">
                <a:solidFill>
                  <a:schemeClr val="tx1">
                    <a:lumMod val="65000"/>
                    <a:lumOff val="35000"/>
                  </a:schemeClr>
                </a:solidFill>
              </a:rPr>
              <a:t>Application </a:t>
            </a:r>
            <a:br>
              <a:rPr lang="en-US" sz="1200" b="1" dirty="0">
                <a:solidFill>
                  <a:schemeClr val="tx1">
                    <a:lumMod val="65000"/>
                    <a:lumOff val="35000"/>
                  </a:schemeClr>
                </a:solidFill>
              </a:rPr>
            </a:br>
            <a:r>
              <a:rPr lang="en-US" sz="1200" b="1" dirty="0">
                <a:solidFill>
                  <a:schemeClr val="tx1">
                    <a:lumMod val="65000"/>
                    <a:lumOff val="35000"/>
                  </a:schemeClr>
                </a:solidFill>
              </a:rPr>
              <a:t>Client</a:t>
            </a:r>
            <a:endParaRPr lang="en-US" sz="1200" i="1" dirty="0">
              <a:solidFill>
                <a:srgbClr val="1A9898"/>
              </a:solidFill>
            </a:endParaRPr>
          </a:p>
        </p:txBody>
      </p:sp>
      <p:sp>
        <p:nvSpPr>
          <p:cNvPr id="136" name="Abgerundetes Rechteck 30">
            <a:extLst/>
          </p:cNvPr>
          <p:cNvSpPr/>
          <p:nvPr/>
        </p:nvSpPr>
        <p:spPr>
          <a:xfrm>
            <a:off x="789327" y="1534309"/>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grpSp>
        <p:nvGrpSpPr>
          <p:cNvPr id="137" name="Group 136"/>
          <p:cNvGrpSpPr/>
          <p:nvPr/>
        </p:nvGrpSpPr>
        <p:grpSpPr>
          <a:xfrm>
            <a:off x="892274" y="3891152"/>
            <a:ext cx="675834" cy="625616"/>
            <a:chOff x="1749345" y="3562674"/>
            <a:chExt cx="675834" cy="625616"/>
          </a:xfrm>
        </p:grpSpPr>
        <p:pic>
          <p:nvPicPr>
            <p:cNvPr id="138" name="Bild 8">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2313" y="3562674"/>
              <a:ext cx="402153" cy="402153"/>
            </a:xfrm>
            <a:prstGeom prst="rect">
              <a:avLst/>
            </a:prstGeom>
          </p:spPr>
        </p:pic>
        <p:sp>
          <p:nvSpPr>
            <p:cNvPr id="139" name="Abgerundetes Rechteck 30">
              <a:extLst/>
            </p:cNvPr>
            <p:cNvSpPr/>
            <p:nvPr/>
          </p:nvSpPr>
          <p:spPr>
            <a:xfrm>
              <a:off x="1749345" y="3994313"/>
              <a:ext cx="675834"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Android</a:t>
              </a:r>
            </a:p>
          </p:txBody>
        </p:sp>
      </p:grpSp>
      <p:grpSp>
        <p:nvGrpSpPr>
          <p:cNvPr id="140" name="Group 139"/>
          <p:cNvGrpSpPr/>
          <p:nvPr/>
        </p:nvGrpSpPr>
        <p:grpSpPr>
          <a:xfrm>
            <a:off x="799513" y="5369823"/>
            <a:ext cx="861356" cy="682498"/>
            <a:chOff x="1157175" y="5392570"/>
            <a:chExt cx="861356" cy="682498"/>
          </a:xfrm>
        </p:grpSpPr>
        <p:pic>
          <p:nvPicPr>
            <p:cNvPr id="141" name="Bild 7">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6430" y="5392570"/>
              <a:ext cx="402847" cy="402847"/>
            </a:xfrm>
            <a:prstGeom prst="rect">
              <a:avLst/>
            </a:prstGeom>
          </p:spPr>
        </p:pic>
        <p:sp>
          <p:nvSpPr>
            <p:cNvPr id="142" name="Abgerundetes Rechteck 30">
              <a:extLst/>
            </p:cNvPr>
            <p:cNvSpPr/>
            <p:nvPr/>
          </p:nvSpPr>
          <p:spPr>
            <a:xfrm>
              <a:off x="1157175" y="5808773"/>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Desktop</a:t>
              </a:r>
            </a:p>
          </p:txBody>
        </p:sp>
      </p:grpSp>
      <p:sp>
        <p:nvSpPr>
          <p:cNvPr id="143" name="Flowchart: Process 142"/>
          <p:cNvSpPr/>
          <p:nvPr/>
        </p:nvSpPr>
        <p:spPr bwMode="gray">
          <a:xfrm>
            <a:off x="6122472" y="3662074"/>
            <a:ext cx="160652"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4" name="Rechteck 9"/>
          <p:cNvSpPr/>
          <p:nvPr/>
        </p:nvSpPr>
        <p:spPr>
          <a:xfrm>
            <a:off x="2669628" y="2300749"/>
            <a:ext cx="4508080" cy="1069360"/>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b="1" dirty="0">
                <a:solidFill>
                  <a:schemeClr val="tx1">
                    <a:lumMod val="65000"/>
                    <a:lumOff val="35000"/>
                  </a:schemeClr>
                </a:solidFill>
              </a:rPr>
              <a:t>Design time environments</a:t>
            </a:r>
          </a:p>
        </p:txBody>
      </p:sp>
      <p:sp>
        <p:nvSpPr>
          <p:cNvPr id="145" name="Flowchart: Process 144"/>
          <p:cNvSpPr/>
          <p:nvPr/>
        </p:nvSpPr>
        <p:spPr bwMode="gray">
          <a:xfrm>
            <a:off x="5660546"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6" name="Flowchart: Process 145"/>
          <p:cNvSpPr/>
          <p:nvPr/>
        </p:nvSpPr>
        <p:spPr bwMode="gray">
          <a:xfrm>
            <a:off x="5036311"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47" name="Straight Connector 58">
            <a:extLst/>
          </p:cNvPr>
          <p:cNvCxnSpPr>
            <a:cxnSpLocks/>
            <a:stCxn id="126" idx="3"/>
            <a:endCxn id="146" idx="0"/>
          </p:cNvCxnSpPr>
          <p:nvPr/>
        </p:nvCxnSpPr>
        <p:spPr>
          <a:xfrm>
            <a:off x="4721292" y="2740832"/>
            <a:ext cx="367834" cy="8175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8" name="Flowchart: Process 147"/>
          <p:cNvSpPr/>
          <p:nvPr/>
        </p:nvSpPr>
        <p:spPr bwMode="gray">
          <a:xfrm>
            <a:off x="1719165" y="3942324"/>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49" name="Bild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34751" y="2481202"/>
            <a:ext cx="503930" cy="503930"/>
          </a:xfrm>
          <a:prstGeom prst="rect">
            <a:avLst/>
          </a:prstGeom>
        </p:spPr>
      </p:pic>
      <p:sp>
        <p:nvSpPr>
          <p:cNvPr id="150" name="Rechteck 58">
            <a:extLst/>
          </p:cNvPr>
          <p:cNvSpPr/>
          <p:nvPr/>
        </p:nvSpPr>
        <p:spPr>
          <a:xfrm>
            <a:off x="2757956" y="2962194"/>
            <a:ext cx="1263393"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Fiori Configuration</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Cockpit (FCC)</a:t>
            </a:r>
          </a:p>
        </p:txBody>
      </p:sp>
      <p:cxnSp>
        <p:nvCxnSpPr>
          <p:cNvPr id="151" name="Straight Arrow Connector 150">
            <a:extLst/>
          </p:cNvPr>
          <p:cNvCxnSpPr>
            <a:cxnSpLocks/>
            <a:stCxn id="150" idx="2"/>
            <a:endCxn id="121" idx="0"/>
          </p:cNvCxnSpPr>
          <p:nvPr/>
        </p:nvCxnSpPr>
        <p:spPr>
          <a:xfrm>
            <a:off x="3389653" y="3300748"/>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654932" y="6251127"/>
            <a:ext cx="10817533" cy="215444"/>
          </a:xfrm>
          <a:prstGeom prst="rect">
            <a:avLst/>
          </a:prstGeom>
        </p:spPr>
        <p:txBody>
          <a:bodyPr wrap="square">
            <a:spAutoFit/>
          </a:bodyPr>
          <a:lstStyle/>
          <a:p>
            <a:pPr algn="r" fontAlgn="base">
              <a:spcAft>
                <a:spcPct val="0"/>
              </a:spcAft>
              <a:buClr>
                <a:srgbClr val="F0AB00"/>
              </a:buClr>
              <a:buSzPct val="80000"/>
            </a:pPr>
            <a:r>
              <a:rPr lang="en-US" sz="800" kern="0" dirty="0">
                <a:solidFill>
                  <a:schemeClr val="accent2"/>
                </a:solidFill>
                <a:ea typeface="Arial Unicode MS" pitchFamily="34" charset="-128"/>
                <a:cs typeface="Arial Unicode MS" pitchFamily="34" charset="-128"/>
              </a:rPr>
              <a:t>* OData services via SAP Cloud Platform OData provisioning or SAP Gateway (see details about deployment options in </a:t>
            </a:r>
            <a:r>
              <a:rPr lang="en-US" sz="800" kern="0" dirty="0">
                <a:solidFill>
                  <a:schemeClr val="accent2"/>
                </a:solidFill>
                <a:ea typeface="Arial Unicode MS" pitchFamily="34" charset="-128"/>
                <a:cs typeface="Arial Unicode MS" pitchFamily="34" charset="-128"/>
                <a:hlinkClick r:id="rId17"/>
              </a:rPr>
              <a:t>SAP Enterprise Architecture Explorer (#11115)</a:t>
            </a:r>
            <a:r>
              <a:rPr lang="en-US" sz="800" kern="0" dirty="0">
                <a:solidFill>
                  <a:schemeClr val="accent2"/>
                </a:solidFill>
                <a:ea typeface="Arial Unicode MS" pitchFamily="34" charset="-128"/>
                <a:cs typeface="Arial Unicode MS" pitchFamily="34" charset="-128"/>
              </a:rPr>
              <a:t> and in </a:t>
            </a:r>
            <a:r>
              <a:rPr lang="en-US" sz="800" kern="0" dirty="0">
                <a:solidFill>
                  <a:schemeClr val="accent2"/>
                </a:solidFill>
                <a:ea typeface="Arial Unicode MS" pitchFamily="34" charset="-128"/>
                <a:cs typeface="Arial Unicode MS" pitchFamily="34" charset="-128"/>
                <a:hlinkClick r:id="rId18"/>
              </a:rPr>
              <a:t>SAP Note 1830712</a:t>
            </a:r>
            <a:r>
              <a:rPr lang="en-US" sz="800" kern="0" dirty="0">
                <a:solidFill>
                  <a:schemeClr val="accent2"/>
                </a:solidFill>
                <a:ea typeface="Arial Unicode MS" pitchFamily="34" charset="-128"/>
                <a:cs typeface="Arial Unicode MS" pitchFamily="34" charset="-128"/>
              </a:rPr>
              <a:t>)</a:t>
            </a:r>
          </a:p>
        </p:txBody>
      </p:sp>
      <p:sp>
        <p:nvSpPr>
          <p:cNvPr id="153" name="Abgerundetes Rechteck 24">
            <a:extLst/>
          </p:cNvPr>
          <p:cNvSpPr/>
          <p:nvPr/>
        </p:nvSpPr>
        <p:spPr>
          <a:xfrm>
            <a:off x="6576227" y="3918525"/>
            <a:ext cx="64308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2</a:t>
            </a:r>
          </a:p>
        </p:txBody>
      </p:sp>
      <p:sp>
        <p:nvSpPr>
          <p:cNvPr id="154" name="Abgerundetes Rechteck 24">
            <a:extLst/>
          </p:cNvPr>
          <p:cNvSpPr/>
          <p:nvPr/>
        </p:nvSpPr>
        <p:spPr>
          <a:xfrm>
            <a:off x="6570407" y="3697317"/>
            <a:ext cx="64890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1</a:t>
            </a:r>
          </a:p>
        </p:txBody>
      </p:sp>
      <p:pic>
        <p:nvPicPr>
          <p:cNvPr id="78" name="Picture 77">
            <a:extLst>
              <a:ext uri="{FF2B5EF4-FFF2-40B4-BE49-F238E27FC236}">
                <a16:creationId xmlns:a16="http://schemas.microsoft.com/office/drawing/2014/main" id="{D1C3D1FD-7FD0-48FD-B8A3-321973F344A0}"/>
              </a:ext>
            </a:extLst>
          </p:cNvPr>
          <p:cNvPicPr>
            <a:picLocks noChangeAspect="1"/>
          </p:cNvPicPr>
          <p:nvPr/>
        </p:nvPicPr>
        <p:blipFill>
          <a:blip r:embed="rId19"/>
          <a:stretch>
            <a:fillRect/>
          </a:stretch>
        </p:blipFill>
        <p:spPr>
          <a:xfrm>
            <a:off x="5443221" y="2467121"/>
            <a:ext cx="540000" cy="540000"/>
          </a:xfrm>
          <a:prstGeom prst="rect">
            <a:avLst/>
          </a:prstGeom>
        </p:spPr>
      </p:pic>
      <p:pic>
        <p:nvPicPr>
          <p:cNvPr id="88" name="Picture 87">
            <a:extLst>
              <a:ext uri="{FF2B5EF4-FFF2-40B4-BE49-F238E27FC236}">
                <a16:creationId xmlns:a16="http://schemas.microsoft.com/office/drawing/2014/main" id="{14CBE801-4161-4AD9-8EC6-79FB94ED9A29}"/>
              </a:ext>
            </a:extLst>
          </p:cNvPr>
          <p:cNvPicPr>
            <a:picLocks noChangeAspect="1"/>
          </p:cNvPicPr>
          <p:nvPr/>
        </p:nvPicPr>
        <p:blipFill>
          <a:blip r:embed="rId20"/>
          <a:stretch>
            <a:fillRect/>
          </a:stretch>
        </p:blipFill>
        <p:spPr>
          <a:xfrm>
            <a:off x="7754479" y="2677653"/>
            <a:ext cx="720000" cy="720000"/>
          </a:xfrm>
          <a:prstGeom prst="rect">
            <a:avLst/>
          </a:prstGeom>
        </p:spPr>
      </p:pic>
      <p:sp>
        <p:nvSpPr>
          <p:cNvPr id="97" name="Rechteck 9">
            <a:extLst>
              <a:ext uri="{FF2B5EF4-FFF2-40B4-BE49-F238E27FC236}">
                <a16:creationId xmlns:a16="http://schemas.microsoft.com/office/drawing/2014/main" id="{FF738A86-6DF5-4693-9489-847A5EDA6F6A}"/>
              </a:ext>
            </a:extLst>
          </p:cNvPr>
          <p:cNvSpPr/>
          <p:nvPr/>
        </p:nvSpPr>
        <p:spPr>
          <a:xfrm>
            <a:off x="2514584" y="4957474"/>
            <a:ext cx="3764542" cy="96357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200" b="1" dirty="0">
                <a:solidFill>
                  <a:schemeClr val="tx1">
                    <a:lumMod val="65000"/>
                    <a:lumOff val="35000"/>
                  </a:schemeClr>
                </a:solidFill>
              </a:rPr>
              <a:t>Provider account (SAP)</a:t>
            </a:r>
          </a:p>
          <a:p>
            <a:endParaRPr lang="en-US" sz="1200" b="1" dirty="0">
              <a:solidFill>
                <a:schemeClr val="tx1">
                  <a:lumMod val="65000"/>
                  <a:lumOff val="35000"/>
                </a:schemeClr>
              </a:solidFill>
            </a:endParaRPr>
          </a:p>
        </p:txBody>
      </p:sp>
      <p:pic>
        <p:nvPicPr>
          <p:cNvPr id="101" name="Bild 10">
            <a:extLst>
              <a:ext uri="{FF2B5EF4-FFF2-40B4-BE49-F238E27FC236}">
                <a16:creationId xmlns:a16="http://schemas.microsoft.com/office/drawing/2014/main" id="{7055BD3D-BB9B-424A-80E7-D4B3D57B8A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13201" y="5327283"/>
            <a:ext cx="437128" cy="410910"/>
          </a:xfrm>
          <a:prstGeom prst="rect">
            <a:avLst/>
          </a:prstGeom>
        </p:spPr>
      </p:pic>
      <p:sp>
        <p:nvSpPr>
          <p:cNvPr id="131" name="Abgerundetes Rechteck 30">
            <a:extLst>
              <a:ext uri="{FF2B5EF4-FFF2-40B4-BE49-F238E27FC236}">
                <a16:creationId xmlns:a16="http://schemas.microsoft.com/office/drawing/2014/main" id="{EC8E108F-2066-48A8-ADD5-52F8D238FEF0}"/>
              </a:ext>
            </a:extLst>
          </p:cNvPr>
          <p:cNvSpPr/>
          <p:nvPr/>
        </p:nvSpPr>
        <p:spPr>
          <a:xfrm>
            <a:off x="3000615" y="5398565"/>
            <a:ext cx="2137459" cy="27003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r"/>
            <a:r>
              <a:rPr lang="en-US" sz="1100" b="1" dirty="0">
                <a:solidFill>
                  <a:srgbClr val="427CAC"/>
                </a:solidFill>
                <a:latin typeface="Arial" charset="0"/>
                <a:ea typeface="Arial" charset="0"/>
                <a:cs typeface="Arial" charset="0"/>
              </a:rPr>
              <a:t>SAP Fiori Cloud applications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&amp; content packages</a:t>
            </a:r>
          </a:p>
        </p:txBody>
      </p:sp>
      <p:pic>
        <p:nvPicPr>
          <p:cNvPr id="155" name="Bild 10">
            <a:extLst>
              <a:ext uri="{FF2B5EF4-FFF2-40B4-BE49-F238E27FC236}">
                <a16:creationId xmlns:a16="http://schemas.microsoft.com/office/drawing/2014/main" id="{8B6312C5-90AC-42D2-BD1B-11F04D1203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210660" y="3659727"/>
            <a:ext cx="437128" cy="410910"/>
          </a:xfrm>
          <a:prstGeom prst="rect">
            <a:avLst/>
          </a:prstGeom>
        </p:spPr>
      </p:pic>
      <p:cxnSp>
        <p:nvCxnSpPr>
          <p:cNvPr id="156" name="Straight Arrow Connector 155">
            <a:extLst>
              <a:ext uri="{FF2B5EF4-FFF2-40B4-BE49-F238E27FC236}">
                <a16:creationId xmlns:a16="http://schemas.microsoft.com/office/drawing/2014/main" id="{F2E35059-D1E2-44EE-AB62-F8D2FBC6B47C}"/>
              </a:ext>
            </a:extLst>
          </p:cNvPr>
          <p:cNvCxnSpPr>
            <a:cxnSpLocks/>
            <a:stCxn id="77" idx="2"/>
            <a:endCxn id="101" idx="0"/>
          </p:cNvCxnSpPr>
          <p:nvPr/>
        </p:nvCxnSpPr>
        <p:spPr>
          <a:xfrm flipH="1">
            <a:off x="5431765" y="4516768"/>
            <a:ext cx="5010" cy="81051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127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Extend SAP cloud applications</a:t>
            </a:r>
            <a:endParaRPr lang="en-US" dirty="0"/>
          </a:p>
        </p:txBody>
      </p:sp>
      <p:sp>
        <p:nvSpPr>
          <p:cNvPr id="4" name="Rechteck 9"/>
          <p:cNvSpPr/>
          <p:nvPr/>
        </p:nvSpPr>
        <p:spPr>
          <a:xfrm>
            <a:off x="2360582" y="1772816"/>
            <a:ext cx="3403818" cy="3552356"/>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stCxn id="32" idx="3"/>
            <a:endCxn id="17" idx="2"/>
          </p:cNvCxnSpPr>
          <p:nvPr/>
        </p:nvCxnSpPr>
        <p:spPr>
          <a:xfrm flipV="1">
            <a:off x="6092899" y="5325172"/>
            <a:ext cx="1502984" cy="3860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Elbow Connector 86"/>
          <p:cNvCxnSpPr>
            <a:stCxn id="32" idx="1"/>
            <a:endCxn id="4" idx="2"/>
          </p:cNvCxnSpPr>
          <p:nvPr/>
        </p:nvCxnSpPr>
        <p:spPr>
          <a:xfrm rot="10800000">
            <a:off x="4062491" y="5325172"/>
            <a:ext cx="1630992" cy="3860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21" idx="3"/>
            <a:endCxn id="10" idx="1"/>
          </p:cNvCxnSpPr>
          <p:nvPr/>
        </p:nvCxnSpPr>
        <p:spPr>
          <a:xfrm flipV="1">
            <a:off x="2025925" y="2714781"/>
            <a:ext cx="707757" cy="14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485034" y="2166102"/>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services</a:t>
            </a:r>
          </a:p>
        </p:txBody>
      </p:sp>
      <p:cxnSp>
        <p:nvCxnSpPr>
          <p:cNvPr id="9" name="Gewinkelte Verbindung 42"/>
          <p:cNvCxnSpPr>
            <a:stCxn id="10" idx="3"/>
            <a:endCxn id="24" idx="0"/>
          </p:cNvCxnSpPr>
          <p:nvPr/>
        </p:nvCxnSpPr>
        <p:spPr>
          <a:xfrm>
            <a:off x="3160519" y="2714781"/>
            <a:ext cx="379875" cy="51808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3" cstate="screen">
            <a:extLst>
              <a:ext uri="{28A0092B-C50C-407E-A947-70E740481C1C}">
                <a14:useLocalDpi xmlns:a14="http://schemas.microsoft.com/office/drawing/2010/main"/>
              </a:ext>
            </a:extLst>
          </a:blip>
          <a:srcRect l="8532" t="-7809" r="8532" b="-7809"/>
          <a:stretch/>
        </p:blipFill>
        <p:spPr>
          <a:xfrm>
            <a:off x="2733682" y="2417263"/>
            <a:ext cx="426837" cy="595035"/>
          </a:xfrm>
          <a:prstGeom prst="rect">
            <a:avLst/>
          </a:prstGeom>
        </p:spPr>
      </p:pic>
      <p:sp>
        <p:nvSpPr>
          <p:cNvPr id="11" name="Abgerundetes Rechteck 30"/>
          <p:cNvSpPr/>
          <p:nvPr/>
        </p:nvSpPr>
        <p:spPr>
          <a:xfrm>
            <a:off x="4840345" y="5922860"/>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cxnSp>
        <p:nvCxnSpPr>
          <p:cNvPr id="13" name="Gewinkelte Verbindung 42"/>
          <p:cNvCxnSpPr>
            <a:stCxn id="20" idx="3"/>
            <a:endCxn id="24" idx="1"/>
          </p:cNvCxnSpPr>
          <p:nvPr/>
        </p:nvCxnSpPr>
        <p:spPr>
          <a:xfrm>
            <a:off x="1993011" y="3680911"/>
            <a:ext cx="769366" cy="29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ewinkelte Verbindung 42"/>
          <p:cNvCxnSpPr>
            <a:stCxn id="24" idx="2"/>
            <a:endCxn id="37" idx="0"/>
          </p:cNvCxnSpPr>
          <p:nvPr/>
        </p:nvCxnSpPr>
        <p:spPr>
          <a:xfrm>
            <a:off x="3540394" y="4129545"/>
            <a:ext cx="2189" cy="3803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bgerundetes Rechteck 30"/>
          <p:cNvSpPr/>
          <p:nvPr/>
        </p:nvSpPr>
        <p:spPr>
          <a:xfrm>
            <a:off x="3913558" y="4709735"/>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cxnSp>
        <p:nvCxnSpPr>
          <p:cNvPr id="16" name="Gewinkelte Verbindung 42"/>
          <p:cNvCxnSpPr>
            <a:stCxn id="24" idx="3"/>
            <a:endCxn id="41" idx="2"/>
          </p:cNvCxnSpPr>
          <p:nvPr/>
        </p:nvCxnSpPr>
        <p:spPr>
          <a:xfrm>
            <a:off x="4318411" y="3681204"/>
            <a:ext cx="455141" cy="6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hteck 9"/>
          <p:cNvSpPr/>
          <p:nvPr/>
        </p:nvSpPr>
        <p:spPr>
          <a:xfrm>
            <a:off x="6385619" y="1772816"/>
            <a:ext cx="2420527" cy="3552356"/>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8" name="Abgerundetes Rechteck 24"/>
          <p:cNvSpPr/>
          <p:nvPr/>
        </p:nvSpPr>
        <p:spPr>
          <a:xfrm>
            <a:off x="6099057" y="3591663"/>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20"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011" y="3500911"/>
            <a:ext cx="360000" cy="360000"/>
          </a:xfrm>
          <a:prstGeom prst="rect">
            <a:avLst/>
          </a:prstGeom>
        </p:spPr>
      </p:pic>
      <p:pic>
        <p:nvPicPr>
          <p:cNvPr id="21" name="Bild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925" y="2536272"/>
            <a:ext cx="360000" cy="360000"/>
          </a:xfrm>
          <a:prstGeom prst="rect">
            <a:avLst/>
          </a:prstGeom>
        </p:spPr>
      </p:pic>
      <p:sp>
        <p:nvSpPr>
          <p:cNvPr id="24" name="Rechteck 61"/>
          <p:cNvSpPr/>
          <p:nvPr/>
        </p:nvSpPr>
        <p:spPr>
          <a:xfrm>
            <a:off x="2762377" y="3232863"/>
            <a:ext cx="1556034" cy="896682"/>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6" name="Gewinkelte Verbindung 42"/>
          <p:cNvCxnSpPr>
            <a:stCxn id="41" idx="6"/>
            <a:endCxn id="18" idx="1"/>
          </p:cNvCxnSpPr>
          <p:nvPr/>
        </p:nvCxnSpPr>
        <p:spPr>
          <a:xfrm flipV="1">
            <a:off x="5493552" y="3682959"/>
            <a:ext cx="605505" cy="474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6"/>
          <a:srcRect l="-4433" r="-6807"/>
          <a:stretch/>
        </p:blipFill>
        <p:spPr>
          <a:xfrm>
            <a:off x="5693483" y="5531202"/>
            <a:ext cx="399416" cy="360000"/>
          </a:xfrm>
          <a:prstGeom prst="rect">
            <a:avLst/>
          </a:prstGeom>
        </p:spPr>
      </p:pic>
      <p:pic>
        <p:nvPicPr>
          <p:cNvPr id="33" name="Bild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3599" y="3307143"/>
            <a:ext cx="360000" cy="360000"/>
          </a:xfrm>
          <a:prstGeom prst="rect">
            <a:avLst/>
          </a:prstGeom>
        </p:spPr>
      </p:pic>
      <p:pic>
        <p:nvPicPr>
          <p:cNvPr id="38" name="Bild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740" y="3307143"/>
            <a:ext cx="360000" cy="360000"/>
          </a:xfrm>
          <a:prstGeom prst="rect">
            <a:avLst/>
          </a:prstGeom>
        </p:spPr>
      </p:pic>
      <p:grpSp>
        <p:nvGrpSpPr>
          <p:cNvPr id="39" name="Gruppierung 38"/>
          <p:cNvGrpSpPr/>
          <p:nvPr/>
        </p:nvGrpSpPr>
        <p:grpSpPr>
          <a:xfrm>
            <a:off x="4707024" y="3327699"/>
            <a:ext cx="846386" cy="954539"/>
            <a:chOff x="4328199" y="2291354"/>
            <a:chExt cx="846386" cy="954539"/>
          </a:xfrm>
        </p:grpSpPr>
        <p:sp>
          <p:nvSpPr>
            <p:cNvPr id="40" name="Rechteck 39"/>
            <p:cNvSpPr/>
            <p:nvPr/>
          </p:nvSpPr>
          <p:spPr>
            <a:xfrm>
              <a:off x="4328199" y="3076616"/>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41" name="Bild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94727" y="2291354"/>
              <a:ext cx="720000" cy="720000"/>
            </a:xfrm>
            <a:prstGeom prst="ellipse">
              <a:avLst/>
            </a:prstGeom>
          </p:spPr>
        </p:pic>
      </p:grpSp>
      <p:pic>
        <p:nvPicPr>
          <p:cNvPr id="36" name="Picture 35"/>
          <p:cNvPicPr>
            <a:picLocks noChangeAspect="1"/>
          </p:cNvPicPr>
          <p:nvPr/>
        </p:nvPicPr>
        <p:blipFill>
          <a:blip r:embed="rId10"/>
          <a:stretch>
            <a:fillRect/>
          </a:stretch>
        </p:blipFill>
        <p:spPr>
          <a:xfrm>
            <a:off x="2450456" y="1863709"/>
            <a:ext cx="1800000" cy="142469"/>
          </a:xfrm>
          <a:prstGeom prst="rect">
            <a:avLst/>
          </a:prstGeom>
        </p:spPr>
      </p:pic>
      <p:pic>
        <p:nvPicPr>
          <p:cNvPr id="37" name="Picture 36"/>
          <p:cNvPicPr>
            <a:picLocks noChangeAspect="1"/>
          </p:cNvPicPr>
          <p:nvPr/>
        </p:nvPicPr>
        <p:blipFill>
          <a:blip r:embed="rId11"/>
          <a:stretch>
            <a:fillRect/>
          </a:stretch>
        </p:blipFill>
        <p:spPr>
          <a:xfrm>
            <a:off x="3182583" y="4509898"/>
            <a:ext cx="720000" cy="720000"/>
          </a:xfrm>
          <a:prstGeom prst="rect">
            <a:avLst/>
          </a:prstGeom>
        </p:spPr>
      </p:pic>
      <p:pic>
        <p:nvPicPr>
          <p:cNvPr id="34" name="Picture 33">
            <a:extLst>
              <a:ext uri="{FF2B5EF4-FFF2-40B4-BE49-F238E27FC236}">
                <a16:creationId xmlns:a16="http://schemas.microsoft.com/office/drawing/2014/main" id="{59206769-B1EE-427C-A918-9B4142318713}"/>
              </a:ext>
            </a:extLst>
          </p:cNvPr>
          <p:cNvPicPr>
            <a:picLocks noChangeAspect="1"/>
          </p:cNvPicPr>
          <p:nvPr/>
        </p:nvPicPr>
        <p:blipFill>
          <a:blip r:embed="rId12"/>
          <a:stretch>
            <a:fillRect/>
          </a:stretch>
        </p:blipFill>
        <p:spPr>
          <a:xfrm>
            <a:off x="7156886" y="2419347"/>
            <a:ext cx="1040519" cy="199037"/>
          </a:xfrm>
          <a:prstGeom prst="rect">
            <a:avLst/>
          </a:prstGeom>
        </p:spPr>
      </p:pic>
      <p:pic>
        <p:nvPicPr>
          <p:cNvPr id="35" name="Picture 34">
            <a:extLst>
              <a:ext uri="{FF2B5EF4-FFF2-40B4-BE49-F238E27FC236}">
                <a16:creationId xmlns:a16="http://schemas.microsoft.com/office/drawing/2014/main" id="{E5FDA8B7-A00D-4F52-9D58-CF048748681F}"/>
              </a:ext>
            </a:extLst>
          </p:cNvPr>
          <p:cNvPicPr>
            <a:picLocks noChangeAspect="1"/>
          </p:cNvPicPr>
          <p:nvPr/>
        </p:nvPicPr>
        <p:blipFill>
          <a:blip r:embed="rId13"/>
          <a:stretch>
            <a:fillRect/>
          </a:stretch>
        </p:blipFill>
        <p:spPr>
          <a:xfrm>
            <a:off x="6994726" y="3180829"/>
            <a:ext cx="1364838" cy="252623"/>
          </a:xfrm>
          <a:prstGeom prst="rect">
            <a:avLst/>
          </a:prstGeom>
        </p:spPr>
      </p:pic>
      <p:pic>
        <p:nvPicPr>
          <p:cNvPr id="43" name="Picture 42">
            <a:extLst>
              <a:ext uri="{FF2B5EF4-FFF2-40B4-BE49-F238E27FC236}">
                <a16:creationId xmlns:a16="http://schemas.microsoft.com/office/drawing/2014/main" id="{196D454F-A049-4ABE-8FD0-A94FC745F511}"/>
              </a:ext>
            </a:extLst>
          </p:cNvPr>
          <p:cNvPicPr>
            <a:picLocks noChangeAspect="1"/>
          </p:cNvPicPr>
          <p:nvPr/>
        </p:nvPicPr>
        <p:blipFill>
          <a:blip r:embed="rId14"/>
          <a:stretch>
            <a:fillRect/>
          </a:stretch>
        </p:blipFill>
        <p:spPr>
          <a:xfrm>
            <a:off x="6833164" y="3911690"/>
            <a:ext cx="1687963" cy="199037"/>
          </a:xfrm>
          <a:prstGeom prst="rect">
            <a:avLst/>
          </a:prstGeom>
        </p:spPr>
      </p:pic>
      <p:pic>
        <p:nvPicPr>
          <p:cNvPr id="44" name="Picture 43">
            <a:extLst>
              <a:ext uri="{FF2B5EF4-FFF2-40B4-BE49-F238E27FC236}">
                <a16:creationId xmlns:a16="http://schemas.microsoft.com/office/drawing/2014/main" id="{A14B2B9E-F8CB-4DB5-8938-37C94D52D48B}"/>
              </a:ext>
            </a:extLst>
          </p:cNvPr>
          <p:cNvPicPr>
            <a:picLocks noChangeAspect="1"/>
          </p:cNvPicPr>
          <p:nvPr/>
        </p:nvPicPr>
        <p:blipFill>
          <a:blip r:embed="rId15"/>
          <a:stretch>
            <a:fillRect/>
          </a:stretch>
        </p:blipFill>
        <p:spPr>
          <a:xfrm>
            <a:off x="7122607" y="2800088"/>
            <a:ext cx="1109076" cy="199037"/>
          </a:xfrm>
          <a:prstGeom prst="rect">
            <a:avLst/>
          </a:prstGeom>
        </p:spPr>
      </p:pic>
      <p:pic>
        <p:nvPicPr>
          <p:cNvPr id="45" name="Picture 44">
            <a:extLst>
              <a:ext uri="{FF2B5EF4-FFF2-40B4-BE49-F238E27FC236}">
                <a16:creationId xmlns:a16="http://schemas.microsoft.com/office/drawing/2014/main" id="{5C3974B7-37B9-4C0E-BCED-20E33F5C96EA}"/>
              </a:ext>
            </a:extLst>
          </p:cNvPr>
          <p:cNvPicPr>
            <a:picLocks noChangeAspect="1"/>
          </p:cNvPicPr>
          <p:nvPr/>
        </p:nvPicPr>
        <p:blipFill>
          <a:blip r:embed="rId16"/>
          <a:stretch>
            <a:fillRect/>
          </a:stretch>
        </p:blipFill>
        <p:spPr>
          <a:xfrm>
            <a:off x="7145652" y="3615156"/>
            <a:ext cx="1062987" cy="114829"/>
          </a:xfrm>
          <a:prstGeom prst="rect">
            <a:avLst/>
          </a:prstGeom>
        </p:spPr>
      </p:pic>
    </p:spTree>
    <p:extLst>
      <p:ext uri="{BB962C8B-B14F-4D97-AF65-F5344CB8AC3E}">
        <p14:creationId xmlns:p14="http://schemas.microsoft.com/office/powerpoint/2010/main" val="173268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Extend SAP cloud applications including SAP S/4HANA Cloud</a:t>
            </a:r>
            <a:br>
              <a:rPr lang="en-US" b="0" dirty="0"/>
            </a:br>
            <a:r>
              <a:rPr lang="en-US" sz="1400" b="0" dirty="0"/>
              <a:t>Explore SAP S/4HANA Cloud Extensibility options by leveraging the sample scenarios from SAP: </a:t>
            </a:r>
            <a:r>
              <a:rPr lang="en-US" sz="1400" b="0" dirty="0">
                <a:hlinkClick r:id="rId3"/>
              </a:rPr>
              <a:t>http://sap.com/extends4</a:t>
            </a:r>
            <a:r>
              <a:rPr lang="en-US" sz="1400" b="0" dirty="0"/>
              <a:t> </a:t>
            </a:r>
            <a:endParaRPr lang="en-US" b="0" dirty="0"/>
          </a:p>
        </p:txBody>
      </p:sp>
      <p:sp>
        <p:nvSpPr>
          <p:cNvPr id="4" name="Rechteck 9"/>
          <p:cNvSpPr/>
          <p:nvPr/>
        </p:nvSpPr>
        <p:spPr>
          <a:xfrm>
            <a:off x="2504598" y="1916832"/>
            <a:ext cx="3403818" cy="3312368"/>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stCxn id="32" idx="3"/>
            <a:endCxn id="17" idx="2"/>
          </p:cNvCxnSpPr>
          <p:nvPr/>
        </p:nvCxnSpPr>
        <p:spPr>
          <a:xfrm flipV="1">
            <a:off x="6236915" y="5229200"/>
            <a:ext cx="1502984" cy="4005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Elbow Connector 86"/>
          <p:cNvCxnSpPr>
            <a:stCxn id="32" idx="1"/>
            <a:endCxn id="4" idx="2"/>
          </p:cNvCxnSpPr>
          <p:nvPr/>
        </p:nvCxnSpPr>
        <p:spPr>
          <a:xfrm rot="10800000">
            <a:off x="4206507" y="5229200"/>
            <a:ext cx="1630992" cy="4005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21" idx="3"/>
            <a:endCxn id="24" idx="1"/>
          </p:cNvCxnSpPr>
          <p:nvPr/>
        </p:nvCxnSpPr>
        <p:spPr>
          <a:xfrm>
            <a:off x="2125317" y="2641702"/>
            <a:ext cx="781076" cy="642047"/>
          </a:xfrm>
          <a:prstGeom prst="bentConnector3">
            <a:avLst>
              <a:gd name="adj1" fmla="val 29708"/>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Abgerundetes Rechteck 30"/>
          <p:cNvSpPr/>
          <p:nvPr/>
        </p:nvSpPr>
        <p:spPr>
          <a:xfrm>
            <a:off x="4984361" y="5797764"/>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cxnSp>
        <p:nvCxnSpPr>
          <p:cNvPr id="13" name="Gewinkelte Verbindung 42"/>
          <p:cNvCxnSpPr>
            <a:stCxn id="20" idx="3"/>
            <a:endCxn id="24" idx="1"/>
          </p:cNvCxnSpPr>
          <p:nvPr/>
        </p:nvCxnSpPr>
        <p:spPr>
          <a:xfrm>
            <a:off x="2137027" y="3283456"/>
            <a:ext cx="769366" cy="29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Gewinkelte Verbindung 42"/>
          <p:cNvCxnSpPr>
            <a:stCxn id="24" idx="2"/>
            <a:endCxn id="42" idx="0"/>
          </p:cNvCxnSpPr>
          <p:nvPr/>
        </p:nvCxnSpPr>
        <p:spPr>
          <a:xfrm>
            <a:off x="3684410" y="3858131"/>
            <a:ext cx="2189" cy="36448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bgerundetes Rechteck 30"/>
          <p:cNvSpPr/>
          <p:nvPr/>
        </p:nvSpPr>
        <p:spPr>
          <a:xfrm>
            <a:off x="4057574" y="4393769"/>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cxnSp>
        <p:nvCxnSpPr>
          <p:cNvPr id="16" name="Gewinkelte Verbindung 42"/>
          <p:cNvCxnSpPr>
            <a:stCxn id="24" idx="3"/>
            <a:endCxn id="41" idx="2"/>
          </p:cNvCxnSpPr>
          <p:nvPr/>
        </p:nvCxnSpPr>
        <p:spPr>
          <a:xfrm>
            <a:off x="4462427" y="3283749"/>
            <a:ext cx="440081" cy="25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hteck 9"/>
          <p:cNvSpPr/>
          <p:nvPr/>
        </p:nvSpPr>
        <p:spPr>
          <a:xfrm>
            <a:off x="6529635" y="1916832"/>
            <a:ext cx="2420527" cy="3312368"/>
          </a:xfrm>
          <a:prstGeom prst="rect">
            <a:avLst/>
          </a:prstGeom>
          <a:noFill/>
          <a:ln w="19050">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8" name="Abgerundetes Rechteck 24"/>
          <p:cNvSpPr/>
          <p:nvPr/>
        </p:nvSpPr>
        <p:spPr>
          <a:xfrm>
            <a:off x="6236915" y="3194208"/>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20"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027" y="3103456"/>
            <a:ext cx="360000" cy="360000"/>
          </a:xfrm>
          <a:prstGeom prst="rect">
            <a:avLst/>
          </a:prstGeom>
        </p:spPr>
      </p:pic>
      <p:pic>
        <p:nvPicPr>
          <p:cNvPr id="21" name="Bild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5317" y="2461702"/>
            <a:ext cx="360000" cy="360000"/>
          </a:xfrm>
          <a:prstGeom prst="rect">
            <a:avLst/>
          </a:prstGeom>
        </p:spPr>
      </p:pic>
      <p:sp>
        <p:nvSpPr>
          <p:cNvPr id="24" name="Rechteck 61"/>
          <p:cNvSpPr/>
          <p:nvPr/>
        </p:nvSpPr>
        <p:spPr>
          <a:xfrm>
            <a:off x="2906393" y="2709367"/>
            <a:ext cx="1556034" cy="1148764"/>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ABAP, Java or node.js and SAPUI5</a:t>
            </a:r>
          </a:p>
        </p:txBody>
      </p:sp>
      <p:cxnSp>
        <p:nvCxnSpPr>
          <p:cNvPr id="26" name="Gewinkelte Verbindung 42"/>
          <p:cNvCxnSpPr>
            <a:stCxn id="41" idx="6"/>
            <a:endCxn id="18" idx="1"/>
          </p:cNvCxnSpPr>
          <p:nvPr/>
        </p:nvCxnSpPr>
        <p:spPr>
          <a:xfrm>
            <a:off x="5622508" y="3284008"/>
            <a:ext cx="614407" cy="14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rotWithShape="1">
          <a:blip r:embed="rId6"/>
          <a:srcRect l="-4433" r="-6807"/>
          <a:stretch/>
        </p:blipFill>
        <p:spPr>
          <a:xfrm>
            <a:off x="5837499" y="5449740"/>
            <a:ext cx="399416" cy="360000"/>
          </a:xfrm>
          <a:prstGeom prst="rect">
            <a:avLst/>
          </a:prstGeom>
        </p:spPr>
      </p:pic>
      <p:pic>
        <p:nvPicPr>
          <p:cNvPr id="33" name="Bild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615" y="2813383"/>
            <a:ext cx="360000" cy="360000"/>
          </a:xfrm>
          <a:prstGeom prst="rect">
            <a:avLst/>
          </a:prstGeom>
        </p:spPr>
      </p:pic>
      <p:pic>
        <p:nvPicPr>
          <p:cNvPr id="38" name="Bild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2756" y="2813383"/>
            <a:ext cx="360000" cy="360000"/>
          </a:xfrm>
          <a:prstGeom prst="rect">
            <a:avLst/>
          </a:prstGeom>
        </p:spPr>
      </p:pic>
      <p:grpSp>
        <p:nvGrpSpPr>
          <p:cNvPr id="39" name="Gruppierung 38"/>
          <p:cNvGrpSpPr/>
          <p:nvPr/>
        </p:nvGrpSpPr>
        <p:grpSpPr>
          <a:xfrm>
            <a:off x="4839315" y="2924008"/>
            <a:ext cx="846386" cy="934123"/>
            <a:chOff x="4316474" y="2285118"/>
            <a:chExt cx="846386" cy="934123"/>
          </a:xfrm>
        </p:grpSpPr>
        <p:sp>
          <p:nvSpPr>
            <p:cNvPr id="40" name="Rechteck 39"/>
            <p:cNvSpPr/>
            <p:nvPr/>
          </p:nvSpPr>
          <p:spPr>
            <a:xfrm>
              <a:off x="4316474" y="3049964"/>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41" name="Bild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9667" y="2285118"/>
              <a:ext cx="720000" cy="720000"/>
            </a:xfrm>
            <a:prstGeom prst="ellipse">
              <a:avLst/>
            </a:prstGeom>
          </p:spPr>
        </p:pic>
      </p:grpSp>
      <p:sp>
        <p:nvSpPr>
          <p:cNvPr id="63" name="Rechteck 39"/>
          <p:cNvSpPr/>
          <p:nvPr/>
        </p:nvSpPr>
        <p:spPr>
          <a:xfrm>
            <a:off x="1561399" y="3546572"/>
            <a:ext cx="76783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Clients</a:t>
            </a:r>
          </a:p>
        </p:txBody>
      </p:sp>
      <p:pic>
        <p:nvPicPr>
          <p:cNvPr id="35" name="Picture 34"/>
          <p:cNvPicPr>
            <a:picLocks noChangeAspect="1"/>
          </p:cNvPicPr>
          <p:nvPr/>
        </p:nvPicPr>
        <p:blipFill>
          <a:blip r:embed="rId10"/>
          <a:stretch>
            <a:fillRect/>
          </a:stretch>
        </p:blipFill>
        <p:spPr>
          <a:xfrm>
            <a:off x="2626470" y="2038218"/>
            <a:ext cx="1800000" cy="142469"/>
          </a:xfrm>
          <a:prstGeom prst="rect">
            <a:avLst/>
          </a:prstGeom>
        </p:spPr>
      </p:pic>
      <p:pic>
        <p:nvPicPr>
          <p:cNvPr id="42" name="Picture 41"/>
          <p:cNvPicPr>
            <a:picLocks noChangeAspect="1"/>
          </p:cNvPicPr>
          <p:nvPr/>
        </p:nvPicPr>
        <p:blipFill>
          <a:blip r:embed="rId11"/>
          <a:stretch>
            <a:fillRect/>
          </a:stretch>
        </p:blipFill>
        <p:spPr>
          <a:xfrm>
            <a:off x="3326599" y="4222619"/>
            <a:ext cx="720000" cy="720000"/>
          </a:xfrm>
          <a:prstGeom prst="rect">
            <a:avLst/>
          </a:prstGeom>
        </p:spPr>
      </p:pic>
      <p:pic>
        <p:nvPicPr>
          <p:cNvPr id="34" name="Picture 33"/>
          <p:cNvPicPr>
            <a:picLocks noChangeAspect="1"/>
          </p:cNvPicPr>
          <p:nvPr/>
        </p:nvPicPr>
        <p:blipFill>
          <a:blip r:embed="rId12"/>
          <a:stretch>
            <a:fillRect/>
          </a:stretch>
        </p:blipFill>
        <p:spPr>
          <a:xfrm>
            <a:off x="6891883" y="2663751"/>
            <a:ext cx="1693438" cy="129600"/>
          </a:xfrm>
          <a:prstGeom prst="rect">
            <a:avLst/>
          </a:prstGeom>
        </p:spPr>
      </p:pic>
      <p:pic>
        <p:nvPicPr>
          <p:cNvPr id="36" name="Picture 35">
            <a:extLst>
              <a:ext uri="{FF2B5EF4-FFF2-40B4-BE49-F238E27FC236}">
                <a16:creationId xmlns:a16="http://schemas.microsoft.com/office/drawing/2014/main" id="{1BC09A03-7891-463A-B262-7ED11BD88B70}"/>
              </a:ext>
            </a:extLst>
          </p:cNvPr>
          <p:cNvPicPr>
            <a:picLocks noChangeAspect="1"/>
          </p:cNvPicPr>
          <p:nvPr/>
        </p:nvPicPr>
        <p:blipFill>
          <a:blip r:embed="rId13"/>
          <a:stretch>
            <a:fillRect/>
          </a:stretch>
        </p:blipFill>
        <p:spPr>
          <a:xfrm>
            <a:off x="7273408" y="3285679"/>
            <a:ext cx="1040519" cy="199037"/>
          </a:xfrm>
          <a:prstGeom prst="rect">
            <a:avLst/>
          </a:prstGeom>
        </p:spPr>
      </p:pic>
      <p:pic>
        <p:nvPicPr>
          <p:cNvPr id="37" name="Picture 36">
            <a:extLst>
              <a:ext uri="{FF2B5EF4-FFF2-40B4-BE49-F238E27FC236}">
                <a16:creationId xmlns:a16="http://schemas.microsoft.com/office/drawing/2014/main" id="{2C3F0725-DF32-43C7-A0F5-A091F7F2C8C0}"/>
              </a:ext>
            </a:extLst>
          </p:cNvPr>
          <p:cNvPicPr>
            <a:picLocks noChangeAspect="1"/>
          </p:cNvPicPr>
          <p:nvPr/>
        </p:nvPicPr>
        <p:blipFill>
          <a:blip r:embed="rId14"/>
          <a:stretch>
            <a:fillRect/>
          </a:stretch>
        </p:blipFill>
        <p:spPr>
          <a:xfrm>
            <a:off x="7111248" y="4047161"/>
            <a:ext cx="1364838" cy="252623"/>
          </a:xfrm>
          <a:prstGeom prst="rect">
            <a:avLst/>
          </a:prstGeom>
        </p:spPr>
      </p:pic>
      <p:pic>
        <p:nvPicPr>
          <p:cNvPr id="44" name="Picture 43">
            <a:extLst>
              <a:ext uri="{FF2B5EF4-FFF2-40B4-BE49-F238E27FC236}">
                <a16:creationId xmlns:a16="http://schemas.microsoft.com/office/drawing/2014/main" id="{183ACB64-065B-4878-A379-CAD99BD892EC}"/>
              </a:ext>
            </a:extLst>
          </p:cNvPr>
          <p:cNvPicPr>
            <a:picLocks noChangeAspect="1"/>
          </p:cNvPicPr>
          <p:nvPr/>
        </p:nvPicPr>
        <p:blipFill>
          <a:blip r:embed="rId15"/>
          <a:stretch>
            <a:fillRect/>
          </a:stretch>
        </p:blipFill>
        <p:spPr>
          <a:xfrm>
            <a:off x="6949686" y="4778022"/>
            <a:ext cx="1687963" cy="199037"/>
          </a:xfrm>
          <a:prstGeom prst="rect">
            <a:avLst/>
          </a:prstGeom>
        </p:spPr>
      </p:pic>
      <p:pic>
        <p:nvPicPr>
          <p:cNvPr id="45" name="Picture 44">
            <a:extLst>
              <a:ext uri="{FF2B5EF4-FFF2-40B4-BE49-F238E27FC236}">
                <a16:creationId xmlns:a16="http://schemas.microsoft.com/office/drawing/2014/main" id="{5A0FE1F1-F820-4F62-ACE0-498736DF60DC}"/>
              </a:ext>
            </a:extLst>
          </p:cNvPr>
          <p:cNvPicPr>
            <a:picLocks noChangeAspect="1"/>
          </p:cNvPicPr>
          <p:nvPr/>
        </p:nvPicPr>
        <p:blipFill>
          <a:blip r:embed="rId16"/>
          <a:stretch>
            <a:fillRect/>
          </a:stretch>
        </p:blipFill>
        <p:spPr>
          <a:xfrm>
            <a:off x="7239129" y="3666420"/>
            <a:ext cx="1109076" cy="199037"/>
          </a:xfrm>
          <a:prstGeom prst="rect">
            <a:avLst/>
          </a:prstGeom>
        </p:spPr>
      </p:pic>
      <p:pic>
        <p:nvPicPr>
          <p:cNvPr id="46" name="Picture 45">
            <a:extLst>
              <a:ext uri="{FF2B5EF4-FFF2-40B4-BE49-F238E27FC236}">
                <a16:creationId xmlns:a16="http://schemas.microsoft.com/office/drawing/2014/main" id="{253D7CB7-5346-46F1-98AC-F302DFB46275}"/>
              </a:ext>
            </a:extLst>
          </p:cNvPr>
          <p:cNvPicPr>
            <a:picLocks noChangeAspect="1"/>
          </p:cNvPicPr>
          <p:nvPr/>
        </p:nvPicPr>
        <p:blipFill>
          <a:blip r:embed="rId17"/>
          <a:stretch>
            <a:fillRect/>
          </a:stretch>
        </p:blipFill>
        <p:spPr>
          <a:xfrm>
            <a:off x="7262174" y="4481488"/>
            <a:ext cx="1062987" cy="114829"/>
          </a:xfrm>
          <a:prstGeom prst="rect">
            <a:avLst/>
          </a:prstGeom>
        </p:spPr>
      </p:pic>
    </p:spTree>
    <p:extLst>
      <p:ext uri="{BB962C8B-B14F-4D97-AF65-F5344CB8AC3E}">
        <p14:creationId xmlns:p14="http://schemas.microsoft.com/office/powerpoint/2010/main" val="2154672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Extend SAP SuccessFactors applications</a:t>
            </a:r>
            <a:br>
              <a:rPr lang="en-US" b="0" dirty="0"/>
            </a:br>
            <a:r>
              <a:rPr lang="en-US" sz="1400" b="0" dirty="0"/>
              <a:t>Browse Use Cases on cloudplatform.sap.com: </a:t>
            </a:r>
            <a:r>
              <a:rPr lang="en-US" sz="1400" b="0" dirty="0">
                <a:hlinkClick r:id="rId3"/>
              </a:rPr>
              <a:t>Use Case Finder &gt; SAP SuccessFactors</a:t>
            </a:r>
            <a:endParaRPr lang="en-US" dirty="0"/>
          </a:p>
        </p:txBody>
      </p:sp>
      <p:sp>
        <p:nvSpPr>
          <p:cNvPr id="4" name="Rechteck 9"/>
          <p:cNvSpPr/>
          <p:nvPr/>
        </p:nvSpPr>
        <p:spPr>
          <a:xfrm>
            <a:off x="2521152" y="2132856"/>
            <a:ext cx="3625962" cy="3382972"/>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cxnSpLocks/>
          </p:cNvCxnSpPr>
          <p:nvPr/>
        </p:nvCxnSpPr>
        <p:spPr>
          <a:xfrm flipV="1">
            <a:off x="7537747" y="3981089"/>
            <a:ext cx="0" cy="911915"/>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19" idx="3"/>
            <a:endCxn id="10" idx="1"/>
          </p:cNvCxnSpPr>
          <p:nvPr/>
        </p:nvCxnSpPr>
        <p:spPr>
          <a:xfrm>
            <a:off x="2133868" y="2815873"/>
            <a:ext cx="77313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91280" y="3102216"/>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services</a:t>
            </a:r>
          </a:p>
        </p:txBody>
      </p:sp>
      <p:cxnSp>
        <p:nvCxnSpPr>
          <p:cNvPr id="9" name="Gewinkelte Verbindung 42"/>
          <p:cNvCxnSpPr>
            <a:stCxn id="10" idx="3"/>
            <a:endCxn id="22" idx="0"/>
          </p:cNvCxnSpPr>
          <p:nvPr/>
        </p:nvCxnSpPr>
        <p:spPr>
          <a:xfrm>
            <a:off x="3333842" y="2815873"/>
            <a:ext cx="1034673" cy="56630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4" cstate="screen">
            <a:extLst>
              <a:ext uri="{28A0092B-C50C-407E-A947-70E740481C1C}">
                <a14:useLocalDpi xmlns:a14="http://schemas.microsoft.com/office/drawing/2010/main"/>
              </a:ext>
            </a:extLst>
          </a:blip>
          <a:srcRect l="8532" t="-7809" r="8532" b="-7809"/>
          <a:stretch/>
        </p:blipFill>
        <p:spPr>
          <a:xfrm>
            <a:off x="2907005" y="2518355"/>
            <a:ext cx="426837" cy="595035"/>
          </a:xfrm>
          <a:prstGeom prst="rect">
            <a:avLst/>
          </a:prstGeom>
        </p:spPr>
      </p:pic>
      <p:cxnSp>
        <p:nvCxnSpPr>
          <p:cNvPr id="12" name="Gewinkelte Verbindung 42"/>
          <p:cNvCxnSpPr>
            <a:stCxn id="18" idx="3"/>
            <a:endCxn id="36" idx="2"/>
          </p:cNvCxnSpPr>
          <p:nvPr/>
        </p:nvCxnSpPr>
        <p:spPr>
          <a:xfrm>
            <a:off x="2132065" y="3868561"/>
            <a:ext cx="628358" cy="162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winkelte Verbindung 42"/>
          <p:cNvCxnSpPr>
            <a:stCxn id="22" idx="2"/>
            <a:endCxn id="33" idx="0"/>
          </p:cNvCxnSpPr>
          <p:nvPr/>
        </p:nvCxnSpPr>
        <p:spPr>
          <a:xfrm>
            <a:off x="4368515" y="4367062"/>
            <a:ext cx="0" cy="31953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p:cNvSpPr/>
          <p:nvPr/>
        </p:nvSpPr>
        <p:spPr>
          <a:xfrm>
            <a:off x="2498316" y="4864068"/>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sp>
        <p:nvSpPr>
          <p:cNvPr id="15" name="Rechteck 9"/>
          <p:cNvSpPr/>
          <p:nvPr/>
        </p:nvSpPr>
        <p:spPr>
          <a:xfrm>
            <a:off x="6889675" y="2132855"/>
            <a:ext cx="2832269" cy="2221355"/>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6" name="Abgerundetes Rechteck 24"/>
          <p:cNvSpPr/>
          <p:nvPr/>
        </p:nvSpPr>
        <p:spPr>
          <a:xfrm>
            <a:off x="6593184" y="3789655"/>
            <a:ext cx="536479" cy="182592"/>
          </a:xfrm>
          <a:prstGeom prst="roundRect">
            <a:avLst>
              <a:gd name="adj" fmla="val 50000"/>
            </a:avLst>
          </a:prstGeom>
          <a:solidFill>
            <a:srgbClr val="1983D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18" name="Bild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065" y="3688561"/>
            <a:ext cx="360000" cy="360000"/>
          </a:xfrm>
          <a:prstGeom prst="rect">
            <a:avLst/>
          </a:prstGeom>
        </p:spPr>
      </p:pic>
      <p:pic>
        <p:nvPicPr>
          <p:cNvPr id="19" name="Bild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3868" y="2635873"/>
            <a:ext cx="360000" cy="360000"/>
          </a:xfrm>
          <a:prstGeom prst="rect">
            <a:avLst/>
          </a:prstGeom>
        </p:spPr>
      </p:pic>
      <p:sp>
        <p:nvSpPr>
          <p:cNvPr id="22" name="Rechteck 61"/>
          <p:cNvSpPr/>
          <p:nvPr/>
        </p:nvSpPr>
        <p:spPr>
          <a:xfrm>
            <a:off x="3723053" y="3382174"/>
            <a:ext cx="1290924" cy="98488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4" name="Gewinkelte Verbindung 42"/>
          <p:cNvCxnSpPr>
            <a:cxnSpLocks/>
            <a:stCxn id="47" idx="6"/>
            <a:endCxn id="16" idx="1"/>
          </p:cNvCxnSpPr>
          <p:nvPr/>
        </p:nvCxnSpPr>
        <p:spPr>
          <a:xfrm>
            <a:off x="6012389" y="3878837"/>
            <a:ext cx="580795" cy="21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hteck 64"/>
          <p:cNvSpPr/>
          <p:nvPr/>
        </p:nvSpPr>
        <p:spPr>
          <a:xfrm>
            <a:off x="2793542" y="4228562"/>
            <a:ext cx="657122" cy="169277"/>
          </a:xfrm>
          <a:prstGeom prst="rect">
            <a:avLst/>
          </a:prstGeom>
        </p:spPr>
        <p:txBody>
          <a:bodyPr wrap="square" lIns="0" tIns="0" rIns="0" bIns="0">
            <a:spAutoFit/>
          </a:bodyPr>
          <a:lstStyle/>
          <a:p>
            <a:pPr algn="ctr"/>
            <a:r>
              <a:rPr lang="en-US" sz="1100" b="1" dirty="0">
                <a:solidFill>
                  <a:srgbClr val="427CAC"/>
                </a:solidFill>
              </a:rPr>
              <a:t>Portal</a:t>
            </a:r>
            <a:endParaRPr lang="en-US" sz="1100" b="1" dirty="0">
              <a:solidFill>
                <a:srgbClr val="427CAC"/>
              </a:solidFill>
              <a:latin typeface="Arial" charset="0"/>
              <a:ea typeface="Arial" charset="0"/>
              <a:cs typeface="Arial" charset="0"/>
            </a:endParaRPr>
          </a:p>
        </p:txBody>
      </p:sp>
      <p:cxnSp>
        <p:nvCxnSpPr>
          <p:cNvPr id="29" name="Gewinkelte Verbindung 42"/>
          <p:cNvCxnSpPr>
            <a:stCxn id="36" idx="6"/>
            <a:endCxn id="22" idx="1"/>
          </p:cNvCxnSpPr>
          <p:nvPr/>
        </p:nvCxnSpPr>
        <p:spPr>
          <a:xfrm>
            <a:off x="3480423" y="3870187"/>
            <a:ext cx="242630" cy="443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Gewinkelte Verbindung 42"/>
          <p:cNvCxnSpPr>
            <a:stCxn id="22" idx="3"/>
            <a:endCxn id="47" idx="2"/>
          </p:cNvCxnSpPr>
          <p:nvPr/>
        </p:nvCxnSpPr>
        <p:spPr>
          <a:xfrm>
            <a:off x="5013977" y="3874618"/>
            <a:ext cx="278412" cy="421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Bild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0423" y="3510187"/>
            <a:ext cx="720000" cy="720000"/>
          </a:xfrm>
          <a:prstGeom prst="ellipse">
            <a:avLst/>
          </a:prstGeom>
        </p:spPr>
      </p:pic>
      <p:pic>
        <p:nvPicPr>
          <p:cNvPr id="43" name="Bild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1779" y="3482518"/>
            <a:ext cx="360000" cy="360000"/>
          </a:xfrm>
          <a:prstGeom prst="rect">
            <a:avLst/>
          </a:prstGeom>
        </p:spPr>
      </p:pic>
      <p:pic>
        <p:nvPicPr>
          <p:cNvPr id="44" name="Bild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5105" y="3482518"/>
            <a:ext cx="360000" cy="360000"/>
          </a:xfrm>
          <a:prstGeom prst="rect">
            <a:avLst/>
          </a:prstGeom>
        </p:spPr>
      </p:pic>
      <p:grpSp>
        <p:nvGrpSpPr>
          <p:cNvPr id="45" name="Gruppierung 44"/>
          <p:cNvGrpSpPr/>
          <p:nvPr/>
        </p:nvGrpSpPr>
        <p:grpSpPr>
          <a:xfrm>
            <a:off x="5225861" y="3518837"/>
            <a:ext cx="846386" cy="918168"/>
            <a:chOff x="4328199" y="2291354"/>
            <a:chExt cx="846386" cy="918168"/>
          </a:xfrm>
        </p:grpSpPr>
        <p:sp>
          <p:nvSpPr>
            <p:cNvPr id="46" name="Rechteck 45"/>
            <p:cNvSpPr/>
            <p:nvPr/>
          </p:nvSpPr>
          <p:spPr>
            <a:xfrm>
              <a:off x="4328199" y="3040245"/>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endParaRPr lang="en-US" sz="900" b="1" dirty="0">
                <a:solidFill>
                  <a:srgbClr val="427CAC"/>
                </a:solidFill>
                <a:latin typeface="Arial" charset="0"/>
                <a:ea typeface="Arial" charset="0"/>
                <a:cs typeface="Arial" charset="0"/>
              </a:endParaRPr>
            </a:p>
          </p:txBody>
        </p:sp>
        <p:pic>
          <p:nvPicPr>
            <p:cNvPr id="47" name="Bild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4727" y="2291354"/>
              <a:ext cx="720000" cy="720000"/>
            </a:xfrm>
            <a:prstGeom prst="ellipse">
              <a:avLst/>
            </a:prstGeom>
          </p:spPr>
        </p:pic>
      </p:grpSp>
      <p:pic>
        <p:nvPicPr>
          <p:cNvPr id="38" name="Picture 37"/>
          <p:cNvPicPr>
            <a:picLocks noChangeAspect="1"/>
          </p:cNvPicPr>
          <p:nvPr/>
        </p:nvPicPr>
        <p:blipFill>
          <a:blip r:embed="rId11"/>
          <a:stretch>
            <a:fillRect/>
          </a:stretch>
        </p:blipFill>
        <p:spPr>
          <a:xfrm>
            <a:off x="2613991" y="2231086"/>
            <a:ext cx="1800000" cy="142469"/>
          </a:xfrm>
          <a:prstGeom prst="rect">
            <a:avLst/>
          </a:prstGeom>
        </p:spPr>
      </p:pic>
      <p:pic>
        <p:nvPicPr>
          <p:cNvPr id="33" name="Picture 32"/>
          <p:cNvPicPr>
            <a:picLocks noChangeAspect="1"/>
          </p:cNvPicPr>
          <p:nvPr/>
        </p:nvPicPr>
        <p:blipFill>
          <a:blip r:embed="rId12"/>
          <a:stretch>
            <a:fillRect/>
          </a:stretch>
        </p:blipFill>
        <p:spPr>
          <a:xfrm>
            <a:off x="4008515" y="4686592"/>
            <a:ext cx="720000" cy="720000"/>
          </a:xfrm>
          <a:prstGeom prst="rect">
            <a:avLst/>
          </a:prstGeom>
        </p:spPr>
      </p:pic>
      <p:sp>
        <p:nvSpPr>
          <p:cNvPr id="37" name="Rechteck 61">
            <a:extLst>
              <a:ext uri="{FF2B5EF4-FFF2-40B4-BE49-F238E27FC236}">
                <a16:creationId xmlns:a16="http://schemas.microsoft.com/office/drawing/2014/main" id="{252278CF-0686-4964-9FD0-1FF732B4DF08}"/>
              </a:ext>
            </a:extLst>
          </p:cNvPr>
          <p:cNvSpPr/>
          <p:nvPr/>
        </p:nvSpPr>
        <p:spPr>
          <a:xfrm>
            <a:off x="6888742" y="4581128"/>
            <a:ext cx="2832269" cy="934700"/>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1200" b="1" kern="0" dirty="0">
                <a:solidFill>
                  <a:srgbClr val="1A9898"/>
                </a:solidFill>
                <a:latin typeface="Arial" panose="020B0604020202020204" pitchFamily="34" charset="0"/>
                <a:ea typeface="BentonSans" charset="0"/>
                <a:cs typeface="Arial" panose="020B0604020202020204" pitchFamily="34" charset="0"/>
              </a:rPr>
              <a:t>Your Datacenter</a:t>
            </a:r>
          </a:p>
        </p:txBody>
      </p:sp>
      <p:cxnSp>
        <p:nvCxnSpPr>
          <p:cNvPr id="48" name="Elbow Connector 83">
            <a:extLst>
              <a:ext uri="{FF2B5EF4-FFF2-40B4-BE49-F238E27FC236}">
                <a16:creationId xmlns:a16="http://schemas.microsoft.com/office/drawing/2014/main" id="{F404728B-4A66-4751-B8E1-74D52FDA2191}"/>
              </a:ext>
            </a:extLst>
          </p:cNvPr>
          <p:cNvCxnSpPr>
            <a:cxnSpLocks/>
            <a:endCxn id="70" idx="1"/>
          </p:cNvCxnSpPr>
          <p:nvPr/>
        </p:nvCxnSpPr>
        <p:spPr>
          <a:xfrm>
            <a:off x="6140983" y="5119922"/>
            <a:ext cx="1187087"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Gerade Verbindung mit Pfeil 136">
            <a:extLst>
              <a:ext uri="{FF2B5EF4-FFF2-40B4-BE49-F238E27FC236}">
                <a16:creationId xmlns:a16="http://schemas.microsoft.com/office/drawing/2014/main" id="{256C23B3-9827-4C27-B985-405D7900538F}"/>
              </a:ext>
            </a:extLst>
          </p:cNvPr>
          <p:cNvCxnSpPr>
            <a:cxnSpLocks/>
            <a:endCxn id="73" idx="0"/>
          </p:cNvCxnSpPr>
          <p:nvPr/>
        </p:nvCxnSpPr>
        <p:spPr>
          <a:xfrm>
            <a:off x="6124543" y="3337489"/>
            <a:ext cx="1413204" cy="414469"/>
          </a:xfrm>
          <a:prstGeom prst="bentConnector2">
            <a:avLst/>
          </a:prstGeom>
          <a:ln w="19050" cap="rnd" cmpd="sng">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Abgerundetes Rechteck 24">
            <a:extLst>
              <a:ext uri="{FF2B5EF4-FFF2-40B4-BE49-F238E27FC236}">
                <a16:creationId xmlns:a16="http://schemas.microsoft.com/office/drawing/2014/main" id="{4D1F7BD9-C2E0-4F89-957D-1FC68609AE82}"/>
              </a:ext>
            </a:extLst>
          </p:cNvPr>
          <p:cNvSpPr/>
          <p:nvPr/>
        </p:nvSpPr>
        <p:spPr>
          <a:xfrm>
            <a:off x="6593184" y="3240519"/>
            <a:ext cx="536480"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pic>
        <p:nvPicPr>
          <p:cNvPr id="70" name="Picture 69">
            <a:extLst>
              <a:ext uri="{FF2B5EF4-FFF2-40B4-BE49-F238E27FC236}">
                <a16:creationId xmlns:a16="http://schemas.microsoft.com/office/drawing/2014/main" id="{6624CA6F-C6A7-462D-95D8-EDD1AFD27503}"/>
              </a:ext>
            </a:extLst>
          </p:cNvPr>
          <p:cNvPicPr>
            <a:picLocks noChangeAspect="1"/>
          </p:cNvPicPr>
          <p:nvPr/>
        </p:nvPicPr>
        <p:blipFill rotWithShape="1">
          <a:blip r:embed="rId13"/>
          <a:srcRect l="-18932" t="-13033" r="-21305" b="-13033"/>
          <a:stretch/>
        </p:blipFill>
        <p:spPr>
          <a:xfrm>
            <a:off x="7328070" y="4893004"/>
            <a:ext cx="503524" cy="453836"/>
          </a:xfrm>
          <a:prstGeom prst="rect">
            <a:avLst/>
          </a:prstGeom>
        </p:spPr>
      </p:pic>
      <p:sp>
        <p:nvSpPr>
          <p:cNvPr id="73" name="Rectangle 72">
            <a:extLst>
              <a:ext uri="{FF2B5EF4-FFF2-40B4-BE49-F238E27FC236}">
                <a16:creationId xmlns:a16="http://schemas.microsoft.com/office/drawing/2014/main" id="{11B8B0A6-2E4B-4A74-9DA8-4AFA72EB8241}"/>
              </a:ext>
            </a:extLst>
          </p:cNvPr>
          <p:cNvSpPr/>
          <p:nvPr/>
        </p:nvSpPr>
        <p:spPr bwMode="gray">
          <a:xfrm>
            <a:off x="7432908" y="3751958"/>
            <a:ext cx="209677" cy="220289"/>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5" name="Abgerundetes Rechteck 30">
            <a:extLst>
              <a:ext uri="{FF2B5EF4-FFF2-40B4-BE49-F238E27FC236}">
                <a16:creationId xmlns:a16="http://schemas.microsoft.com/office/drawing/2014/main" id="{C7E7C42F-F7D8-434B-B8D6-38C72B814C18}"/>
              </a:ext>
            </a:extLst>
          </p:cNvPr>
          <p:cNvSpPr/>
          <p:nvPr/>
        </p:nvSpPr>
        <p:spPr>
          <a:xfrm>
            <a:off x="7793343" y="4931072"/>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Corporate Identity Provider</a:t>
            </a:r>
          </a:p>
        </p:txBody>
      </p:sp>
      <p:pic>
        <p:nvPicPr>
          <p:cNvPr id="50" name="Picture 49">
            <a:extLst>
              <a:ext uri="{FF2B5EF4-FFF2-40B4-BE49-F238E27FC236}">
                <a16:creationId xmlns:a16="http://schemas.microsoft.com/office/drawing/2014/main" id="{B14BD5F1-85C0-4CE0-8141-FFF8AF700594}"/>
              </a:ext>
            </a:extLst>
          </p:cNvPr>
          <p:cNvPicPr>
            <a:picLocks noChangeAspect="1"/>
          </p:cNvPicPr>
          <p:nvPr/>
        </p:nvPicPr>
        <p:blipFill>
          <a:blip r:embed="rId14"/>
          <a:stretch>
            <a:fillRect/>
          </a:stretch>
        </p:blipFill>
        <p:spPr>
          <a:xfrm>
            <a:off x="7341089" y="3779839"/>
            <a:ext cx="1687963" cy="199037"/>
          </a:xfrm>
          <a:prstGeom prst="rect">
            <a:avLst/>
          </a:prstGeom>
        </p:spPr>
      </p:pic>
    </p:spTree>
    <p:extLst>
      <p:ext uri="{BB962C8B-B14F-4D97-AF65-F5344CB8AC3E}">
        <p14:creationId xmlns:p14="http://schemas.microsoft.com/office/powerpoint/2010/main" val="1811591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srcRect l="-3337" t="-15016" r="12368" b="24048"/>
          <a:stretch/>
        </p:blipFill>
        <p:spPr>
          <a:xfrm>
            <a:off x="651881"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427CAC"/>
            </a:solidFill>
            <a:miter lim="800000"/>
            <a:headEnd/>
            <a:tailEnd/>
          </a:ln>
          <a:effectLst>
            <a:outerShdw blurRad="63500" sx="102000" sy="102000" algn="ctr" rotWithShape="0">
              <a:prstClr val="black">
                <a:alpha val="40000"/>
              </a:prstClr>
            </a:outerShdw>
          </a:effectLst>
        </p:spPr>
      </p:pic>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Icons and Logos</a:t>
            </a:r>
          </a:p>
        </p:txBody>
      </p:sp>
      <p:sp>
        <p:nvSpPr>
          <p:cNvPr id="29" name="Text Placeholder 28"/>
          <p:cNvSpPr>
            <a:spLocks noGrp="1"/>
          </p:cNvSpPr>
          <p:nvPr>
            <p:ph type="body" sz="quarter" idx="10"/>
          </p:nvPr>
        </p:nvSpPr>
        <p:spPr>
          <a:xfrm>
            <a:off x="504000" y="4384569"/>
            <a:ext cx="2415600" cy="1971780"/>
          </a:xfrm>
        </p:spPr>
        <p:txBody>
          <a:bodyPr/>
          <a:lstStyle/>
          <a:p>
            <a:pPr algn="ctr"/>
            <a:r>
              <a:rPr lang="en-US" sz="2000" dirty="0"/>
              <a:t>SAP Cloud Platform Capabilities, for example, Analytics, Internet of Things, Collaboration</a:t>
            </a:r>
          </a:p>
        </p:txBody>
      </p:sp>
      <p:sp>
        <p:nvSpPr>
          <p:cNvPr id="31" name="Text Placeholder 30"/>
          <p:cNvSpPr>
            <a:spLocks noGrp="1"/>
          </p:cNvSpPr>
          <p:nvPr>
            <p:ph type="body" sz="quarter" idx="13"/>
          </p:nvPr>
        </p:nvSpPr>
        <p:spPr>
          <a:xfrm>
            <a:off x="9193931" y="4384570"/>
            <a:ext cx="2577492" cy="1971780"/>
          </a:xfrm>
        </p:spPr>
        <p:txBody>
          <a:bodyPr/>
          <a:lstStyle/>
          <a:p>
            <a:pPr algn="ctr"/>
            <a:r>
              <a:rPr lang="en-US" sz="2000" dirty="0"/>
              <a:t>Logos for SAP products, for example</a:t>
            </a:r>
            <a:br>
              <a:rPr lang="en-US" sz="2000" dirty="0"/>
            </a:br>
            <a:r>
              <a:rPr lang="en-US" sz="2000" dirty="0"/>
              <a:t>SAP Cloud Platform, </a:t>
            </a:r>
            <a:br>
              <a:rPr lang="en-US" sz="2000" dirty="0"/>
            </a:br>
            <a:r>
              <a:rPr lang="en-US" sz="2000" dirty="0"/>
              <a:t>SAP SuccessFactors</a:t>
            </a:r>
          </a:p>
        </p:txBody>
      </p:sp>
      <p:sp>
        <p:nvSpPr>
          <p:cNvPr id="33" name="Text Placeholder 32"/>
          <p:cNvSpPr>
            <a:spLocks noGrp="1"/>
          </p:cNvSpPr>
          <p:nvPr>
            <p:ph type="body" sz="quarter" idx="15"/>
          </p:nvPr>
        </p:nvSpPr>
        <p:spPr>
          <a:xfrm>
            <a:off x="3173264" y="4384570"/>
            <a:ext cx="2924324" cy="1971780"/>
          </a:xfrm>
        </p:spPr>
        <p:txBody>
          <a:bodyPr/>
          <a:lstStyle/>
          <a:p>
            <a:pPr algn="ctr"/>
            <a:r>
              <a:rPr lang="en-US" sz="2000" dirty="0"/>
              <a:t>SAP Cloud Platform Service Icons, for example, Connectivity Service, SAP Web IDE for </a:t>
            </a:r>
            <a:r>
              <a:rPr lang="en-US" sz="2000" b="1" dirty="0"/>
              <a:t>diagrams</a:t>
            </a:r>
            <a:r>
              <a:rPr lang="en-US" sz="2000" dirty="0"/>
              <a:t> (with circle) </a:t>
            </a:r>
            <a:br>
              <a:rPr lang="en-US" sz="2000" dirty="0"/>
            </a:br>
            <a:r>
              <a:rPr lang="en-US" sz="2000" dirty="0"/>
              <a:t>and </a:t>
            </a:r>
            <a:r>
              <a:rPr lang="en-US" sz="2000" b="1" dirty="0"/>
              <a:t>slides</a:t>
            </a:r>
            <a:r>
              <a:rPr lang="en-US" sz="2000" dirty="0"/>
              <a:t> (without circle)</a:t>
            </a:r>
          </a:p>
        </p:txBody>
      </p:sp>
      <p:sp>
        <p:nvSpPr>
          <p:cNvPr id="35" name="Text Placeholder 34"/>
          <p:cNvSpPr>
            <a:spLocks noGrp="1"/>
          </p:cNvSpPr>
          <p:nvPr>
            <p:ph type="body" sz="quarter" idx="17"/>
          </p:nvPr>
        </p:nvSpPr>
        <p:spPr>
          <a:xfrm>
            <a:off x="6351252" y="4384570"/>
            <a:ext cx="2415600" cy="1971780"/>
          </a:xfrm>
        </p:spPr>
        <p:txBody>
          <a:bodyPr/>
          <a:lstStyle/>
          <a:p>
            <a:pPr algn="ctr"/>
            <a:r>
              <a:rPr lang="en-US" sz="2000" dirty="0"/>
              <a:t>SAP Icons, using the SAP’s own icon fonts like SAP Icon Font or TNT Font</a:t>
            </a:r>
          </a:p>
        </p:txBody>
      </p:sp>
      <p:sp>
        <p:nvSpPr>
          <p:cNvPr id="7" name="TextBox 6"/>
          <p:cNvSpPr txBox="1"/>
          <p:nvPr/>
        </p:nvSpPr>
        <p:spPr>
          <a:xfrm>
            <a:off x="481013" y="1878238"/>
            <a:ext cx="2438587" cy="396000"/>
          </a:xfrm>
          <a:prstGeom prst="roundRect">
            <a:avLst>
              <a:gd name="adj" fmla="val 50000"/>
            </a:avLst>
          </a:prstGeom>
          <a:solidFill>
            <a:srgbClr val="427CAC"/>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Capability Icons </a:t>
            </a:r>
          </a:p>
        </p:txBody>
      </p:sp>
      <p:pic>
        <p:nvPicPr>
          <p:cNvPr id="9" name="Picture 8"/>
          <p:cNvPicPr>
            <a:picLocks noChangeAspect="1"/>
          </p:cNvPicPr>
          <p:nvPr/>
        </p:nvPicPr>
        <p:blipFill>
          <a:blip r:embed="rId4"/>
          <a:stretch>
            <a:fillRect/>
          </a:stretch>
        </p:blipFill>
        <p:spPr>
          <a:xfrm>
            <a:off x="6505783"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808080"/>
            </a:solidFill>
            <a:miter lim="800000"/>
            <a:headEnd/>
            <a:tailEnd/>
          </a:ln>
          <a:effectLst>
            <a:outerShdw blurRad="63500" sx="102000" sy="102000" algn="ctr" rotWithShape="0">
              <a:prstClr val="black">
                <a:alpha val="40000"/>
              </a:prstClr>
            </a:outerShdw>
          </a:effectLst>
        </p:spPr>
      </p:pic>
      <p:pic>
        <p:nvPicPr>
          <p:cNvPr id="12" name="Picture 11"/>
          <p:cNvPicPr>
            <a:picLocks noChangeAspect="1"/>
          </p:cNvPicPr>
          <p:nvPr/>
        </p:nvPicPr>
        <p:blipFill rotWithShape="1">
          <a:blip r:embed="rId5"/>
          <a:srcRect l="-3703" t="-10686" r="3703" b="10686"/>
          <a:stretch/>
        </p:blipFill>
        <p:spPr>
          <a:xfrm>
            <a:off x="3598494" y="1691389"/>
            <a:ext cx="2096850" cy="2096850"/>
          </a:xfrm>
          <a:prstGeom prst="ellipse">
            <a:avLst/>
          </a:prstGeom>
          <a:gradFill flip="none" rotWithShape="1">
            <a:gsLst>
              <a:gs pos="100000">
                <a:schemeClr val="bg1">
                  <a:lumMod val="85000"/>
                </a:schemeClr>
              </a:gs>
              <a:gs pos="0">
                <a:schemeClr val="bg1"/>
              </a:gs>
            </a:gsLst>
            <a:path path="circle">
              <a:fillToRect l="50000" t="50000" r="50000" b="50000"/>
            </a:path>
            <a:tileRect/>
          </a:gradFill>
          <a:ln w="76200" algn="ctr">
            <a:solidFill>
              <a:srgbClr val="0092D1"/>
            </a:solidFill>
            <a:miter lim="800000"/>
            <a:headEnd/>
            <a:tailEnd/>
          </a:ln>
          <a:effectLst>
            <a:outerShdw blurRad="63500" sx="102000" sy="102000" algn="ctr" rotWithShape="0">
              <a:prstClr val="black">
                <a:alpha val="40000"/>
              </a:prstClr>
            </a:outerShdw>
          </a:effectLst>
        </p:spPr>
      </p:pic>
      <p:sp>
        <p:nvSpPr>
          <p:cNvPr id="13" name="TextBox 12"/>
          <p:cNvSpPr txBox="1"/>
          <p:nvPr/>
        </p:nvSpPr>
        <p:spPr>
          <a:xfrm>
            <a:off x="3427625" y="1878237"/>
            <a:ext cx="2472432" cy="396000"/>
          </a:xfrm>
          <a:prstGeom prst="roundRect">
            <a:avLst>
              <a:gd name="adj" fmla="val 50000"/>
            </a:avLst>
          </a:prstGeom>
          <a:solidFill>
            <a:srgbClr val="0092D1"/>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Service Icons</a:t>
            </a:r>
          </a:p>
        </p:txBody>
      </p:sp>
      <p:sp>
        <p:nvSpPr>
          <p:cNvPr id="25" name="TextBox 24"/>
          <p:cNvSpPr txBox="1"/>
          <p:nvPr/>
        </p:nvSpPr>
        <p:spPr>
          <a:xfrm>
            <a:off x="6341564" y="1878238"/>
            <a:ext cx="2425288" cy="396000"/>
          </a:xfrm>
          <a:prstGeom prst="roundRect">
            <a:avLst>
              <a:gd name="adj" fmla="val 50000"/>
            </a:avLst>
          </a:prstGeom>
          <a:solidFill>
            <a:srgbClr val="808080"/>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Other SAP Icons</a:t>
            </a:r>
          </a:p>
        </p:txBody>
      </p:sp>
      <p:pic>
        <p:nvPicPr>
          <p:cNvPr id="15" name="Picture 14">
            <a:extLst>
              <a:ext uri="{FF2B5EF4-FFF2-40B4-BE49-F238E27FC236}">
                <a16:creationId xmlns:a16="http://schemas.microsoft.com/office/drawing/2014/main" id="{FD3569AB-498E-420B-880B-0DFB53A4440C}"/>
              </a:ext>
            </a:extLst>
          </p:cNvPr>
          <p:cNvPicPr>
            <a:picLocks noChangeAspect="1"/>
          </p:cNvPicPr>
          <p:nvPr/>
        </p:nvPicPr>
        <p:blipFill rotWithShape="1">
          <a:blip r:embed="rId6"/>
          <a:srcRect t="1401" b="1401"/>
          <a:stretch/>
        </p:blipFill>
        <p:spPr>
          <a:xfrm>
            <a:off x="9434252" y="1691389"/>
            <a:ext cx="2096850" cy="2096850"/>
          </a:xfrm>
          <a:prstGeom prst="ellipse">
            <a:avLst/>
          </a:prstGeom>
          <a:solidFill>
            <a:schemeClr val="tx1">
              <a:lumMod val="65000"/>
              <a:lumOff val="35000"/>
            </a:schemeClr>
          </a:solidFill>
          <a:ln w="76200" algn="ctr">
            <a:solidFill>
              <a:schemeClr val="tx1">
                <a:lumMod val="65000"/>
                <a:lumOff val="35000"/>
              </a:schemeClr>
            </a:solidFill>
            <a:miter lim="800000"/>
            <a:headEnd/>
            <a:tailEnd/>
          </a:ln>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C0FB87BC-A3E3-4E52-8056-262852F170ED}"/>
              </a:ext>
            </a:extLst>
          </p:cNvPr>
          <p:cNvSpPr txBox="1"/>
          <p:nvPr/>
        </p:nvSpPr>
        <p:spPr>
          <a:xfrm>
            <a:off x="9274877" y="1878238"/>
            <a:ext cx="2425288" cy="396000"/>
          </a:xfrm>
          <a:prstGeom prst="roundRect">
            <a:avLst>
              <a:gd name="adj" fmla="val 50000"/>
            </a:avLst>
          </a:prstGeom>
          <a:solidFill>
            <a:schemeClr val="tx1">
              <a:lumMod val="65000"/>
              <a:lumOff val="35000"/>
            </a:schemeClr>
          </a:solidFill>
          <a:ln w="19050">
            <a:noFill/>
          </a:ln>
        </p:spPr>
        <p:txBody>
          <a:bodyPr wrap="square" lIns="0" tIns="0" rIns="0" bIns="0" rtlCol="0" anchor="ctr">
            <a:noAutofit/>
          </a:bodyPr>
          <a:lstStyle>
            <a:defPPr>
              <a:defRPr lang="de-DE"/>
            </a:defPPr>
            <a:lvl1pPr algn="ctr" fontAlgn="base">
              <a:spcBef>
                <a:spcPct val="50000"/>
              </a:spcBef>
              <a:spcAft>
                <a:spcPct val="0"/>
              </a:spcAft>
              <a:buClr>
                <a:srgbClr val="F0AB00"/>
              </a:buClr>
              <a:buSzPct val="80000"/>
              <a:defRPr sz="1600" b="1" kern="0">
                <a:solidFill>
                  <a:schemeClr val="bg1"/>
                </a:solidFill>
                <a:latin typeface="+mn-lt"/>
                <a:ea typeface="Arial Unicode MS" pitchFamily="34" charset="-128"/>
                <a:cs typeface="BentonSans Medium"/>
              </a:defRPr>
            </a:lvl1pPr>
          </a:lstStyle>
          <a:p>
            <a:r>
              <a:rPr lang="en-US" sz="2000" b="0" dirty="0">
                <a:latin typeface="+mj-lt"/>
              </a:rPr>
              <a:t>SAP Logos</a:t>
            </a:r>
          </a:p>
        </p:txBody>
      </p:sp>
    </p:spTree>
    <p:extLst>
      <p:ext uri="{BB962C8B-B14F-4D97-AF65-F5344CB8AC3E}">
        <p14:creationId xmlns:p14="http://schemas.microsoft.com/office/powerpoint/2010/main" val="592168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Extend SAP SuccessFactors applications</a:t>
            </a:r>
            <a:br>
              <a:rPr lang="en-US" b="0" dirty="0"/>
            </a:br>
            <a:r>
              <a:rPr lang="en-US" sz="1400" b="0" dirty="0"/>
              <a:t>Browse Use Cases on cloudplatform.sap.com: </a:t>
            </a:r>
            <a:r>
              <a:rPr lang="en-US" sz="1400" b="0" dirty="0">
                <a:hlinkClick r:id="rId3"/>
              </a:rPr>
              <a:t>Use Case Finder &gt; SAP SuccessFactors</a:t>
            </a:r>
            <a:endParaRPr lang="en-US" dirty="0"/>
          </a:p>
        </p:txBody>
      </p:sp>
      <p:sp>
        <p:nvSpPr>
          <p:cNvPr id="4" name="Rechteck 9"/>
          <p:cNvSpPr/>
          <p:nvPr/>
        </p:nvSpPr>
        <p:spPr>
          <a:xfrm>
            <a:off x="2737947" y="1936284"/>
            <a:ext cx="5506556" cy="3744441"/>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5" name="Elbow Connector 83"/>
          <p:cNvCxnSpPr>
            <a:cxnSpLocks/>
            <a:endCxn id="26" idx="3"/>
          </p:cNvCxnSpPr>
          <p:nvPr/>
        </p:nvCxnSpPr>
        <p:spPr>
          <a:xfrm rot="5400000">
            <a:off x="9431401" y="4268845"/>
            <a:ext cx="1340837" cy="566964"/>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Gewinkelte Verbindung 42"/>
          <p:cNvCxnSpPr>
            <a:stCxn id="19" idx="3"/>
            <a:endCxn id="10" idx="1"/>
          </p:cNvCxnSpPr>
          <p:nvPr/>
        </p:nvCxnSpPr>
        <p:spPr>
          <a:xfrm>
            <a:off x="2174068" y="2871050"/>
            <a:ext cx="256464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332582" y="3248928"/>
            <a:ext cx="1243974" cy="2092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Mobile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services</a:t>
            </a:r>
          </a:p>
        </p:txBody>
      </p:sp>
      <p:cxnSp>
        <p:nvCxnSpPr>
          <p:cNvPr id="9" name="Gewinkelte Verbindung 42"/>
          <p:cNvCxnSpPr>
            <a:cxnSpLocks/>
            <a:stCxn id="22" idx="3"/>
            <a:endCxn id="47" idx="0"/>
          </p:cNvCxnSpPr>
          <p:nvPr/>
        </p:nvCxnSpPr>
        <p:spPr>
          <a:xfrm>
            <a:off x="6836194" y="2865926"/>
            <a:ext cx="562066" cy="76976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24"/>
          <p:cNvPicPr>
            <a:picLocks noChangeAspect="1"/>
          </p:cNvPicPr>
          <p:nvPr/>
        </p:nvPicPr>
        <p:blipFill rotWithShape="1">
          <a:blip r:embed="rId4" cstate="screen">
            <a:extLst>
              <a:ext uri="{28A0092B-C50C-407E-A947-70E740481C1C}">
                <a14:useLocalDpi xmlns:a14="http://schemas.microsoft.com/office/drawing/2010/main"/>
              </a:ext>
            </a:extLst>
          </a:blip>
          <a:srcRect l="8532" t="-7809" r="8532" b="-7809"/>
          <a:stretch/>
        </p:blipFill>
        <p:spPr>
          <a:xfrm>
            <a:off x="4738712" y="2573532"/>
            <a:ext cx="426837" cy="595035"/>
          </a:xfrm>
          <a:prstGeom prst="rect">
            <a:avLst/>
          </a:prstGeom>
        </p:spPr>
      </p:pic>
      <p:cxnSp>
        <p:nvCxnSpPr>
          <p:cNvPr id="12" name="Gewinkelte Verbindung 42"/>
          <p:cNvCxnSpPr>
            <a:cxnSpLocks/>
            <a:stCxn id="18" idx="3"/>
            <a:endCxn id="36" idx="1"/>
          </p:cNvCxnSpPr>
          <p:nvPr/>
        </p:nvCxnSpPr>
        <p:spPr>
          <a:xfrm flipV="1">
            <a:off x="2190704" y="3732482"/>
            <a:ext cx="2506868" cy="354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Gewinkelte Verbindung 42"/>
          <p:cNvCxnSpPr>
            <a:cxnSpLocks/>
            <a:stCxn id="22" idx="2"/>
            <a:endCxn id="33" idx="0"/>
          </p:cNvCxnSpPr>
          <p:nvPr/>
        </p:nvCxnSpPr>
        <p:spPr>
          <a:xfrm flipH="1">
            <a:off x="6187322" y="3321605"/>
            <a:ext cx="3410" cy="32017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p:cNvSpPr/>
          <p:nvPr/>
        </p:nvSpPr>
        <p:spPr>
          <a:xfrm>
            <a:off x="5444816" y="4378922"/>
            <a:ext cx="1491832"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Custom Data</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HANA instance</a:t>
            </a:r>
          </a:p>
        </p:txBody>
      </p:sp>
      <p:sp>
        <p:nvSpPr>
          <p:cNvPr id="15" name="Rechteck 9"/>
          <p:cNvSpPr/>
          <p:nvPr/>
        </p:nvSpPr>
        <p:spPr>
          <a:xfrm>
            <a:off x="8810827" y="1936285"/>
            <a:ext cx="2230494" cy="2410756"/>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cs typeface="Arial" charset="0"/>
              </a:rPr>
              <a:t>SAP Cloud Applications</a:t>
            </a:r>
          </a:p>
        </p:txBody>
      </p:sp>
      <p:sp>
        <p:nvSpPr>
          <p:cNvPr id="16" name="Abgerundetes Rechteck 24"/>
          <p:cNvSpPr/>
          <p:nvPr/>
        </p:nvSpPr>
        <p:spPr>
          <a:xfrm>
            <a:off x="8561857" y="3906508"/>
            <a:ext cx="553508"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OData</a:t>
            </a:r>
          </a:p>
        </p:txBody>
      </p:sp>
      <p:pic>
        <p:nvPicPr>
          <p:cNvPr id="18" name="Bild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30704" y="3556030"/>
            <a:ext cx="360000" cy="360000"/>
          </a:xfrm>
          <a:prstGeom prst="rect">
            <a:avLst/>
          </a:prstGeom>
        </p:spPr>
      </p:pic>
      <p:pic>
        <p:nvPicPr>
          <p:cNvPr id="19" name="Bild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4068" y="2691050"/>
            <a:ext cx="360000" cy="360000"/>
          </a:xfrm>
          <a:prstGeom prst="rect">
            <a:avLst/>
          </a:prstGeom>
        </p:spPr>
      </p:pic>
      <p:sp>
        <p:nvSpPr>
          <p:cNvPr id="22" name="Rechteck 61"/>
          <p:cNvSpPr/>
          <p:nvPr/>
        </p:nvSpPr>
        <p:spPr>
          <a:xfrm>
            <a:off x="5545270" y="2410247"/>
            <a:ext cx="1290924" cy="911358"/>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100" b="1" dirty="0">
                <a:solidFill>
                  <a:srgbClr val="1A9898"/>
                </a:solidFill>
                <a:latin typeface="Arial" charset="0"/>
                <a:ea typeface="Arial" charset="0"/>
                <a:cs typeface="Arial" charset="0"/>
              </a:rPr>
              <a:t>Your Application</a:t>
            </a:r>
            <a:br>
              <a:rPr lang="en-US" sz="1100" b="1" dirty="0">
                <a:solidFill>
                  <a:srgbClr val="1A9898"/>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or SAPUI5</a:t>
            </a:r>
          </a:p>
        </p:txBody>
      </p:sp>
      <p:cxnSp>
        <p:nvCxnSpPr>
          <p:cNvPr id="24" name="Gewinkelte Verbindung 42"/>
          <p:cNvCxnSpPr>
            <a:stCxn id="47" idx="6"/>
            <a:endCxn id="16" idx="1"/>
          </p:cNvCxnSpPr>
          <p:nvPr/>
        </p:nvCxnSpPr>
        <p:spPr>
          <a:xfrm>
            <a:off x="7758260" y="3995690"/>
            <a:ext cx="803597" cy="21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7"/>
          <a:srcRect l="-4433" r="-6807"/>
          <a:stretch/>
        </p:blipFill>
        <p:spPr>
          <a:xfrm>
            <a:off x="9418921" y="5042746"/>
            <a:ext cx="399416" cy="360000"/>
          </a:xfrm>
          <a:prstGeom prst="rect">
            <a:avLst/>
          </a:prstGeom>
        </p:spPr>
      </p:pic>
      <p:sp>
        <p:nvSpPr>
          <p:cNvPr id="27" name="Rechteck 64"/>
          <p:cNvSpPr/>
          <p:nvPr/>
        </p:nvSpPr>
        <p:spPr>
          <a:xfrm>
            <a:off x="4625249" y="4378922"/>
            <a:ext cx="657122" cy="169277"/>
          </a:xfrm>
          <a:prstGeom prst="rect">
            <a:avLst/>
          </a:prstGeom>
        </p:spPr>
        <p:txBody>
          <a:bodyPr wrap="square" lIns="0" tIns="0" rIns="0" bIns="0">
            <a:spAutoFit/>
          </a:bodyPr>
          <a:lstStyle/>
          <a:p>
            <a:pPr algn="ctr"/>
            <a:r>
              <a:rPr lang="en-US" sz="1100" b="1" dirty="0">
                <a:solidFill>
                  <a:srgbClr val="427CAC"/>
                </a:solidFill>
              </a:rPr>
              <a:t>Portal</a:t>
            </a:r>
            <a:endParaRPr lang="en-US" sz="1100" b="1" dirty="0">
              <a:solidFill>
                <a:srgbClr val="427CAC"/>
              </a:solidFill>
              <a:latin typeface="Arial" charset="0"/>
              <a:ea typeface="Arial" charset="0"/>
              <a:cs typeface="Arial" charset="0"/>
            </a:endParaRPr>
          </a:p>
        </p:txBody>
      </p:sp>
      <p:cxnSp>
        <p:nvCxnSpPr>
          <p:cNvPr id="29" name="Gewinkelte Verbindung 42"/>
          <p:cNvCxnSpPr>
            <a:cxnSpLocks/>
            <a:stCxn id="36" idx="6"/>
          </p:cNvCxnSpPr>
          <p:nvPr/>
        </p:nvCxnSpPr>
        <p:spPr>
          <a:xfrm>
            <a:off x="5312130" y="3987040"/>
            <a:ext cx="417319"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Gewinkelte Verbindung 42"/>
          <p:cNvCxnSpPr>
            <a:cxnSpLocks/>
            <a:stCxn id="10" idx="3"/>
            <a:endCxn id="22" idx="1"/>
          </p:cNvCxnSpPr>
          <p:nvPr/>
        </p:nvCxnSpPr>
        <p:spPr>
          <a:xfrm flipV="1">
            <a:off x="5165549" y="2865926"/>
            <a:ext cx="379721" cy="512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Abgerundetes Rechteck 30"/>
          <p:cNvSpPr/>
          <p:nvPr/>
        </p:nvSpPr>
        <p:spPr>
          <a:xfrm>
            <a:off x="8838611" y="5332632"/>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pic>
        <p:nvPicPr>
          <p:cNvPr id="36" name="Bild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92130" y="3627040"/>
            <a:ext cx="720000" cy="720000"/>
          </a:xfrm>
          <a:prstGeom prst="ellipse">
            <a:avLst/>
          </a:prstGeom>
        </p:spPr>
      </p:pic>
      <p:pic>
        <p:nvPicPr>
          <p:cNvPr id="43" name="Bild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63996" y="2505926"/>
            <a:ext cx="360000" cy="360000"/>
          </a:xfrm>
          <a:prstGeom prst="rect">
            <a:avLst/>
          </a:prstGeom>
        </p:spPr>
      </p:pic>
      <p:pic>
        <p:nvPicPr>
          <p:cNvPr id="44" name="Bild 4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7322" y="2505926"/>
            <a:ext cx="360000" cy="360000"/>
          </a:xfrm>
          <a:prstGeom prst="rect">
            <a:avLst/>
          </a:prstGeom>
        </p:spPr>
      </p:pic>
      <p:sp>
        <p:nvSpPr>
          <p:cNvPr id="46" name="Rechteck 45"/>
          <p:cNvSpPr/>
          <p:nvPr/>
        </p:nvSpPr>
        <p:spPr>
          <a:xfrm>
            <a:off x="6971732" y="4378922"/>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endParaRPr lang="en-US" sz="900" b="1" dirty="0">
              <a:solidFill>
                <a:srgbClr val="427CAC"/>
              </a:solidFill>
              <a:latin typeface="Arial" charset="0"/>
              <a:ea typeface="Arial" charset="0"/>
              <a:cs typeface="Arial" charset="0"/>
            </a:endParaRPr>
          </a:p>
        </p:txBody>
      </p:sp>
      <p:pic>
        <p:nvPicPr>
          <p:cNvPr id="47" name="Bild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8260" y="3635690"/>
            <a:ext cx="720000" cy="720000"/>
          </a:xfrm>
          <a:prstGeom prst="ellipse">
            <a:avLst/>
          </a:prstGeom>
        </p:spPr>
      </p:pic>
      <p:pic>
        <p:nvPicPr>
          <p:cNvPr id="38" name="Picture 37"/>
          <p:cNvPicPr>
            <a:picLocks noChangeAspect="1"/>
          </p:cNvPicPr>
          <p:nvPr/>
        </p:nvPicPr>
        <p:blipFill>
          <a:blip r:embed="rId12"/>
          <a:stretch>
            <a:fillRect/>
          </a:stretch>
        </p:blipFill>
        <p:spPr>
          <a:xfrm>
            <a:off x="2832390" y="2034973"/>
            <a:ext cx="1800000" cy="142469"/>
          </a:xfrm>
          <a:prstGeom prst="rect">
            <a:avLst/>
          </a:prstGeom>
        </p:spPr>
      </p:pic>
      <p:pic>
        <p:nvPicPr>
          <p:cNvPr id="33" name="Picture 32"/>
          <p:cNvPicPr>
            <a:picLocks noChangeAspect="1"/>
          </p:cNvPicPr>
          <p:nvPr/>
        </p:nvPicPr>
        <p:blipFill>
          <a:blip r:embed="rId13"/>
          <a:stretch>
            <a:fillRect/>
          </a:stretch>
        </p:blipFill>
        <p:spPr>
          <a:xfrm>
            <a:off x="5827322" y="3641779"/>
            <a:ext cx="720000" cy="720000"/>
          </a:xfrm>
          <a:prstGeom prst="rect">
            <a:avLst/>
          </a:prstGeom>
        </p:spPr>
      </p:pic>
      <p:sp>
        <p:nvSpPr>
          <p:cNvPr id="83" name="Rechteck 9">
            <a:extLst>
              <a:ext uri="{FF2B5EF4-FFF2-40B4-BE49-F238E27FC236}">
                <a16:creationId xmlns:a16="http://schemas.microsoft.com/office/drawing/2014/main" id="{720A0ECF-9AA1-4CF4-BADD-0913D39F3F50}"/>
              </a:ext>
            </a:extLst>
          </p:cNvPr>
          <p:cNvSpPr/>
          <p:nvPr/>
        </p:nvSpPr>
        <p:spPr>
          <a:xfrm>
            <a:off x="4406803" y="2296329"/>
            <a:ext cx="3620420" cy="2548011"/>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200" b="1" dirty="0">
                <a:solidFill>
                  <a:srgbClr val="0092D1"/>
                </a:solidFill>
              </a:rPr>
              <a:t>Subaccount</a:t>
            </a:r>
          </a:p>
          <a:p>
            <a:endParaRPr lang="en-US" sz="1200" b="1" dirty="0">
              <a:solidFill>
                <a:srgbClr val="0092D1"/>
              </a:solidFill>
            </a:endParaRPr>
          </a:p>
        </p:txBody>
      </p:sp>
      <p:pic>
        <p:nvPicPr>
          <p:cNvPr id="100" name="Bild 57">
            <a:extLst>
              <a:ext uri="{FF2B5EF4-FFF2-40B4-BE49-F238E27FC236}">
                <a16:creationId xmlns:a16="http://schemas.microsoft.com/office/drawing/2014/main" id="{25953BAD-B76D-4F9F-8F67-B9CDC17CF5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02978" y="4237882"/>
            <a:ext cx="719813" cy="719813"/>
          </a:xfrm>
          <a:prstGeom prst="ellipse">
            <a:avLst/>
          </a:prstGeom>
        </p:spPr>
      </p:pic>
      <p:sp>
        <p:nvSpPr>
          <p:cNvPr id="101" name="Rechteck 44">
            <a:extLst>
              <a:ext uri="{FF2B5EF4-FFF2-40B4-BE49-F238E27FC236}">
                <a16:creationId xmlns:a16="http://schemas.microsoft.com/office/drawing/2014/main" id="{19F5032F-D117-4DCB-AC1F-B05E4CFCE3D6}"/>
              </a:ext>
            </a:extLst>
          </p:cNvPr>
          <p:cNvSpPr/>
          <p:nvPr/>
        </p:nvSpPr>
        <p:spPr>
          <a:xfrm>
            <a:off x="2764444" y="4956697"/>
            <a:ext cx="1173817" cy="507831"/>
          </a:xfrm>
          <a:prstGeom prst="rect">
            <a:avLst/>
          </a:prstGeom>
        </p:spPr>
        <p:txBody>
          <a:bodyPr wrap="square" lIns="0" tIns="0" rIns="0" bIns="0">
            <a:spAutoFit/>
          </a:bodyPr>
          <a:lstStyle/>
          <a:p>
            <a:pPr algn="ctr"/>
            <a:r>
              <a:rPr lang="en-US" sz="1100" b="1" dirty="0">
                <a:solidFill>
                  <a:srgbClr val="427CAC"/>
                </a:solidFill>
              </a:rPr>
              <a:t>Identity Authentication</a:t>
            </a:r>
            <a:br>
              <a:rPr lang="en-US" sz="1100" b="1" dirty="0">
                <a:solidFill>
                  <a:srgbClr val="427CAC"/>
                </a:solidFill>
              </a:rPr>
            </a:br>
            <a:r>
              <a:rPr lang="en-US" sz="1100" b="1" dirty="0">
                <a:solidFill>
                  <a:srgbClr val="427CAC"/>
                </a:solidFill>
                <a:latin typeface="Arial" charset="0"/>
                <a:ea typeface="Arial" charset="0"/>
                <a:cs typeface="Arial" charset="0"/>
              </a:rPr>
              <a:t>tenant</a:t>
            </a:r>
          </a:p>
        </p:txBody>
      </p:sp>
      <p:sp>
        <p:nvSpPr>
          <p:cNvPr id="110" name="Rechteck 9">
            <a:extLst>
              <a:ext uri="{FF2B5EF4-FFF2-40B4-BE49-F238E27FC236}">
                <a16:creationId xmlns:a16="http://schemas.microsoft.com/office/drawing/2014/main" id="{5CBBF70C-4599-441E-8CD6-B888A4B7140E}"/>
              </a:ext>
            </a:extLst>
          </p:cNvPr>
          <p:cNvSpPr/>
          <p:nvPr/>
        </p:nvSpPr>
        <p:spPr>
          <a:xfrm>
            <a:off x="1554560" y="1936283"/>
            <a:ext cx="921132" cy="374444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43" tIns="71943" rIns="71943" bIns="71943" rtlCol="0" anchor="t"/>
          <a:lstStyle/>
          <a:p>
            <a:pPr algn="ctr"/>
            <a:r>
              <a:rPr lang="en-US" sz="1100" b="1" dirty="0">
                <a:solidFill>
                  <a:schemeClr val="tx1">
                    <a:lumMod val="65000"/>
                    <a:lumOff val="35000"/>
                  </a:schemeClr>
                </a:solidFill>
              </a:rPr>
              <a:t>Application </a:t>
            </a:r>
            <a:br>
              <a:rPr lang="en-US" sz="1100" b="1" dirty="0">
                <a:solidFill>
                  <a:schemeClr val="tx1">
                    <a:lumMod val="65000"/>
                    <a:lumOff val="35000"/>
                  </a:schemeClr>
                </a:solidFill>
              </a:rPr>
            </a:br>
            <a:r>
              <a:rPr lang="en-US" sz="1100" b="1" dirty="0">
                <a:solidFill>
                  <a:schemeClr val="tx1">
                    <a:lumMod val="65000"/>
                    <a:lumOff val="35000"/>
                  </a:schemeClr>
                </a:solidFill>
              </a:rPr>
              <a:t>Client</a:t>
            </a:r>
            <a:endParaRPr lang="en-US" sz="1100" i="1" dirty="0">
              <a:solidFill>
                <a:schemeClr val="tx1">
                  <a:lumMod val="65000"/>
                  <a:lumOff val="35000"/>
                </a:schemeClr>
              </a:solidFill>
            </a:endParaRPr>
          </a:p>
        </p:txBody>
      </p:sp>
      <p:sp>
        <p:nvSpPr>
          <p:cNvPr id="114" name="Abgerundetes Rechteck 30">
            <a:extLst>
              <a:ext uri="{FF2B5EF4-FFF2-40B4-BE49-F238E27FC236}">
                <a16:creationId xmlns:a16="http://schemas.microsoft.com/office/drawing/2014/main" id="{90CFD278-16C0-4438-9761-20AFF270BAFE}"/>
              </a:ext>
            </a:extLst>
          </p:cNvPr>
          <p:cNvSpPr/>
          <p:nvPr/>
        </p:nvSpPr>
        <p:spPr>
          <a:xfrm>
            <a:off x="1554559" y="3881907"/>
            <a:ext cx="916070"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ea typeface="Arial" charset="0"/>
                <a:cs typeface="Arial" charset="0"/>
              </a:rPr>
              <a:t>Desktop</a:t>
            </a:r>
          </a:p>
        </p:txBody>
      </p:sp>
      <p:sp>
        <p:nvSpPr>
          <p:cNvPr id="115" name="Abgerundetes Rechteck 30">
            <a:extLst>
              <a:ext uri="{FF2B5EF4-FFF2-40B4-BE49-F238E27FC236}">
                <a16:creationId xmlns:a16="http://schemas.microsoft.com/office/drawing/2014/main" id="{A75CE4D3-3A9A-40AD-A07C-C0E5BE8BD7E1}"/>
              </a:ext>
            </a:extLst>
          </p:cNvPr>
          <p:cNvSpPr/>
          <p:nvPr/>
        </p:nvSpPr>
        <p:spPr>
          <a:xfrm>
            <a:off x="1554560" y="3047968"/>
            <a:ext cx="921131"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ea typeface="Arial" charset="0"/>
                <a:cs typeface="Arial" charset="0"/>
              </a:rPr>
              <a:t>Mobile</a:t>
            </a:r>
          </a:p>
        </p:txBody>
      </p:sp>
      <p:cxnSp>
        <p:nvCxnSpPr>
          <p:cNvPr id="120" name="Gewinkelte Verbindung 42">
            <a:extLst>
              <a:ext uri="{FF2B5EF4-FFF2-40B4-BE49-F238E27FC236}">
                <a16:creationId xmlns:a16="http://schemas.microsoft.com/office/drawing/2014/main" id="{1A567C86-D761-4166-B2A9-493FB36E697E}"/>
              </a:ext>
            </a:extLst>
          </p:cNvPr>
          <p:cNvCxnSpPr>
            <a:cxnSpLocks/>
            <a:stCxn id="100" idx="0"/>
            <a:endCxn id="36" idx="2"/>
          </p:cNvCxnSpPr>
          <p:nvPr/>
        </p:nvCxnSpPr>
        <p:spPr>
          <a:xfrm rot="5400000" flipH="1" flipV="1">
            <a:off x="3852086" y="3497839"/>
            <a:ext cx="250842" cy="122924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Gerade Verbindung mit Pfeil 136">
            <a:extLst>
              <a:ext uri="{FF2B5EF4-FFF2-40B4-BE49-F238E27FC236}">
                <a16:creationId xmlns:a16="http://schemas.microsoft.com/office/drawing/2014/main" id="{0B5A4B5A-C945-4086-94AF-1E2AC25156E4}"/>
              </a:ext>
            </a:extLst>
          </p:cNvPr>
          <p:cNvCxnSpPr>
            <a:cxnSpLocks/>
            <a:stCxn id="100" idx="6"/>
          </p:cNvCxnSpPr>
          <p:nvPr/>
        </p:nvCxnSpPr>
        <p:spPr>
          <a:xfrm>
            <a:off x="3722791" y="4597789"/>
            <a:ext cx="688844" cy="0"/>
          </a:xfrm>
          <a:prstGeom prst="straightConnector1">
            <a:avLst/>
          </a:prstGeom>
          <a:ln w="19050" cap="sq" cmpd="sng">
            <a:solidFill>
              <a:schemeClr val="accent6"/>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Abgerundetes Rechteck 24">
            <a:extLst>
              <a:ext uri="{FF2B5EF4-FFF2-40B4-BE49-F238E27FC236}">
                <a16:creationId xmlns:a16="http://schemas.microsoft.com/office/drawing/2014/main" id="{467063BC-286C-42F5-A6C8-87643AA15427}"/>
              </a:ext>
            </a:extLst>
          </p:cNvPr>
          <p:cNvSpPr/>
          <p:nvPr/>
        </p:nvSpPr>
        <p:spPr>
          <a:xfrm>
            <a:off x="3867986" y="4526883"/>
            <a:ext cx="414332" cy="141812"/>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sp>
        <p:nvSpPr>
          <p:cNvPr id="147" name="Abgerundetes Rechteck 30">
            <a:extLst>
              <a:ext uri="{FF2B5EF4-FFF2-40B4-BE49-F238E27FC236}">
                <a16:creationId xmlns:a16="http://schemas.microsoft.com/office/drawing/2014/main" id="{D7691F88-8A46-4416-8ADE-A4415E2C3EC0}"/>
              </a:ext>
            </a:extLst>
          </p:cNvPr>
          <p:cNvSpPr/>
          <p:nvPr/>
        </p:nvSpPr>
        <p:spPr>
          <a:xfrm>
            <a:off x="527892" y="3987040"/>
            <a:ext cx="906566" cy="2662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End User</a:t>
            </a:r>
          </a:p>
        </p:txBody>
      </p:sp>
      <p:cxnSp>
        <p:nvCxnSpPr>
          <p:cNvPr id="148" name="Gewinkelte Verbindung 42">
            <a:extLst>
              <a:ext uri="{FF2B5EF4-FFF2-40B4-BE49-F238E27FC236}">
                <a16:creationId xmlns:a16="http://schemas.microsoft.com/office/drawing/2014/main" id="{74150777-9E0A-4FCE-AF55-3FB657D523EE}"/>
              </a:ext>
            </a:extLst>
          </p:cNvPr>
          <p:cNvCxnSpPr>
            <a:cxnSpLocks/>
            <a:stCxn id="190" idx="3"/>
            <a:endCxn id="110" idx="1"/>
          </p:cNvCxnSpPr>
          <p:nvPr/>
        </p:nvCxnSpPr>
        <p:spPr>
          <a:xfrm>
            <a:off x="1136801" y="3804035"/>
            <a:ext cx="417759" cy="446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Gewinkelte Verbindung 42">
            <a:extLst>
              <a:ext uri="{FF2B5EF4-FFF2-40B4-BE49-F238E27FC236}">
                <a16:creationId xmlns:a16="http://schemas.microsoft.com/office/drawing/2014/main" id="{93BBC6E4-3BB4-479E-B34A-F8CA1715AAA6}"/>
              </a:ext>
            </a:extLst>
          </p:cNvPr>
          <p:cNvCxnSpPr>
            <a:cxnSpLocks/>
            <a:stCxn id="26" idx="1"/>
            <a:endCxn id="101" idx="3"/>
          </p:cNvCxnSpPr>
          <p:nvPr/>
        </p:nvCxnSpPr>
        <p:spPr>
          <a:xfrm flipH="1" flipV="1">
            <a:off x="3938261" y="5210613"/>
            <a:ext cx="5480660" cy="12133"/>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Rechteck 61">
            <a:extLst>
              <a:ext uri="{FF2B5EF4-FFF2-40B4-BE49-F238E27FC236}">
                <a16:creationId xmlns:a16="http://schemas.microsoft.com/office/drawing/2014/main" id="{B6AED6CF-3451-45E0-9034-876E6D8F4F02}"/>
              </a:ext>
            </a:extLst>
          </p:cNvPr>
          <p:cNvSpPr/>
          <p:nvPr/>
        </p:nvSpPr>
        <p:spPr>
          <a:xfrm>
            <a:off x="8816173" y="4491996"/>
            <a:ext cx="2225147" cy="1188729"/>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kern="0" dirty="0">
                <a:solidFill>
                  <a:srgbClr val="1A9898"/>
                </a:solidFill>
                <a:latin typeface="Arial" panose="020B0604020202020204" pitchFamily="34" charset="0"/>
                <a:ea typeface="BentonSans" charset="0"/>
                <a:cs typeface="Arial" panose="020B0604020202020204" pitchFamily="34" charset="0"/>
              </a:rPr>
              <a:t>Your Datacenter</a:t>
            </a:r>
          </a:p>
        </p:txBody>
      </p:sp>
      <p:pic>
        <p:nvPicPr>
          <p:cNvPr id="190" name="Bild 5">
            <a:extLst>
              <a:ext uri="{FF2B5EF4-FFF2-40B4-BE49-F238E27FC236}">
                <a16:creationId xmlns:a16="http://schemas.microsoft.com/office/drawing/2014/main" id="{F43F8D86-40F9-4254-A275-DB42250ADD73}"/>
              </a:ext>
            </a:extLst>
          </p:cNvPr>
          <p:cNvPicPr>
            <a:picLocks noChangeAspect="1"/>
          </p:cNvPicPr>
          <p:nvPr/>
        </p:nvPicPr>
        <p:blipFill rotWithShape="1">
          <a:blip r:embed="rId15">
            <a:extLst>
              <a:ext uri="{28A0092B-C50C-407E-A947-70E740481C1C}">
                <a14:useLocalDpi xmlns:a14="http://schemas.microsoft.com/office/drawing/2010/main" val="0"/>
              </a:ext>
            </a:extLst>
          </a:blip>
          <a:srcRect t="-1" b="-14943"/>
          <a:stretch/>
        </p:blipFill>
        <p:spPr>
          <a:xfrm>
            <a:off x="823600" y="3624035"/>
            <a:ext cx="313201" cy="360000"/>
          </a:xfrm>
          <a:prstGeom prst="rect">
            <a:avLst/>
          </a:prstGeom>
        </p:spPr>
      </p:pic>
      <p:pic>
        <p:nvPicPr>
          <p:cNvPr id="53" name="Picture 52">
            <a:extLst>
              <a:ext uri="{FF2B5EF4-FFF2-40B4-BE49-F238E27FC236}">
                <a16:creationId xmlns:a16="http://schemas.microsoft.com/office/drawing/2014/main" id="{A6F837F1-945E-4AE5-BB30-00BD7031578E}"/>
              </a:ext>
            </a:extLst>
          </p:cNvPr>
          <p:cNvPicPr>
            <a:picLocks noChangeAspect="1"/>
          </p:cNvPicPr>
          <p:nvPr/>
        </p:nvPicPr>
        <p:blipFill>
          <a:blip r:embed="rId16"/>
          <a:stretch>
            <a:fillRect/>
          </a:stretch>
        </p:blipFill>
        <p:spPr>
          <a:xfrm>
            <a:off x="9069377" y="3569157"/>
            <a:ext cx="1720427" cy="202865"/>
          </a:xfrm>
          <a:prstGeom prst="rect">
            <a:avLst/>
          </a:prstGeom>
        </p:spPr>
      </p:pic>
    </p:spTree>
    <p:extLst>
      <p:ext uri="{BB962C8B-B14F-4D97-AF65-F5344CB8AC3E}">
        <p14:creationId xmlns:p14="http://schemas.microsoft.com/office/powerpoint/2010/main" val="2646507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Leonardo IoT Foundation and Edge</a:t>
            </a:r>
          </a:p>
        </p:txBody>
      </p:sp>
      <p:sp>
        <p:nvSpPr>
          <p:cNvPr id="42" name="Shape 2158">
            <a:extLst>
              <a:ext uri="{FF2B5EF4-FFF2-40B4-BE49-F238E27FC236}">
                <a16:creationId xmlns:a16="http://schemas.microsoft.com/office/drawing/2014/main" id="{5E0C4DEB-2E63-44C5-86A9-3AD9BF9E027F}"/>
              </a:ext>
            </a:extLst>
          </p:cNvPr>
          <p:cNvSpPr/>
          <p:nvPr/>
        </p:nvSpPr>
        <p:spPr>
          <a:xfrm>
            <a:off x="9914202" y="2722192"/>
            <a:ext cx="1327144" cy="2441169"/>
          </a:xfrm>
          <a:prstGeom prst="roundRect">
            <a:avLst>
              <a:gd name="adj" fmla="val 399"/>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pPr algn="ctr"/>
            <a:r>
              <a:rPr lang="en-US" sz="1100" b="1" dirty="0">
                <a:solidFill>
                  <a:schemeClr val="tx1">
                    <a:lumMod val="65000"/>
                    <a:lumOff val="35000"/>
                  </a:schemeClr>
                </a:solidFill>
                <a:ea typeface="Arial" charset="0"/>
                <a:cs typeface="Arial" charset="0"/>
                <a:sym typeface="Arial"/>
              </a:rPr>
              <a:t>SAP and non- SAP Applications</a:t>
            </a:r>
          </a:p>
          <a:p>
            <a:pPr algn="ctr"/>
            <a:endParaRPr lang="en-US" sz="1400" b="1" dirty="0">
              <a:solidFill>
                <a:schemeClr val="tx1">
                  <a:lumMod val="65000"/>
                  <a:lumOff val="35000"/>
                </a:schemeClr>
              </a:solidFill>
              <a:ea typeface="Arial" charset="0"/>
              <a:cs typeface="Arial" charset="0"/>
              <a:sym typeface="Arial"/>
            </a:endParaRP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43" name="Shape 2158">
            <a:extLst>
              <a:ext uri="{FF2B5EF4-FFF2-40B4-BE49-F238E27FC236}">
                <a16:creationId xmlns:a16="http://schemas.microsoft.com/office/drawing/2014/main" id="{FC88D5C9-8B68-46F0-8BC1-6846DB6B35B9}"/>
              </a:ext>
            </a:extLst>
          </p:cNvPr>
          <p:cNvSpPr/>
          <p:nvPr/>
        </p:nvSpPr>
        <p:spPr>
          <a:xfrm>
            <a:off x="1938152" y="3050531"/>
            <a:ext cx="1848948" cy="2009321"/>
          </a:xfrm>
          <a:prstGeom prst="roundRect">
            <a:avLst>
              <a:gd name="adj" fmla="val 399"/>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100" b="1" dirty="0">
                <a:solidFill>
                  <a:schemeClr val="tx1">
                    <a:lumMod val="65000"/>
                    <a:lumOff val="35000"/>
                  </a:schemeClr>
                </a:solidFill>
                <a:ea typeface="Arial" charset="0"/>
                <a:cs typeface="Arial" charset="0"/>
                <a:sym typeface="Arial"/>
              </a:rPr>
              <a:t>SAP Leonardo IoT Edge</a:t>
            </a: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44" name="TextBox 43">
            <a:extLst>
              <a:ext uri="{FF2B5EF4-FFF2-40B4-BE49-F238E27FC236}">
                <a16:creationId xmlns:a16="http://schemas.microsoft.com/office/drawing/2014/main" id="{4ABBEEB9-5801-4480-9E12-ABBDC899868A}"/>
              </a:ext>
            </a:extLst>
          </p:cNvPr>
          <p:cNvSpPr txBox="1"/>
          <p:nvPr/>
        </p:nvSpPr>
        <p:spPr>
          <a:xfrm>
            <a:off x="10195219" y="4805397"/>
            <a:ext cx="774072" cy="16923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latin typeface="+mn-lt"/>
                <a:ea typeface="Arial Unicode MS" pitchFamily="34" charset="-128"/>
                <a:cs typeface="Arial Unicode MS" pitchFamily="34" charset="-128"/>
              </a:rPr>
              <a:t>and more …</a:t>
            </a:r>
          </a:p>
        </p:txBody>
      </p:sp>
      <p:sp>
        <p:nvSpPr>
          <p:cNvPr id="45" name="TextBox 44">
            <a:extLst>
              <a:ext uri="{FF2B5EF4-FFF2-40B4-BE49-F238E27FC236}">
                <a16:creationId xmlns:a16="http://schemas.microsoft.com/office/drawing/2014/main" id="{7CCF502A-2BAC-4A7E-97DC-962B98F84596}"/>
              </a:ext>
            </a:extLst>
          </p:cNvPr>
          <p:cNvSpPr txBox="1"/>
          <p:nvPr/>
        </p:nvSpPr>
        <p:spPr>
          <a:xfrm>
            <a:off x="506034" y="4425565"/>
            <a:ext cx="831215"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i="1" kern="0" dirty="0">
                <a:solidFill>
                  <a:schemeClr val="tx1">
                    <a:lumMod val="65000"/>
                    <a:lumOff val="35000"/>
                  </a:schemeClr>
                </a:solidFill>
                <a:latin typeface="+mn-lt"/>
                <a:ea typeface="Arial Unicode MS" pitchFamily="34" charset="-128"/>
                <a:cs typeface="Arial Unicode MS" pitchFamily="34" charset="-128"/>
              </a:rPr>
              <a:t>Sensor</a:t>
            </a:r>
            <a:br>
              <a:rPr lang="en-US" sz="1200" i="1" kern="0" dirty="0">
                <a:solidFill>
                  <a:schemeClr val="tx1">
                    <a:lumMod val="65000"/>
                    <a:lumOff val="35000"/>
                  </a:schemeClr>
                </a:solidFill>
                <a:latin typeface="+mn-lt"/>
                <a:ea typeface="Arial Unicode MS" pitchFamily="34" charset="-128"/>
                <a:cs typeface="Arial Unicode MS" pitchFamily="34" charset="-128"/>
              </a:rPr>
            </a:br>
            <a:r>
              <a:rPr lang="en-US" sz="1200" i="1" kern="0" dirty="0">
                <a:solidFill>
                  <a:schemeClr val="tx1">
                    <a:lumMod val="65000"/>
                    <a:lumOff val="35000"/>
                  </a:schemeClr>
                </a:solidFill>
                <a:latin typeface="+mn-lt"/>
                <a:ea typeface="Arial Unicode MS" pitchFamily="34" charset="-128"/>
                <a:cs typeface="Arial Unicode MS" pitchFamily="34" charset="-128"/>
              </a:rPr>
              <a:t>embedded</a:t>
            </a:r>
            <a:br>
              <a:rPr lang="en-US" sz="1200" i="1" kern="0" dirty="0">
                <a:solidFill>
                  <a:schemeClr val="tx1">
                    <a:lumMod val="65000"/>
                    <a:lumOff val="35000"/>
                  </a:schemeClr>
                </a:solidFill>
                <a:latin typeface="+mn-lt"/>
                <a:ea typeface="Arial Unicode MS" pitchFamily="34" charset="-128"/>
                <a:cs typeface="Arial Unicode MS" pitchFamily="34" charset="-128"/>
              </a:rPr>
            </a:br>
            <a:r>
              <a:rPr lang="en-US" sz="1200" i="1" kern="0" dirty="0">
                <a:solidFill>
                  <a:schemeClr val="tx1">
                    <a:lumMod val="65000"/>
                    <a:lumOff val="35000"/>
                  </a:schemeClr>
                </a:solidFill>
                <a:latin typeface="+mn-lt"/>
                <a:ea typeface="Arial Unicode MS" pitchFamily="34" charset="-128"/>
                <a:cs typeface="Arial Unicode MS" pitchFamily="34" charset="-128"/>
              </a:rPr>
              <a:t>things</a:t>
            </a:r>
          </a:p>
        </p:txBody>
      </p:sp>
      <p:sp>
        <p:nvSpPr>
          <p:cNvPr id="46" name="Rechteck 9">
            <a:extLst>
              <a:ext uri="{FF2B5EF4-FFF2-40B4-BE49-F238E27FC236}">
                <a16:creationId xmlns:a16="http://schemas.microsoft.com/office/drawing/2014/main" id="{B64A6EC7-94F3-4A65-8544-0B3AE3B701A3}"/>
              </a:ext>
            </a:extLst>
          </p:cNvPr>
          <p:cNvSpPr/>
          <p:nvPr/>
        </p:nvSpPr>
        <p:spPr>
          <a:xfrm>
            <a:off x="4268780" y="1615439"/>
            <a:ext cx="5297282" cy="4464522"/>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47" name="Shape 2158">
            <a:extLst>
              <a:ext uri="{FF2B5EF4-FFF2-40B4-BE49-F238E27FC236}">
                <a16:creationId xmlns:a16="http://schemas.microsoft.com/office/drawing/2014/main" id="{2A6782E5-207D-409B-8541-4ACA1D1F9452}"/>
              </a:ext>
            </a:extLst>
          </p:cNvPr>
          <p:cNvSpPr/>
          <p:nvPr/>
        </p:nvSpPr>
        <p:spPr>
          <a:xfrm>
            <a:off x="4549546" y="3381921"/>
            <a:ext cx="3793216" cy="1527901"/>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100" b="1" dirty="0">
                <a:solidFill>
                  <a:schemeClr val="tx1">
                    <a:lumMod val="65000"/>
                    <a:lumOff val="35000"/>
                  </a:schemeClr>
                </a:solidFill>
                <a:ea typeface="Arial" charset="0"/>
                <a:cs typeface="Arial" charset="0"/>
                <a:sym typeface="Arial"/>
              </a:rPr>
              <a:t>SAP Leonardo IoT Foundation</a:t>
            </a:r>
          </a:p>
        </p:txBody>
      </p:sp>
      <p:sp>
        <p:nvSpPr>
          <p:cNvPr id="48" name="Shape 2158">
            <a:extLst>
              <a:ext uri="{FF2B5EF4-FFF2-40B4-BE49-F238E27FC236}">
                <a16:creationId xmlns:a16="http://schemas.microsoft.com/office/drawing/2014/main" id="{51874E33-C85F-4D9F-87DF-427F29F2153F}"/>
              </a:ext>
            </a:extLst>
          </p:cNvPr>
          <p:cNvSpPr/>
          <p:nvPr/>
        </p:nvSpPr>
        <p:spPr>
          <a:xfrm>
            <a:off x="5795441" y="1940072"/>
            <a:ext cx="1493686" cy="262822"/>
          </a:xfrm>
          <a:prstGeom prst="roundRect">
            <a:avLst>
              <a:gd name="adj" fmla="val 399"/>
            </a:avLst>
          </a:prstGeom>
          <a:noFill/>
          <a:ln w="190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IoT application</a:t>
            </a:r>
            <a:endParaRPr lang="en-US" sz="1100" b="1" kern="0" dirty="0">
              <a:solidFill>
                <a:srgbClr val="1A9898"/>
              </a:solidFill>
              <a:ea typeface="BentonSans" charset="0"/>
              <a:cs typeface="BentonSans" charset="0"/>
              <a:sym typeface="Arial"/>
            </a:endParaRPr>
          </a:p>
        </p:txBody>
      </p:sp>
      <p:cxnSp>
        <p:nvCxnSpPr>
          <p:cNvPr id="49" name="Straight Connector 48">
            <a:extLst>
              <a:ext uri="{FF2B5EF4-FFF2-40B4-BE49-F238E27FC236}">
                <a16:creationId xmlns:a16="http://schemas.microsoft.com/office/drawing/2014/main" id="{612E401E-695A-4160-BD74-51288224146E}"/>
              </a:ext>
            </a:extLst>
          </p:cNvPr>
          <p:cNvCxnSpPr>
            <a:cxnSpLocks/>
            <a:stCxn id="55" idx="2"/>
            <a:endCxn id="47" idx="0"/>
          </p:cNvCxnSpPr>
          <p:nvPr/>
        </p:nvCxnSpPr>
        <p:spPr>
          <a:xfrm flipH="1">
            <a:off x="6446154" y="2590041"/>
            <a:ext cx="3949" cy="79188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Shape 2158">
            <a:extLst>
              <a:ext uri="{FF2B5EF4-FFF2-40B4-BE49-F238E27FC236}">
                <a16:creationId xmlns:a16="http://schemas.microsoft.com/office/drawing/2014/main" id="{AF931242-CF0A-4378-B15F-5261391F5224}"/>
              </a:ext>
            </a:extLst>
          </p:cNvPr>
          <p:cNvSpPr/>
          <p:nvPr/>
        </p:nvSpPr>
        <p:spPr>
          <a:xfrm>
            <a:off x="1821733" y="2722191"/>
            <a:ext cx="7600311" cy="2441170"/>
          </a:xfrm>
          <a:prstGeom prst="roundRect">
            <a:avLst>
              <a:gd name="adj" fmla="val 399"/>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sz="1200" dirty="0">
                <a:solidFill>
                  <a:schemeClr val="tx1">
                    <a:lumMod val="65000"/>
                    <a:lumOff val="35000"/>
                  </a:schemeClr>
                </a:solidFill>
                <a:ea typeface="Arial" charset="0"/>
                <a:cs typeface="Arial" charset="0"/>
                <a:sym typeface="Arial"/>
              </a:rPr>
              <a:t>SAP Leonardo IoT</a:t>
            </a:r>
          </a:p>
        </p:txBody>
      </p:sp>
      <p:cxnSp>
        <p:nvCxnSpPr>
          <p:cNvPr id="51" name="Straight Connector 50">
            <a:extLst>
              <a:ext uri="{FF2B5EF4-FFF2-40B4-BE49-F238E27FC236}">
                <a16:creationId xmlns:a16="http://schemas.microsoft.com/office/drawing/2014/main" id="{BD904B47-B747-4213-84D3-CE1B6C99A7F5}"/>
              </a:ext>
            </a:extLst>
          </p:cNvPr>
          <p:cNvCxnSpPr>
            <a:cxnSpLocks/>
            <a:stCxn id="47" idx="3"/>
          </p:cNvCxnSpPr>
          <p:nvPr/>
        </p:nvCxnSpPr>
        <p:spPr>
          <a:xfrm>
            <a:off x="8342762" y="4145872"/>
            <a:ext cx="1569866"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5" name="Bild 8">
            <a:extLst>
              <a:ext uri="{FF2B5EF4-FFF2-40B4-BE49-F238E27FC236}">
                <a16:creationId xmlns:a16="http://schemas.microsoft.com/office/drawing/2014/main" id="{75CB3F72-C6B3-4983-8693-87DD10CAB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03" y="2230041"/>
            <a:ext cx="360000" cy="360000"/>
          </a:xfrm>
          <a:prstGeom prst="rect">
            <a:avLst/>
          </a:prstGeom>
        </p:spPr>
      </p:pic>
      <p:grpSp>
        <p:nvGrpSpPr>
          <p:cNvPr id="56" name="Gruppierung 7">
            <a:extLst>
              <a:ext uri="{FF2B5EF4-FFF2-40B4-BE49-F238E27FC236}">
                <a16:creationId xmlns:a16="http://schemas.microsoft.com/office/drawing/2014/main" id="{72D7745C-8362-4A0B-AEA5-D2AD6E16FFEA}"/>
              </a:ext>
            </a:extLst>
          </p:cNvPr>
          <p:cNvGrpSpPr/>
          <p:nvPr/>
        </p:nvGrpSpPr>
        <p:grpSpPr>
          <a:xfrm>
            <a:off x="8437809" y="3744446"/>
            <a:ext cx="1041770" cy="1185592"/>
            <a:chOff x="2871673" y="2333281"/>
            <a:chExt cx="1041770" cy="1185592"/>
          </a:xfrm>
        </p:grpSpPr>
        <p:sp>
          <p:nvSpPr>
            <p:cNvPr id="57" name="Rechteck 42">
              <a:extLst>
                <a:ext uri="{FF2B5EF4-FFF2-40B4-BE49-F238E27FC236}">
                  <a16:creationId xmlns:a16="http://schemas.microsoft.com/office/drawing/2014/main" id="{F26F6A7E-E01E-45D2-A179-063C4D9EA606}"/>
                </a:ext>
              </a:extLst>
            </p:cNvPr>
            <p:cNvSpPr/>
            <p:nvPr/>
          </p:nvSpPr>
          <p:spPr>
            <a:xfrm>
              <a:off x="2871673" y="3011042"/>
              <a:ext cx="1041770" cy="507831"/>
            </a:xfrm>
            <a:prstGeom prst="rect">
              <a:avLst/>
            </a:prstGeom>
          </p:spPr>
          <p:txBody>
            <a:bodyPr wrap="square" lIns="0" tIns="0" rIns="0" bIns="0">
              <a:spAutoFit/>
            </a:bodyPr>
            <a:lstStyle/>
            <a:p>
              <a:pPr algn="ctr"/>
              <a:r>
                <a:rPr lang="en-US" sz="1100" b="1" dirty="0">
                  <a:solidFill>
                    <a:srgbClr val="427CAC"/>
                  </a:solidFill>
                  <a:latin typeface="+mn-lt"/>
                </a:rPr>
                <a:t>SAP Cloud</a:t>
              </a:r>
              <a:br>
                <a:rPr lang="en-US" sz="1100" b="1" dirty="0">
                  <a:solidFill>
                    <a:srgbClr val="427CAC"/>
                  </a:solidFill>
                  <a:latin typeface="+mn-lt"/>
                </a:rPr>
              </a:br>
              <a:r>
                <a:rPr lang="en-US" sz="1100" b="1" dirty="0">
                  <a:solidFill>
                    <a:srgbClr val="427CAC"/>
                  </a:solidFill>
                  <a:latin typeface="+mn-lt"/>
                </a:rPr>
                <a:t>Platform Integration</a:t>
              </a:r>
              <a:endParaRPr lang="en-US" sz="1100" b="1" dirty="0">
                <a:solidFill>
                  <a:srgbClr val="427CAC"/>
                </a:solidFill>
                <a:latin typeface="+mn-lt"/>
                <a:ea typeface="Arial" charset="0"/>
                <a:cs typeface="Arial" charset="0"/>
              </a:endParaRPr>
            </a:p>
          </p:txBody>
        </p:sp>
        <p:pic>
          <p:nvPicPr>
            <p:cNvPr id="58" name="Bild 54">
              <a:extLst>
                <a:ext uri="{FF2B5EF4-FFF2-40B4-BE49-F238E27FC236}">
                  <a16:creationId xmlns:a16="http://schemas.microsoft.com/office/drawing/2014/main" id="{25637897-AEBB-44F9-9037-6B588FF1D6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681" y="2333281"/>
              <a:ext cx="720000" cy="720000"/>
            </a:xfrm>
            <a:prstGeom prst="ellipse">
              <a:avLst/>
            </a:prstGeom>
            <a:solidFill>
              <a:schemeClr val="bg1"/>
            </a:solidFill>
          </p:spPr>
        </p:pic>
      </p:grpSp>
      <p:sp>
        <p:nvSpPr>
          <p:cNvPr id="59" name="Rechteck 85">
            <a:extLst>
              <a:ext uri="{FF2B5EF4-FFF2-40B4-BE49-F238E27FC236}">
                <a16:creationId xmlns:a16="http://schemas.microsoft.com/office/drawing/2014/main" id="{C8C465ED-E94C-4811-A8BF-1688C9B7BE0C}"/>
              </a:ext>
            </a:extLst>
          </p:cNvPr>
          <p:cNvSpPr/>
          <p:nvPr/>
        </p:nvSpPr>
        <p:spPr>
          <a:xfrm>
            <a:off x="4534828" y="3629532"/>
            <a:ext cx="1437739" cy="507831"/>
          </a:xfrm>
          <a:prstGeom prst="rect">
            <a:avLst/>
          </a:prstGeom>
        </p:spPr>
        <p:txBody>
          <a:bodyPr wrap="square" lIns="0" tIns="0" rIns="0" bIns="0">
            <a:spAutoFit/>
          </a:bodyPr>
          <a:lstStyle/>
          <a:p>
            <a:pPr algn="ctr"/>
            <a:r>
              <a:rPr lang="en-US" sz="1100" b="1" dirty="0">
                <a:solidFill>
                  <a:srgbClr val="427CAC"/>
                </a:solidFill>
                <a:latin typeface="+mn-lt"/>
                <a:ea typeface="Arial" charset="0"/>
                <a:cs typeface="Arial" charset="0"/>
              </a:rPr>
              <a:t>SAP Cloud Platform Internet of Things </a:t>
            </a:r>
            <a:br>
              <a:rPr lang="en-US" sz="1100" b="1" dirty="0">
                <a:solidFill>
                  <a:srgbClr val="427CAC"/>
                </a:solidFill>
                <a:latin typeface="+mn-lt"/>
                <a:ea typeface="Arial" charset="0"/>
                <a:cs typeface="Arial" charset="0"/>
              </a:rPr>
            </a:br>
            <a:r>
              <a:rPr lang="en-US" sz="1050" dirty="0">
                <a:solidFill>
                  <a:srgbClr val="427CAC"/>
                </a:solidFill>
                <a:latin typeface="+mn-lt"/>
                <a:ea typeface="Arial" charset="0"/>
                <a:cs typeface="Arial" charset="0"/>
              </a:rPr>
              <a:t>(Core)</a:t>
            </a:r>
            <a:endParaRPr lang="en-US" sz="1100" dirty="0">
              <a:solidFill>
                <a:srgbClr val="427CAC"/>
              </a:solidFill>
              <a:latin typeface="+mn-lt"/>
              <a:ea typeface="Arial" charset="0"/>
              <a:cs typeface="Arial" charset="0"/>
            </a:endParaRPr>
          </a:p>
        </p:txBody>
      </p:sp>
      <p:pic>
        <p:nvPicPr>
          <p:cNvPr id="60" name="Bild 94">
            <a:extLst>
              <a:ext uri="{FF2B5EF4-FFF2-40B4-BE49-F238E27FC236}">
                <a16:creationId xmlns:a16="http://schemas.microsoft.com/office/drawing/2014/main" id="{885DA827-6EAB-443F-B577-DD5EF4B94F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697" y="4094480"/>
            <a:ext cx="720000" cy="720000"/>
          </a:xfrm>
          <a:prstGeom prst="ellipse">
            <a:avLst/>
          </a:prstGeom>
        </p:spPr>
      </p:pic>
      <p:sp>
        <p:nvSpPr>
          <p:cNvPr id="61" name="Rechteck 88">
            <a:extLst>
              <a:ext uri="{FF2B5EF4-FFF2-40B4-BE49-F238E27FC236}">
                <a16:creationId xmlns:a16="http://schemas.microsoft.com/office/drawing/2014/main" id="{128AACDD-1EFE-4D52-9BE7-9620DE842BD3}"/>
              </a:ext>
            </a:extLst>
          </p:cNvPr>
          <p:cNvSpPr/>
          <p:nvPr/>
        </p:nvSpPr>
        <p:spPr>
          <a:xfrm>
            <a:off x="6841365" y="3738821"/>
            <a:ext cx="1569866" cy="338554"/>
          </a:xfrm>
          <a:prstGeom prst="rect">
            <a:avLst/>
          </a:prstGeom>
        </p:spPr>
        <p:txBody>
          <a:bodyPr wrap="square" lIns="0" tIns="0" rIns="0" bIns="0">
            <a:spAutoFit/>
          </a:bodyPr>
          <a:lstStyle/>
          <a:p>
            <a:pPr algn="ctr"/>
            <a:r>
              <a:rPr lang="en-US" sz="1100" b="1" dirty="0">
                <a:solidFill>
                  <a:srgbClr val="427CAC"/>
                </a:solidFill>
                <a:latin typeface="+mn-lt"/>
              </a:rPr>
              <a:t>SAP IoT Application Enablement</a:t>
            </a:r>
            <a:endParaRPr lang="en-US" sz="1100" b="1" dirty="0">
              <a:solidFill>
                <a:srgbClr val="427CAC"/>
              </a:solidFill>
              <a:latin typeface="+mn-lt"/>
              <a:ea typeface="Arial" charset="0"/>
              <a:cs typeface="Arial" charset="0"/>
            </a:endParaRPr>
          </a:p>
        </p:txBody>
      </p:sp>
      <p:pic>
        <p:nvPicPr>
          <p:cNvPr id="62" name="Bild 95">
            <a:extLst>
              <a:ext uri="{FF2B5EF4-FFF2-40B4-BE49-F238E27FC236}">
                <a16:creationId xmlns:a16="http://schemas.microsoft.com/office/drawing/2014/main" id="{1C51F694-330F-4A80-A192-64203EAC13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2494" y="4100432"/>
            <a:ext cx="720000" cy="720000"/>
          </a:xfrm>
          <a:prstGeom prst="ellipse">
            <a:avLst/>
          </a:prstGeom>
        </p:spPr>
      </p:pic>
      <p:sp>
        <p:nvSpPr>
          <p:cNvPr id="66" name="Abgerundetes Rechteck 30">
            <a:extLst>
              <a:ext uri="{FF2B5EF4-FFF2-40B4-BE49-F238E27FC236}">
                <a16:creationId xmlns:a16="http://schemas.microsoft.com/office/drawing/2014/main" id="{054120BE-9B44-4DD9-A40F-17EAB53556F0}"/>
              </a:ext>
            </a:extLst>
          </p:cNvPr>
          <p:cNvSpPr/>
          <p:nvPr/>
        </p:nvSpPr>
        <p:spPr>
          <a:xfrm>
            <a:off x="5168441" y="5484502"/>
            <a:ext cx="222698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ea typeface="Arial" charset="0"/>
                <a:cs typeface="Arial" charset="0"/>
              </a:rPr>
              <a:t>Your IoT Data</a:t>
            </a:r>
            <a:br>
              <a:rPr lang="en-US" sz="1100" b="1" dirty="0">
                <a:solidFill>
                  <a:schemeClr val="tx1">
                    <a:lumMod val="65000"/>
                    <a:lumOff val="35000"/>
                  </a:schemeClr>
                </a:solidFill>
                <a:ea typeface="Arial" charset="0"/>
                <a:cs typeface="Arial" charset="0"/>
              </a:rPr>
            </a:br>
            <a:r>
              <a:rPr lang="en-US" sz="1100" dirty="0">
                <a:solidFill>
                  <a:schemeClr val="tx1">
                    <a:lumMod val="65000"/>
                    <a:lumOff val="35000"/>
                  </a:schemeClr>
                </a:solidFill>
                <a:ea typeface="Arial" charset="0"/>
                <a:cs typeface="Arial" charset="0"/>
              </a:rPr>
              <a:t>Swift I Cassandra** I SAP HANA</a:t>
            </a:r>
          </a:p>
        </p:txBody>
      </p:sp>
      <p:pic>
        <p:nvPicPr>
          <p:cNvPr id="67" name="Bild 32">
            <a:extLst>
              <a:ext uri="{FF2B5EF4-FFF2-40B4-BE49-F238E27FC236}">
                <a16:creationId xmlns:a16="http://schemas.microsoft.com/office/drawing/2014/main" id="{914C5237-8B52-4168-99DD-E22AA168F67B}"/>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t="-5177"/>
          <a:stretch/>
        </p:blipFill>
        <p:spPr>
          <a:xfrm>
            <a:off x="7483390" y="5419430"/>
            <a:ext cx="418207" cy="439857"/>
          </a:xfrm>
          <a:prstGeom prst="rect">
            <a:avLst/>
          </a:prstGeom>
        </p:spPr>
      </p:pic>
      <p:sp>
        <p:nvSpPr>
          <p:cNvPr id="68" name="Rechteck 96">
            <a:extLst>
              <a:ext uri="{FF2B5EF4-FFF2-40B4-BE49-F238E27FC236}">
                <a16:creationId xmlns:a16="http://schemas.microsoft.com/office/drawing/2014/main" id="{223476D8-EAF5-4C79-839E-F0237588B61E}"/>
              </a:ext>
            </a:extLst>
          </p:cNvPr>
          <p:cNvSpPr/>
          <p:nvPr/>
        </p:nvSpPr>
        <p:spPr>
          <a:xfrm>
            <a:off x="5138509" y="2224039"/>
            <a:ext cx="545021" cy="323165"/>
          </a:xfrm>
          <a:prstGeom prst="rect">
            <a:avLst/>
          </a:prstGeom>
        </p:spPr>
        <p:txBody>
          <a:bodyPr wrap="none" lIns="0" tIns="0" rIns="0" bIns="0">
            <a:spAutoFit/>
          </a:bodyPr>
          <a:lstStyle/>
          <a:p>
            <a:r>
              <a:rPr lang="en-US" sz="1050" b="1" dirty="0">
                <a:solidFill>
                  <a:srgbClr val="427CAC"/>
                </a:solidFill>
                <a:latin typeface="+mn-lt"/>
                <a:ea typeface="Arial" charset="0"/>
                <a:cs typeface="Arial" charset="0"/>
              </a:rPr>
              <a:t>SAP </a:t>
            </a:r>
            <a:br>
              <a:rPr lang="en-US" sz="1050" b="1" dirty="0">
                <a:solidFill>
                  <a:srgbClr val="427CAC"/>
                </a:solidFill>
                <a:latin typeface="+mn-lt"/>
                <a:ea typeface="Arial" charset="0"/>
                <a:cs typeface="Arial" charset="0"/>
              </a:rPr>
            </a:br>
            <a:r>
              <a:rPr lang="en-US" sz="1050" b="1" dirty="0">
                <a:solidFill>
                  <a:srgbClr val="427CAC"/>
                </a:solidFill>
                <a:latin typeface="+mn-lt"/>
                <a:ea typeface="Arial" charset="0"/>
                <a:cs typeface="Arial" charset="0"/>
              </a:rPr>
              <a:t>Web IDE</a:t>
            </a:r>
          </a:p>
        </p:txBody>
      </p:sp>
      <p:sp>
        <p:nvSpPr>
          <p:cNvPr id="70" name="Rectangle 69">
            <a:extLst>
              <a:ext uri="{FF2B5EF4-FFF2-40B4-BE49-F238E27FC236}">
                <a16:creationId xmlns:a16="http://schemas.microsoft.com/office/drawing/2014/main" id="{855588DF-4C07-499C-805D-42243677276F}"/>
              </a:ext>
            </a:extLst>
          </p:cNvPr>
          <p:cNvSpPr/>
          <p:nvPr/>
        </p:nvSpPr>
        <p:spPr>
          <a:xfrm>
            <a:off x="8092508" y="2198193"/>
            <a:ext cx="1275990" cy="323165"/>
          </a:xfrm>
          <a:prstGeom prst="rect">
            <a:avLst/>
          </a:prstGeom>
        </p:spPr>
        <p:txBody>
          <a:bodyPr wrap="none" lIns="0" tIns="0" rIns="0" bIns="0">
            <a:spAutoFit/>
          </a:bodyPr>
          <a:lstStyle/>
          <a:p>
            <a:r>
              <a:rPr lang="en-US" sz="1050" b="1" dirty="0">
                <a:solidFill>
                  <a:srgbClr val="427CAC"/>
                </a:solidFill>
                <a:ea typeface="Arial" charset="0"/>
                <a:cs typeface="Arial" charset="0"/>
              </a:rPr>
              <a:t>Portal</a:t>
            </a:r>
            <a:br>
              <a:rPr lang="en-US" sz="1050" b="1" dirty="0">
                <a:solidFill>
                  <a:srgbClr val="427CAC"/>
                </a:solidFill>
                <a:ea typeface="Arial" charset="0"/>
                <a:cs typeface="Arial" charset="0"/>
              </a:rPr>
            </a:br>
            <a:r>
              <a:rPr lang="en-US" sz="1050" dirty="0">
                <a:solidFill>
                  <a:srgbClr val="427CAC"/>
                </a:solidFill>
                <a:ea typeface="Arial" charset="0"/>
                <a:cs typeface="Arial" charset="0"/>
              </a:rPr>
              <a:t>SAP Fiori Launchpad</a:t>
            </a:r>
          </a:p>
        </p:txBody>
      </p:sp>
      <p:cxnSp>
        <p:nvCxnSpPr>
          <p:cNvPr id="71" name="Gewinkelte Verbindung 42">
            <a:extLst>
              <a:ext uri="{FF2B5EF4-FFF2-40B4-BE49-F238E27FC236}">
                <a16:creationId xmlns:a16="http://schemas.microsoft.com/office/drawing/2014/main" id="{D0894615-E0EA-4473-83EE-5DC3011F5716}"/>
              </a:ext>
            </a:extLst>
          </p:cNvPr>
          <p:cNvCxnSpPr>
            <a:cxnSpLocks/>
            <a:stCxn id="62" idx="4"/>
          </p:cNvCxnSpPr>
          <p:nvPr/>
        </p:nvCxnSpPr>
        <p:spPr>
          <a:xfrm>
            <a:off x="7692494" y="4820432"/>
            <a:ext cx="0" cy="55278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2BB2E6-50A8-4DF2-BE7C-C1969B801CBF}"/>
              </a:ext>
            </a:extLst>
          </p:cNvPr>
          <p:cNvSpPr txBox="1"/>
          <p:nvPr/>
        </p:nvSpPr>
        <p:spPr>
          <a:xfrm>
            <a:off x="637917" y="6105518"/>
            <a:ext cx="1912383"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latin typeface="+mn-lt"/>
                <a:ea typeface="Arial Unicode MS" pitchFamily="34" charset="-128"/>
                <a:cs typeface="Arial Unicode MS" pitchFamily="34" charset="-128"/>
              </a:rPr>
              <a:t>**Support of SAP Vora planned.</a:t>
            </a:r>
          </a:p>
        </p:txBody>
      </p:sp>
      <p:cxnSp>
        <p:nvCxnSpPr>
          <p:cNvPr id="73" name="Gewinkelte Verbindung 42">
            <a:extLst>
              <a:ext uri="{FF2B5EF4-FFF2-40B4-BE49-F238E27FC236}">
                <a16:creationId xmlns:a16="http://schemas.microsoft.com/office/drawing/2014/main" id="{7D37FA5E-8CBE-4182-9EF3-E4E9B8422F2E}"/>
              </a:ext>
            </a:extLst>
          </p:cNvPr>
          <p:cNvCxnSpPr>
            <a:stCxn id="91" idx="2"/>
            <a:endCxn id="92" idx="0"/>
          </p:cNvCxnSpPr>
          <p:nvPr/>
        </p:nvCxnSpPr>
        <p:spPr>
          <a:xfrm>
            <a:off x="2868721" y="3847171"/>
            <a:ext cx="0" cy="54261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Shape 2158">
            <a:extLst>
              <a:ext uri="{FF2B5EF4-FFF2-40B4-BE49-F238E27FC236}">
                <a16:creationId xmlns:a16="http://schemas.microsoft.com/office/drawing/2014/main" id="{53899A52-0871-400E-8F4D-6276DDE74BA6}"/>
              </a:ext>
            </a:extLst>
          </p:cNvPr>
          <p:cNvSpPr/>
          <p:nvPr/>
        </p:nvSpPr>
        <p:spPr>
          <a:xfrm>
            <a:off x="4402125" y="3050188"/>
            <a:ext cx="4088655" cy="2009665"/>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050" b="1" dirty="0">
                <a:solidFill>
                  <a:schemeClr val="tx1">
                    <a:lumMod val="65000"/>
                    <a:lumOff val="35000"/>
                  </a:schemeClr>
                </a:solidFill>
                <a:sym typeface="Arial"/>
              </a:rPr>
              <a:t> </a:t>
            </a:r>
            <a:r>
              <a:rPr lang="en-US" sz="1100" b="1" dirty="0">
                <a:solidFill>
                  <a:srgbClr val="427CAC"/>
                </a:solidFill>
                <a:cs typeface="Arial" charset="0"/>
                <a:sym typeface="Arial"/>
              </a:rPr>
              <a:t>Cloud Foundry Environment</a:t>
            </a:r>
          </a:p>
        </p:txBody>
      </p:sp>
      <p:cxnSp>
        <p:nvCxnSpPr>
          <p:cNvPr id="75" name="Straight Connector 74">
            <a:extLst>
              <a:ext uri="{FF2B5EF4-FFF2-40B4-BE49-F238E27FC236}">
                <a16:creationId xmlns:a16="http://schemas.microsoft.com/office/drawing/2014/main" id="{43683FFB-A7DF-4AFC-96C0-1FD3B7AE3186}"/>
              </a:ext>
            </a:extLst>
          </p:cNvPr>
          <p:cNvCxnSpPr>
            <a:cxnSpLocks/>
            <a:stCxn id="60" idx="6"/>
            <a:endCxn id="62" idx="2"/>
          </p:cNvCxnSpPr>
          <p:nvPr/>
        </p:nvCxnSpPr>
        <p:spPr>
          <a:xfrm>
            <a:off x="5613697" y="4454480"/>
            <a:ext cx="1718797" cy="5952"/>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E29E87F-4185-4AC2-9D4B-26760E00D73E}"/>
              </a:ext>
            </a:extLst>
          </p:cNvPr>
          <p:cNvSpPr/>
          <p:nvPr/>
        </p:nvSpPr>
        <p:spPr bwMode="gray">
          <a:xfrm>
            <a:off x="5885771" y="4181355"/>
            <a:ext cx="1120766" cy="543790"/>
          </a:xfrm>
          <a:prstGeom prst="rect">
            <a:avLst/>
          </a:prstGeom>
          <a:solidFill>
            <a:schemeClr val="bg1"/>
          </a:solidFill>
          <a:ln>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ea typeface="Arial" charset="0"/>
                <a:cs typeface="Arial" charset="0"/>
              </a:rPr>
              <a:t>Data Ingestion Pipeline</a:t>
            </a:r>
          </a:p>
        </p:txBody>
      </p:sp>
      <p:sp>
        <p:nvSpPr>
          <p:cNvPr id="77" name="TextBox 76">
            <a:extLst>
              <a:ext uri="{FF2B5EF4-FFF2-40B4-BE49-F238E27FC236}">
                <a16:creationId xmlns:a16="http://schemas.microsoft.com/office/drawing/2014/main" id="{BC2FB704-7A5D-4AC3-AABB-FB8CF1643DED}"/>
              </a:ext>
            </a:extLst>
          </p:cNvPr>
          <p:cNvSpPr txBox="1"/>
          <p:nvPr/>
        </p:nvSpPr>
        <p:spPr>
          <a:xfrm>
            <a:off x="2419831" y="4027466"/>
            <a:ext cx="360676"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i="1" kern="0" dirty="0">
                <a:solidFill>
                  <a:schemeClr val="tx1">
                    <a:lumMod val="65000"/>
                    <a:lumOff val="35000"/>
                  </a:schemeClr>
                </a:solidFill>
                <a:latin typeface="+mn-lt"/>
                <a:ea typeface="Arial Unicode MS" pitchFamily="34" charset="-128"/>
                <a:cs typeface="Arial Unicode MS" pitchFamily="34" charset="-128"/>
              </a:rPr>
              <a:t>run on</a:t>
            </a:r>
          </a:p>
        </p:txBody>
      </p:sp>
      <p:sp>
        <p:nvSpPr>
          <p:cNvPr id="78" name="Rechteck 61">
            <a:extLst>
              <a:ext uri="{FF2B5EF4-FFF2-40B4-BE49-F238E27FC236}">
                <a16:creationId xmlns:a16="http://schemas.microsoft.com/office/drawing/2014/main" id="{EE859287-D56C-4099-8A9A-CB2D5C5ABF9C}"/>
              </a:ext>
            </a:extLst>
          </p:cNvPr>
          <p:cNvSpPr/>
          <p:nvPr/>
        </p:nvSpPr>
        <p:spPr>
          <a:xfrm>
            <a:off x="1691943" y="2234125"/>
            <a:ext cx="2253405" cy="3057549"/>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400" b="1" kern="0" dirty="0">
                <a:solidFill>
                  <a:schemeClr val="tx1">
                    <a:lumMod val="65000"/>
                    <a:lumOff val="35000"/>
                  </a:schemeClr>
                </a:solidFill>
                <a:ea typeface="BentonSans" charset="0"/>
                <a:cs typeface="BentonSans" charset="0"/>
              </a:rPr>
              <a:t>Hardware Gateway</a:t>
            </a:r>
          </a:p>
        </p:txBody>
      </p:sp>
      <p:sp>
        <p:nvSpPr>
          <p:cNvPr id="79" name="Textfeld 6">
            <a:extLst>
              <a:ext uri="{FF2B5EF4-FFF2-40B4-BE49-F238E27FC236}">
                <a16:creationId xmlns:a16="http://schemas.microsoft.com/office/drawing/2014/main" id="{8E6AFE50-A1EC-46BD-8439-3B3E7C9A8C3E}"/>
              </a:ext>
            </a:extLst>
          </p:cNvPr>
          <p:cNvSpPr txBox="1"/>
          <p:nvPr/>
        </p:nvSpPr>
        <p:spPr>
          <a:xfrm>
            <a:off x="1916299" y="1632868"/>
            <a:ext cx="3521030" cy="307777"/>
          </a:xfrm>
          <a:prstGeom prst="rect">
            <a:avLst/>
          </a:prstGeom>
          <a:noFill/>
        </p:spPr>
        <p:txBody>
          <a:bodyPr wrap="square" rtlCol="0">
            <a:spAutoFit/>
          </a:body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80" name="Straight Arrow Connector 79">
            <a:extLst>
              <a:ext uri="{FF2B5EF4-FFF2-40B4-BE49-F238E27FC236}">
                <a16:creationId xmlns:a16="http://schemas.microsoft.com/office/drawing/2014/main" id="{BE3BD87F-A0AD-4DAF-A551-7C4DD38329A8}"/>
              </a:ext>
            </a:extLst>
          </p:cNvPr>
          <p:cNvCxnSpPr>
            <a:cxnSpLocks/>
            <a:stCxn id="43" idx="3"/>
            <a:endCxn id="74" idx="1"/>
          </p:cNvCxnSpPr>
          <p:nvPr/>
        </p:nvCxnSpPr>
        <p:spPr>
          <a:xfrm flipV="1">
            <a:off x="3787100" y="4055021"/>
            <a:ext cx="615025" cy="171"/>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2" name="Bild 35">
            <a:extLst>
              <a:ext uri="{FF2B5EF4-FFF2-40B4-BE49-F238E27FC236}">
                <a16:creationId xmlns:a16="http://schemas.microsoft.com/office/drawing/2014/main" id="{3689E4AB-E8AE-4AEC-8234-A8A19C4077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2508" y="1990207"/>
            <a:ext cx="720000" cy="720000"/>
          </a:xfrm>
          <a:prstGeom prst="ellipse">
            <a:avLst/>
          </a:prstGeom>
        </p:spPr>
      </p:pic>
      <p:sp>
        <p:nvSpPr>
          <p:cNvPr id="83" name="Oval 82">
            <a:extLst>
              <a:ext uri="{FF2B5EF4-FFF2-40B4-BE49-F238E27FC236}">
                <a16:creationId xmlns:a16="http://schemas.microsoft.com/office/drawing/2014/main" id="{927E35BD-A7B2-49E7-AC98-DC5492F97A84}"/>
              </a:ext>
            </a:extLst>
          </p:cNvPr>
          <p:cNvSpPr/>
          <p:nvPr/>
        </p:nvSpPr>
        <p:spPr bwMode="gray">
          <a:xfrm>
            <a:off x="1003960" y="3444165"/>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4" name="Oval 83">
            <a:extLst>
              <a:ext uri="{FF2B5EF4-FFF2-40B4-BE49-F238E27FC236}">
                <a16:creationId xmlns:a16="http://schemas.microsoft.com/office/drawing/2014/main" id="{D41C2D12-9E37-4E2D-B77F-4C78BEA385AB}"/>
              </a:ext>
            </a:extLst>
          </p:cNvPr>
          <p:cNvSpPr/>
          <p:nvPr/>
        </p:nvSpPr>
        <p:spPr bwMode="gray">
          <a:xfrm>
            <a:off x="1136668" y="3210093"/>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5" name="Oval 84">
            <a:extLst>
              <a:ext uri="{FF2B5EF4-FFF2-40B4-BE49-F238E27FC236}">
                <a16:creationId xmlns:a16="http://schemas.microsoft.com/office/drawing/2014/main" id="{49CC5C8F-351D-4901-BA14-928E3B641423}"/>
              </a:ext>
            </a:extLst>
          </p:cNvPr>
          <p:cNvSpPr/>
          <p:nvPr/>
        </p:nvSpPr>
        <p:spPr bwMode="gray">
          <a:xfrm>
            <a:off x="1003960" y="3953545"/>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6" name="Oval 85">
            <a:extLst>
              <a:ext uri="{FF2B5EF4-FFF2-40B4-BE49-F238E27FC236}">
                <a16:creationId xmlns:a16="http://schemas.microsoft.com/office/drawing/2014/main" id="{59CB8646-FD40-4D14-A551-0F7178FD3DCE}"/>
              </a:ext>
            </a:extLst>
          </p:cNvPr>
          <p:cNvSpPr/>
          <p:nvPr/>
        </p:nvSpPr>
        <p:spPr bwMode="gray">
          <a:xfrm>
            <a:off x="1309099" y="4411746"/>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7" name="Oval 86">
            <a:extLst>
              <a:ext uri="{FF2B5EF4-FFF2-40B4-BE49-F238E27FC236}">
                <a16:creationId xmlns:a16="http://schemas.microsoft.com/office/drawing/2014/main" id="{528044B4-AB29-46EC-A5AE-A6914E8F3BD3}"/>
              </a:ext>
            </a:extLst>
          </p:cNvPr>
          <p:cNvSpPr/>
          <p:nvPr/>
        </p:nvSpPr>
        <p:spPr bwMode="gray">
          <a:xfrm>
            <a:off x="947570" y="3706282"/>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8" name="Oval 87">
            <a:extLst>
              <a:ext uri="{FF2B5EF4-FFF2-40B4-BE49-F238E27FC236}">
                <a16:creationId xmlns:a16="http://schemas.microsoft.com/office/drawing/2014/main" id="{9F4AAE93-B6E4-4901-9C10-12FF09CEEB36}"/>
              </a:ext>
            </a:extLst>
          </p:cNvPr>
          <p:cNvSpPr/>
          <p:nvPr/>
        </p:nvSpPr>
        <p:spPr bwMode="gray">
          <a:xfrm>
            <a:off x="1321792" y="3050204"/>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89" name="Oval 88">
            <a:extLst>
              <a:ext uri="{FF2B5EF4-FFF2-40B4-BE49-F238E27FC236}">
                <a16:creationId xmlns:a16="http://schemas.microsoft.com/office/drawing/2014/main" id="{B62BD59D-0370-4DDF-9ADB-D878DA5BA018}"/>
              </a:ext>
            </a:extLst>
          </p:cNvPr>
          <p:cNvSpPr/>
          <p:nvPr/>
        </p:nvSpPr>
        <p:spPr bwMode="gray">
          <a:xfrm>
            <a:off x="1133750" y="4198724"/>
            <a:ext cx="179958" cy="179958"/>
          </a:xfrm>
          <a:prstGeom prst="ellipse">
            <a:avLst/>
          </a:prstGeom>
          <a:noFill/>
          <a:ln w="12700" algn="ctr">
            <a:solidFill>
              <a:schemeClr val="tx1">
                <a:lumMod val="65000"/>
                <a:lumOff val="35000"/>
              </a:schemeClr>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solidFill>
                <a:schemeClr val="tx1">
                  <a:lumMod val="65000"/>
                  <a:lumOff val="35000"/>
                </a:schemeClr>
              </a:solidFill>
              <a:latin typeface="Arial" panose="020B0604020202020204" pitchFamily="34" charset="0"/>
              <a:ea typeface="Arial Unicode MS" pitchFamily="34" charset="-128"/>
              <a:cs typeface="Arial Unicode MS" pitchFamily="34" charset="-128"/>
            </a:endParaRPr>
          </a:p>
        </p:txBody>
      </p:sp>
      <p:sp>
        <p:nvSpPr>
          <p:cNvPr id="91" name="Rechteck 9">
            <a:extLst>
              <a:ext uri="{FF2B5EF4-FFF2-40B4-BE49-F238E27FC236}">
                <a16:creationId xmlns:a16="http://schemas.microsoft.com/office/drawing/2014/main" id="{52E71DDD-6C51-481F-8FA3-709E262F55FA}"/>
              </a:ext>
            </a:extLst>
          </p:cNvPr>
          <p:cNvSpPr/>
          <p:nvPr/>
        </p:nvSpPr>
        <p:spPr>
          <a:xfrm>
            <a:off x="2099589" y="3390051"/>
            <a:ext cx="1538264" cy="45712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mj-lt"/>
              </a:rPr>
              <a:t>SAP Edge Services</a:t>
            </a:r>
            <a:endParaRPr lang="en-US" sz="1100" b="1" i="1" dirty="0">
              <a:solidFill>
                <a:srgbClr val="1A9898"/>
              </a:solidFill>
            </a:endParaRPr>
          </a:p>
        </p:txBody>
      </p:sp>
      <p:sp>
        <p:nvSpPr>
          <p:cNvPr id="92" name="Rechteck 9">
            <a:extLst>
              <a:ext uri="{FF2B5EF4-FFF2-40B4-BE49-F238E27FC236}">
                <a16:creationId xmlns:a16="http://schemas.microsoft.com/office/drawing/2014/main" id="{7007AD8D-F4FE-4769-972C-604FF3050FAB}"/>
              </a:ext>
            </a:extLst>
          </p:cNvPr>
          <p:cNvSpPr/>
          <p:nvPr/>
        </p:nvSpPr>
        <p:spPr>
          <a:xfrm>
            <a:off x="2099589" y="4389782"/>
            <a:ext cx="1538264" cy="5208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algn="ctr"/>
            <a:r>
              <a:rPr lang="en-US" sz="1100" b="1" dirty="0">
                <a:solidFill>
                  <a:schemeClr val="tx1">
                    <a:lumMod val="65000"/>
                    <a:lumOff val="35000"/>
                  </a:schemeClr>
                </a:solidFill>
              </a:rPr>
              <a:t>IoT Gateway Edge*</a:t>
            </a:r>
            <a:endParaRPr lang="en-US" sz="1100" b="1" i="1" dirty="0">
              <a:solidFill>
                <a:srgbClr val="1A9898"/>
              </a:solidFill>
            </a:endParaRPr>
          </a:p>
        </p:txBody>
      </p:sp>
      <p:sp>
        <p:nvSpPr>
          <p:cNvPr id="93" name="TextBox 92">
            <a:extLst>
              <a:ext uri="{FF2B5EF4-FFF2-40B4-BE49-F238E27FC236}">
                <a16:creationId xmlns:a16="http://schemas.microsoft.com/office/drawing/2014/main" id="{378E83E6-923B-4CFF-9F73-410F977CA3F0}"/>
              </a:ext>
            </a:extLst>
          </p:cNvPr>
          <p:cNvSpPr txBox="1"/>
          <p:nvPr/>
        </p:nvSpPr>
        <p:spPr>
          <a:xfrm>
            <a:off x="637917" y="5825624"/>
            <a:ext cx="3012043" cy="16158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50" kern="0" dirty="0">
                <a:latin typeface="+mn-lt"/>
                <a:ea typeface="Arial Unicode MS" pitchFamily="34" charset="-128"/>
                <a:cs typeface="Arial Unicode MS" pitchFamily="34" charset="-128"/>
              </a:rPr>
              <a:t>*Belongs to SAP Cloud Platform Internet of Things</a:t>
            </a:r>
          </a:p>
        </p:txBody>
      </p:sp>
      <p:pic>
        <p:nvPicPr>
          <p:cNvPr id="94" name="Picture 93">
            <a:extLst>
              <a:ext uri="{FF2B5EF4-FFF2-40B4-BE49-F238E27FC236}">
                <a16:creationId xmlns:a16="http://schemas.microsoft.com/office/drawing/2014/main" id="{351A7A4C-06D1-46F7-A7B4-658BC4CDF088}"/>
              </a:ext>
            </a:extLst>
          </p:cNvPr>
          <p:cNvPicPr>
            <a:picLocks noChangeAspect="1"/>
          </p:cNvPicPr>
          <p:nvPr/>
        </p:nvPicPr>
        <p:blipFill>
          <a:blip r:embed="rId9"/>
          <a:stretch>
            <a:fillRect/>
          </a:stretch>
        </p:blipFill>
        <p:spPr>
          <a:xfrm>
            <a:off x="4402125" y="1733661"/>
            <a:ext cx="1800000" cy="142469"/>
          </a:xfrm>
          <a:prstGeom prst="rect">
            <a:avLst/>
          </a:prstGeom>
        </p:spPr>
      </p:pic>
      <p:pic>
        <p:nvPicPr>
          <p:cNvPr id="95" name="Picture 94">
            <a:extLst>
              <a:ext uri="{FF2B5EF4-FFF2-40B4-BE49-F238E27FC236}">
                <a16:creationId xmlns:a16="http://schemas.microsoft.com/office/drawing/2014/main" id="{06D1C37D-7244-4F2D-A2B6-7CF97BF4CAC2}"/>
              </a:ext>
            </a:extLst>
          </p:cNvPr>
          <p:cNvPicPr>
            <a:picLocks noChangeAspect="1"/>
          </p:cNvPicPr>
          <p:nvPr/>
        </p:nvPicPr>
        <p:blipFill>
          <a:blip r:embed="rId10"/>
          <a:stretch>
            <a:fillRect/>
          </a:stretch>
        </p:blipFill>
        <p:spPr>
          <a:xfrm>
            <a:off x="10083950" y="3427113"/>
            <a:ext cx="1040518" cy="112634"/>
          </a:xfrm>
          <a:prstGeom prst="rect">
            <a:avLst/>
          </a:prstGeom>
        </p:spPr>
      </p:pic>
      <p:pic>
        <p:nvPicPr>
          <p:cNvPr id="90" name="Picture 89">
            <a:extLst>
              <a:ext uri="{FF2B5EF4-FFF2-40B4-BE49-F238E27FC236}">
                <a16:creationId xmlns:a16="http://schemas.microsoft.com/office/drawing/2014/main" id="{05627EB4-A5F0-4E6B-9ABD-24C586FE1440}"/>
              </a:ext>
            </a:extLst>
          </p:cNvPr>
          <p:cNvPicPr>
            <a:picLocks noChangeAspect="1"/>
          </p:cNvPicPr>
          <p:nvPr/>
        </p:nvPicPr>
        <p:blipFill>
          <a:blip r:embed="rId11"/>
          <a:stretch>
            <a:fillRect/>
          </a:stretch>
        </p:blipFill>
        <p:spPr>
          <a:xfrm>
            <a:off x="10083951" y="4293541"/>
            <a:ext cx="999340" cy="191160"/>
          </a:xfrm>
          <a:prstGeom prst="rect">
            <a:avLst/>
          </a:prstGeom>
        </p:spPr>
      </p:pic>
      <p:pic>
        <p:nvPicPr>
          <p:cNvPr id="96" name="Picture 95">
            <a:extLst>
              <a:ext uri="{FF2B5EF4-FFF2-40B4-BE49-F238E27FC236}">
                <a16:creationId xmlns:a16="http://schemas.microsoft.com/office/drawing/2014/main" id="{76A7967C-2601-4F4D-A30C-76B5753AC2DF}"/>
              </a:ext>
            </a:extLst>
          </p:cNvPr>
          <p:cNvPicPr>
            <a:picLocks noChangeAspect="1"/>
          </p:cNvPicPr>
          <p:nvPr/>
        </p:nvPicPr>
        <p:blipFill>
          <a:blip r:embed="rId12"/>
          <a:stretch>
            <a:fillRect/>
          </a:stretch>
        </p:blipFill>
        <p:spPr>
          <a:xfrm>
            <a:off x="10083951" y="3860443"/>
            <a:ext cx="1040518" cy="112402"/>
          </a:xfrm>
          <a:prstGeom prst="rect">
            <a:avLst/>
          </a:prstGeom>
        </p:spPr>
      </p:pic>
      <p:pic>
        <p:nvPicPr>
          <p:cNvPr id="97" name="Picture 96">
            <a:extLst>
              <a:ext uri="{FF2B5EF4-FFF2-40B4-BE49-F238E27FC236}">
                <a16:creationId xmlns:a16="http://schemas.microsoft.com/office/drawing/2014/main" id="{F2FD164B-86C5-42DF-BB8E-DCDFBF2DDD4D}"/>
              </a:ext>
            </a:extLst>
          </p:cNvPr>
          <p:cNvPicPr>
            <a:picLocks noChangeAspect="1"/>
          </p:cNvPicPr>
          <p:nvPr/>
        </p:nvPicPr>
        <p:blipFill>
          <a:blip r:embed="rId13"/>
          <a:stretch>
            <a:fillRect/>
          </a:stretch>
        </p:blipFill>
        <p:spPr>
          <a:xfrm>
            <a:off x="4542586" y="2117955"/>
            <a:ext cx="540000" cy="540000"/>
          </a:xfrm>
          <a:prstGeom prst="rect">
            <a:avLst/>
          </a:prstGeom>
        </p:spPr>
      </p:pic>
    </p:spTree>
    <p:extLst>
      <p:ext uri="{BB962C8B-B14F-4D97-AF65-F5344CB8AC3E}">
        <p14:creationId xmlns:p14="http://schemas.microsoft.com/office/powerpoint/2010/main" val="2360990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Analytical Application based on SAP HANA database</a:t>
            </a:r>
            <a:br>
              <a:rPr lang="en-US" b="0" dirty="0"/>
            </a:br>
            <a:r>
              <a:rPr lang="en-US" sz="1400" b="0" dirty="0"/>
              <a:t>Browse Use Cases on cloudplatform.sap.com: </a:t>
            </a:r>
            <a:r>
              <a:rPr lang="en-US" sz="1400" b="0" dirty="0">
                <a:hlinkClick r:id="rId3"/>
              </a:rPr>
              <a:t>https://cloudplatform.sap.com/scenarios/usecases/analytics-cloud.html</a:t>
            </a:r>
            <a:r>
              <a:rPr lang="en-US" sz="1400" b="0" dirty="0"/>
              <a:t> </a:t>
            </a:r>
            <a:endParaRPr lang="en-US" dirty="0"/>
          </a:p>
        </p:txBody>
      </p:sp>
      <p:sp>
        <p:nvSpPr>
          <p:cNvPr id="3" name="TextBox 2"/>
          <p:cNvSpPr txBox="1"/>
          <p:nvPr/>
        </p:nvSpPr>
        <p:spPr>
          <a:xfrm>
            <a:off x="3432173" y="2314144"/>
            <a:ext cx="3535085" cy="1525648"/>
          </a:xfrm>
          <a:prstGeom prst="rect">
            <a:avLst/>
          </a:prstGeom>
          <a:noFill/>
          <a:ln w="19050" cap="rnd" algn="ctr">
            <a:solidFill>
              <a:srgbClr val="1A9898"/>
            </a:solidFill>
            <a:prstDash val="sysDot"/>
            <a:miter lim="800000"/>
            <a:headEnd/>
            <a:tailEnd/>
          </a:ln>
        </p:spPr>
        <p:txBody>
          <a:bodyPr lIns="90000" tIns="72000" rIns="90000" bIns="72000" rtlCol="0" anchor="t"/>
          <a:lstStyle>
            <a:defPPr>
              <a:defRPr lang="de-DE"/>
            </a:defPPr>
            <a:lvl1pPr marR="0" algn="ctr" defTabSz="914400" fontAlgn="base">
              <a:lnSpc>
                <a:spcPct val="100000"/>
              </a:lnSpc>
              <a:spcBef>
                <a:spcPct val="50000"/>
              </a:spcBef>
              <a:spcAft>
                <a:spcPct val="0"/>
              </a:spcAft>
              <a:buClr>
                <a:srgbClr val="F0AB00"/>
              </a:buClr>
              <a:buSzPct val="80000"/>
              <a:tabLst/>
              <a:defRPr kumimoji="0" sz="1000" i="0" u="none" strike="noStrike" kern="0" cap="none" spc="0" normalizeH="0" baseline="0">
                <a:ln>
                  <a:noFill/>
                </a:ln>
                <a:solidFill>
                  <a:srgbClr val="7F7F7F"/>
                </a:solidFill>
                <a:effectLst/>
                <a:uLnTx/>
                <a:uFillTx/>
                <a:ea typeface="Arial Unicode MS" pitchFamily="34" charset="-128"/>
                <a:cs typeface="Arial Unicode MS" pitchFamily="34" charset="-128"/>
              </a:defRPr>
            </a:lvl1pPr>
          </a:lstStyle>
          <a:p>
            <a:pPr algn="l"/>
            <a:r>
              <a:rPr lang="en-US" sz="1100" b="1" dirty="0">
                <a:solidFill>
                  <a:srgbClr val="1A9898"/>
                </a:solidFill>
              </a:rPr>
              <a:t>Your Services</a:t>
            </a:r>
          </a:p>
        </p:txBody>
      </p:sp>
      <p:sp>
        <p:nvSpPr>
          <p:cNvPr id="4" name="Rechteck 61"/>
          <p:cNvSpPr/>
          <p:nvPr/>
        </p:nvSpPr>
        <p:spPr>
          <a:xfrm>
            <a:off x="9691833" y="1913596"/>
            <a:ext cx="1748434" cy="3539482"/>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400" b="1" kern="0" dirty="0">
                <a:solidFill>
                  <a:srgbClr val="1A9898"/>
                </a:solidFill>
                <a:latin typeface="Arial" panose="020B0604020202020204" pitchFamily="34" charset="0"/>
                <a:ea typeface="BentonSans" charset="0"/>
                <a:cs typeface="Arial" panose="020B0604020202020204" pitchFamily="34" charset="0"/>
              </a:rPr>
              <a:t>Your Datacenter</a:t>
            </a:r>
          </a:p>
        </p:txBody>
      </p:sp>
      <p:sp>
        <p:nvSpPr>
          <p:cNvPr id="5" name="Rechteck 9"/>
          <p:cNvSpPr/>
          <p:nvPr/>
        </p:nvSpPr>
        <p:spPr>
          <a:xfrm>
            <a:off x="3046529" y="1916792"/>
            <a:ext cx="6157562" cy="3547495"/>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6" name="Elbow Connector 83"/>
          <p:cNvCxnSpPr>
            <a:stCxn id="15" idx="1"/>
            <a:endCxn id="5" idx="2"/>
          </p:cNvCxnSpPr>
          <p:nvPr/>
        </p:nvCxnSpPr>
        <p:spPr>
          <a:xfrm rot="10800000">
            <a:off x="6125310" y="5464287"/>
            <a:ext cx="2093202" cy="40611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Elbow Connector 86"/>
          <p:cNvCxnSpPr>
            <a:stCxn id="15" idx="3"/>
            <a:endCxn id="4" idx="2"/>
          </p:cNvCxnSpPr>
          <p:nvPr/>
        </p:nvCxnSpPr>
        <p:spPr>
          <a:xfrm flipV="1">
            <a:off x="8672492" y="5453078"/>
            <a:ext cx="1893558" cy="417325"/>
          </a:xfrm>
          <a:prstGeom prst="bentConnector2">
            <a:avLst/>
          </a:prstGeom>
          <a:ln w="19050" cap="rnd" cmpd="sng">
            <a:solidFill>
              <a:srgbClr val="66666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56977" y="4792772"/>
            <a:ext cx="1211366" cy="4062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panose="020B0604020202020204" pitchFamily="34" charset="0"/>
                <a:ea typeface="Arial" charset="0"/>
                <a:cs typeface="Arial" panose="020B0604020202020204" pitchFamily="34" charset="0"/>
              </a:rPr>
              <a:t>Cloud Connector</a:t>
            </a:r>
          </a:p>
        </p:txBody>
      </p:sp>
      <p:cxnSp>
        <p:nvCxnSpPr>
          <p:cNvPr id="9" name="Gerade Verbindung 60"/>
          <p:cNvCxnSpPr/>
          <p:nvPr/>
        </p:nvCxnSpPr>
        <p:spPr>
          <a:xfrm flipV="1">
            <a:off x="9467443" y="1581869"/>
            <a:ext cx="0" cy="2836193"/>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Abgerundetes Rechteck 30"/>
          <p:cNvSpPr/>
          <p:nvPr/>
        </p:nvSpPr>
        <p:spPr>
          <a:xfrm>
            <a:off x="7356519" y="6009721"/>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panose="020B0604020202020204" pitchFamily="34" charset="0"/>
                <a:ea typeface="Arial" charset="0"/>
                <a:cs typeface="Arial" panose="020B0604020202020204" pitchFamily="34" charset="0"/>
              </a:rPr>
              <a:t>Corporate Identity Provider</a:t>
            </a:r>
          </a:p>
        </p:txBody>
      </p:sp>
      <p:sp>
        <p:nvSpPr>
          <p:cNvPr id="12" name="Textfeld 6"/>
          <p:cNvSpPr txBox="1"/>
          <p:nvPr/>
        </p:nvSpPr>
        <p:spPr>
          <a:xfrm>
            <a:off x="4279729" y="1556792"/>
            <a:ext cx="3521030" cy="338554"/>
          </a:xfrm>
          <a:prstGeom prst="rect">
            <a:avLst/>
          </a:prstGeom>
          <a:noFill/>
        </p:spPr>
        <p:txBody>
          <a:bodyPr wrap="square" rtlCol="0">
            <a:spAutoFit/>
          </a:bodyPr>
          <a:lstStyle/>
          <a:p>
            <a:pPr algn="ctr"/>
            <a:r>
              <a:rPr lang="en-US" sz="1600" b="1" kern="0" dirty="0">
                <a:solidFill>
                  <a:srgbClr val="000000">
                    <a:lumMod val="65000"/>
                    <a:lumOff val="35000"/>
                  </a:srgbClr>
                </a:solidFill>
                <a:latin typeface="+mj-lt"/>
                <a:ea typeface="BentonSans Medium" charset="0"/>
                <a:cs typeface="BentonSans Medium" charset="0"/>
              </a:rPr>
              <a:t>INTERNET</a:t>
            </a:r>
          </a:p>
        </p:txBody>
      </p:sp>
      <p:cxnSp>
        <p:nvCxnSpPr>
          <p:cNvPr id="13" name="Gerade Verbindung 60"/>
          <p:cNvCxnSpPr/>
          <p:nvPr/>
        </p:nvCxnSpPr>
        <p:spPr>
          <a:xfrm flipV="1">
            <a:off x="9467443" y="4709403"/>
            <a:ext cx="0" cy="788269"/>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396807" y="1600919"/>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latin typeface="Arial" panose="020B0604020202020204" pitchFamily="34" charset="0"/>
                <a:cs typeface="Arial" panose="020B0604020202020204" pitchFamily="34" charset="0"/>
              </a:rPr>
              <a:t>Firewall</a:t>
            </a:r>
          </a:p>
        </p:txBody>
      </p:sp>
      <p:pic>
        <p:nvPicPr>
          <p:cNvPr id="15" name="Picture 14"/>
          <p:cNvPicPr>
            <a:picLocks noChangeAspect="1"/>
          </p:cNvPicPr>
          <p:nvPr/>
        </p:nvPicPr>
        <p:blipFill rotWithShape="1">
          <a:blip r:embed="rId4"/>
          <a:srcRect l="-4433" r="-6807"/>
          <a:stretch/>
        </p:blipFill>
        <p:spPr>
          <a:xfrm>
            <a:off x="8218512" y="5665813"/>
            <a:ext cx="453980" cy="409179"/>
          </a:xfrm>
          <a:prstGeom prst="rect">
            <a:avLst/>
          </a:prstGeom>
        </p:spPr>
      </p:pic>
      <p:pic>
        <p:nvPicPr>
          <p:cNvPr id="16" name="Bild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6967" y="4207849"/>
            <a:ext cx="720000" cy="720000"/>
          </a:xfrm>
          <a:prstGeom prst="ellipse">
            <a:avLst/>
          </a:prstGeom>
        </p:spPr>
      </p:pic>
      <p:sp>
        <p:nvSpPr>
          <p:cNvPr id="17" name="Rectangle 16"/>
          <p:cNvSpPr/>
          <p:nvPr/>
        </p:nvSpPr>
        <p:spPr>
          <a:xfrm>
            <a:off x="7611045" y="4803402"/>
            <a:ext cx="982311" cy="4062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panose="020B0604020202020204" pitchFamily="34" charset="0"/>
                <a:ea typeface="Arial" charset="0"/>
                <a:cs typeface="Arial" panose="020B0604020202020204" pitchFamily="34" charset="0"/>
              </a:rPr>
              <a:t>Connectivity</a:t>
            </a:r>
          </a:p>
        </p:txBody>
      </p:sp>
      <p:pic>
        <p:nvPicPr>
          <p:cNvPr id="18" name="Bild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2201" y="4207849"/>
            <a:ext cx="720000" cy="720000"/>
          </a:xfrm>
          <a:prstGeom prst="ellipse">
            <a:avLst/>
          </a:prstGeom>
        </p:spPr>
      </p:pic>
      <p:pic>
        <p:nvPicPr>
          <p:cNvPr id="19" name="Bild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6050" y="3141663"/>
            <a:ext cx="360000" cy="360000"/>
          </a:xfrm>
          <a:prstGeom prst="rect">
            <a:avLst/>
          </a:prstGeom>
        </p:spPr>
      </p:pic>
      <p:sp>
        <p:nvSpPr>
          <p:cNvPr id="20" name="Rechteck 23"/>
          <p:cNvSpPr/>
          <p:nvPr/>
        </p:nvSpPr>
        <p:spPr>
          <a:xfrm>
            <a:off x="10174918" y="3569479"/>
            <a:ext cx="7822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On-premise</a:t>
            </a:r>
          </a:p>
          <a:p>
            <a:pPr algn="ctr"/>
            <a:r>
              <a:rPr lang="en-US" sz="1100" b="1" dirty="0">
                <a:solidFill>
                  <a:schemeClr val="tx1">
                    <a:lumMod val="65000"/>
                    <a:lumOff val="35000"/>
                  </a:schemeClr>
                </a:solidFill>
                <a:latin typeface="Arial" charset="0"/>
                <a:ea typeface="Arial" charset="0"/>
                <a:cs typeface="Arial" charset="0"/>
              </a:rPr>
              <a:t>system</a:t>
            </a:r>
          </a:p>
        </p:txBody>
      </p:sp>
      <p:sp>
        <p:nvSpPr>
          <p:cNvPr id="21" name="Rechteck 61"/>
          <p:cNvSpPr/>
          <p:nvPr/>
        </p:nvSpPr>
        <p:spPr>
          <a:xfrm>
            <a:off x="3432173" y="4107058"/>
            <a:ext cx="3535085" cy="91433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ctr" anchorCtr="0"/>
          <a:lstStyle/>
          <a:p>
            <a:pPr marL="2335213"/>
            <a:r>
              <a:rPr lang="en-US" sz="1100" b="1" dirty="0">
                <a:solidFill>
                  <a:srgbClr val="427CAC"/>
                </a:solidFill>
                <a:latin typeface="Arial" charset="0"/>
                <a:ea typeface="Arial" charset="0"/>
                <a:cs typeface="Arial" charset="0"/>
              </a:rPr>
              <a:t>SAP HANA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Database</a:t>
            </a:r>
          </a:p>
        </p:txBody>
      </p:sp>
      <p:sp>
        <p:nvSpPr>
          <p:cNvPr id="22" name="Rectangle 21"/>
          <p:cNvSpPr/>
          <p:nvPr/>
        </p:nvSpPr>
        <p:spPr bwMode="gray">
          <a:xfrm>
            <a:off x="4818191" y="4621865"/>
            <a:ext cx="890974"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Spatial</a:t>
            </a:r>
          </a:p>
        </p:txBody>
      </p:sp>
      <p:sp>
        <p:nvSpPr>
          <p:cNvPr id="23" name="Rectangle 22"/>
          <p:cNvSpPr/>
          <p:nvPr/>
        </p:nvSpPr>
        <p:spPr bwMode="gray">
          <a:xfrm>
            <a:off x="3591480" y="4621865"/>
            <a:ext cx="1112896"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Text &amp; Search</a:t>
            </a:r>
          </a:p>
        </p:txBody>
      </p:sp>
      <p:sp>
        <p:nvSpPr>
          <p:cNvPr id="24" name="Rectangle 23"/>
          <p:cNvSpPr/>
          <p:nvPr/>
        </p:nvSpPr>
        <p:spPr bwMode="gray">
          <a:xfrm>
            <a:off x="4819647" y="4264400"/>
            <a:ext cx="894854" cy="230148"/>
          </a:xfrm>
          <a:prstGeom prst="rect">
            <a:avLst/>
          </a:prstGeom>
          <a:noFill/>
          <a:ln w="19050" cap="rnd" algn="ctr">
            <a:solidFill>
              <a:srgbClr val="0092D1"/>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rgbClr val="7F7F7F"/>
                </a:solidFill>
                <a:ea typeface="Arial Unicode MS" pitchFamily="34" charset="-128"/>
                <a:cs typeface="Arial Unicode MS" pitchFamily="34" charset="-128"/>
              </a:rPr>
              <a:t>Predictive</a:t>
            </a:r>
          </a:p>
        </p:txBody>
      </p:sp>
      <p:sp>
        <p:nvSpPr>
          <p:cNvPr id="25" name="Rectangle 24"/>
          <p:cNvSpPr/>
          <p:nvPr/>
        </p:nvSpPr>
        <p:spPr bwMode="gray">
          <a:xfrm>
            <a:off x="3591480" y="4264400"/>
            <a:ext cx="1112896" cy="229806"/>
          </a:xfrm>
          <a:prstGeom prst="rect">
            <a:avLst/>
          </a:prstGeom>
          <a:noFill/>
          <a:ln w="19050" cap="rnd" algn="ctr">
            <a:solidFill>
              <a:srgbClr val="0092D1"/>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rgbClr val="7F7F7F"/>
                </a:solidFill>
                <a:effectLst/>
                <a:uLnTx/>
                <a:uFillTx/>
                <a:ea typeface="Arial Unicode MS" pitchFamily="34" charset="-128"/>
                <a:cs typeface="Arial Unicode MS" pitchFamily="34" charset="-128"/>
              </a:rPr>
              <a:t>Modeling</a:t>
            </a:r>
          </a:p>
        </p:txBody>
      </p:sp>
      <p:cxnSp>
        <p:nvCxnSpPr>
          <p:cNvPr id="26" name="Straight Arrow Connector 25"/>
          <p:cNvCxnSpPr>
            <a:cxnSpLocks/>
            <a:stCxn id="18" idx="6"/>
            <a:endCxn id="16" idx="2"/>
          </p:cNvCxnSpPr>
          <p:nvPr/>
        </p:nvCxnSpPr>
        <p:spPr>
          <a:xfrm>
            <a:off x="8462201" y="4567849"/>
            <a:ext cx="1754766" cy="0"/>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1"/>
            <a:endCxn id="34" idx="6"/>
          </p:cNvCxnSpPr>
          <p:nvPr/>
        </p:nvCxnSpPr>
        <p:spPr>
          <a:xfrm flipH="1">
            <a:off x="1927464" y="4564225"/>
            <a:ext cx="1504709" cy="799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0"/>
            <a:endCxn id="20" idx="2"/>
          </p:cNvCxnSpPr>
          <p:nvPr/>
        </p:nvCxnSpPr>
        <p:spPr>
          <a:xfrm flipH="1" flipV="1">
            <a:off x="10566051" y="3908033"/>
            <a:ext cx="10916" cy="299816"/>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834553" y="2590827"/>
            <a:ext cx="1187680" cy="1147929"/>
            <a:chOff x="3379885" y="2273632"/>
            <a:chExt cx="1187680" cy="1147929"/>
          </a:xfrm>
        </p:grpSpPr>
        <p:sp>
          <p:nvSpPr>
            <p:cNvPr id="30" name="Rechteck 9"/>
            <p:cNvSpPr/>
            <p:nvPr/>
          </p:nvSpPr>
          <p:spPr>
            <a:xfrm>
              <a:off x="3379885" y="3083007"/>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31" name="Bild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3725" y="2273632"/>
              <a:ext cx="720000" cy="720000"/>
            </a:xfrm>
            <a:prstGeom prst="ellipse">
              <a:avLst/>
            </a:prstGeom>
          </p:spPr>
        </p:pic>
      </p:grpSp>
      <p:grpSp>
        <p:nvGrpSpPr>
          <p:cNvPr id="32" name="Gruppierung 81"/>
          <p:cNvGrpSpPr/>
          <p:nvPr/>
        </p:nvGrpSpPr>
        <p:grpSpPr>
          <a:xfrm>
            <a:off x="1024647" y="4212215"/>
            <a:ext cx="1085634" cy="1130517"/>
            <a:chOff x="1615297" y="2276872"/>
            <a:chExt cx="1085634" cy="1130517"/>
          </a:xfrm>
        </p:grpSpPr>
        <p:sp>
          <p:nvSpPr>
            <p:cNvPr id="33" name="Rechteck 6"/>
            <p:cNvSpPr/>
            <p:nvPr/>
          </p:nvSpPr>
          <p:spPr>
            <a:xfrm>
              <a:off x="1615297" y="3068835"/>
              <a:ext cx="10856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34" name="Bild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grpSp>
        <p:nvGrpSpPr>
          <p:cNvPr id="35" name="Group 34"/>
          <p:cNvGrpSpPr/>
          <p:nvPr/>
        </p:nvGrpSpPr>
        <p:grpSpPr>
          <a:xfrm>
            <a:off x="5680244" y="2590827"/>
            <a:ext cx="720000" cy="971909"/>
            <a:chOff x="6053831" y="2273632"/>
            <a:chExt cx="720000" cy="971909"/>
          </a:xfrm>
        </p:grpSpPr>
        <p:sp>
          <p:nvSpPr>
            <p:cNvPr id="36" name="Rechteck 50"/>
            <p:cNvSpPr/>
            <p:nvPr/>
          </p:nvSpPr>
          <p:spPr>
            <a:xfrm>
              <a:off x="6182482" y="3076264"/>
              <a:ext cx="46269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Portal</a:t>
              </a:r>
            </a:p>
          </p:txBody>
        </p:sp>
        <p:pic>
          <p:nvPicPr>
            <p:cNvPr id="37" name="Bild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3831" y="2273632"/>
              <a:ext cx="720000" cy="720000"/>
            </a:xfrm>
            <a:prstGeom prst="ellipse">
              <a:avLst/>
            </a:prstGeom>
          </p:spPr>
        </p:pic>
      </p:grpSp>
      <p:cxnSp>
        <p:nvCxnSpPr>
          <p:cNvPr id="38" name="Straight Arrow Connector 37"/>
          <p:cNvCxnSpPr>
            <a:stCxn id="46" idx="3"/>
            <a:endCxn id="18" idx="2"/>
          </p:cNvCxnSpPr>
          <p:nvPr/>
        </p:nvCxnSpPr>
        <p:spPr>
          <a:xfrm>
            <a:off x="7321723" y="4567849"/>
            <a:ext cx="420478" cy="0"/>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hteck 9"/>
          <p:cNvSpPr/>
          <p:nvPr/>
        </p:nvSpPr>
        <p:spPr>
          <a:xfrm>
            <a:off x="879884" y="1913596"/>
            <a:ext cx="1382395" cy="3539482"/>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cxnSp>
        <p:nvCxnSpPr>
          <p:cNvPr id="41" name="Straight Arrow Connector 40"/>
          <p:cNvCxnSpPr>
            <a:cxnSpLocks/>
            <a:stCxn id="21" idx="0"/>
            <a:endCxn id="3" idx="2"/>
          </p:cNvCxnSpPr>
          <p:nvPr/>
        </p:nvCxnSpPr>
        <p:spPr>
          <a:xfrm flipV="1">
            <a:off x="5199716" y="3839792"/>
            <a:ext cx="0" cy="267266"/>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7650575" y="2770827"/>
            <a:ext cx="901645" cy="814550"/>
            <a:chOff x="7559640" y="2680635"/>
            <a:chExt cx="901645" cy="814550"/>
          </a:xfrm>
        </p:grpSpPr>
        <p:sp>
          <p:nvSpPr>
            <p:cNvPr id="43" name="TextBox 42"/>
            <p:cNvSpPr txBox="1"/>
            <p:nvPr/>
          </p:nvSpPr>
          <p:spPr>
            <a:xfrm>
              <a:off x="7559640" y="3156631"/>
              <a:ext cx="901645" cy="33855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b="1" dirty="0">
                  <a:solidFill>
                    <a:srgbClr val="427CAC"/>
                  </a:solidFill>
                  <a:latin typeface="Arial" charset="0"/>
                  <a:ea typeface="Arial" charset="0"/>
                  <a:cs typeface="Arial" charset="0"/>
                </a:rPr>
                <a:t>Your Application</a:t>
              </a:r>
              <a:endParaRPr lang="en-US" sz="1100" dirty="0">
                <a:solidFill>
                  <a:schemeClr val="tx1">
                    <a:lumMod val="65000"/>
                    <a:lumOff val="35000"/>
                  </a:schemeClr>
                </a:solidFill>
                <a:latin typeface="Arial" charset="0"/>
                <a:ea typeface="Arial" charset="0"/>
                <a:cs typeface="Arial" charset="0"/>
              </a:endParaRPr>
            </a:p>
          </p:txBody>
        </p:sp>
        <p:pic>
          <p:nvPicPr>
            <p:cNvPr id="44" name="Bild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6519" y="2680635"/>
              <a:ext cx="360000" cy="360000"/>
            </a:xfrm>
            <a:prstGeom prst="rect">
              <a:avLst/>
            </a:prstGeom>
          </p:spPr>
        </p:pic>
      </p:grpSp>
      <p:sp>
        <p:nvSpPr>
          <p:cNvPr id="45" name="Abgerundetes Rechteck 24"/>
          <p:cNvSpPr/>
          <p:nvPr/>
        </p:nvSpPr>
        <p:spPr>
          <a:xfrm>
            <a:off x="2039416" y="4481234"/>
            <a:ext cx="119273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Live connection</a:t>
            </a:r>
          </a:p>
        </p:txBody>
      </p:sp>
      <p:pic>
        <p:nvPicPr>
          <p:cNvPr id="46" name="Picture 45"/>
          <p:cNvPicPr>
            <a:picLocks noChangeAspect="1"/>
          </p:cNvPicPr>
          <p:nvPr/>
        </p:nvPicPr>
        <p:blipFill>
          <a:blip r:embed="rId12"/>
          <a:stretch>
            <a:fillRect/>
          </a:stretch>
        </p:blipFill>
        <p:spPr>
          <a:xfrm>
            <a:off x="6601723" y="4207849"/>
            <a:ext cx="720000" cy="720000"/>
          </a:xfrm>
          <a:prstGeom prst="rect">
            <a:avLst/>
          </a:prstGeom>
          <a:solidFill>
            <a:schemeClr val="bg1"/>
          </a:solidFill>
        </p:spPr>
      </p:pic>
      <p:pic>
        <p:nvPicPr>
          <p:cNvPr id="47" name="Picture 46"/>
          <p:cNvPicPr>
            <a:picLocks noChangeAspect="1"/>
          </p:cNvPicPr>
          <p:nvPr/>
        </p:nvPicPr>
        <p:blipFill>
          <a:blip r:embed="rId13"/>
          <a:stretch>
            <a:fillRect/>
          </a:stretch>
        </p:blipFill>
        <p:spPr>
          <a:xfrm>
            <a:off x="3145259" y="2021099"/>
            <a:ext cx="1800000" cy="142466"/>
          </a:xfrm>
          <a:prstGeom prst="rect">
            <a:avLst/>
          </a:prstGeom>
        </p:spPr>
      </p:pic>
      <p:sp>
        <p:nvSpPr>
          <p:cNvPr id="10" name="Abgerundetes Rechteck 24"/>
          <p:cNvSpPr/>
          <p:nvPr/>
        </p:nvSpPr>
        <p:spPr>
          <a:xfrm>
            <a:off x="8699059" y="4481234"/>
            <a:ext cx="107541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latin typeface="Arial" panose="020B0604020202020204" pitchFamily="34" charset="0"/>
                <a:ea typeface="BentonSans Book " charset="0"/>
                <a:cs typeface="Arial" panose="020B0604020202020204" pitchFamily="34" charset="0"/>
              </a:rPr>
              <a:t>Secure tunnel</a:t>
            </a:r>
          </a:p>
        </p:txBody>
      </p:sp>
      <p:cxnSp>
        <p:nvCxnSpPr>
          <p:cNvPr id="52" name="Straight Arrow Connector 51">
            <a:extLst>
              <a:ext uri="{FF2B5EF4-FFF2-40B4-BE49-F238E27FC236}">
                <a16:creationId xmlns:a16="http://schemas.microsoft.com/office/drawing/2014/main" id="{EA920318-CA2E-4ADF-94BF-CF5946183CC5}"/>
              </a:ext>
            </a:extLst>
          </p:cNvPr>
          <p:cNvCxnSpPr>
            <a:cxnSpLocks/>
            <a:stCxn id="5" idx="1"/>
            <a:endCxn id="34" idx="0"/>
          </p:cNvCxnSpPr>
          <p:nvPr/>
        </p:nvCxnSpPr>
        <p:spPr>
          <a:xfrm rot="10800000" flipV="1">
            <a:off x="1567465" y="3690539"/>
            <a:ext cx="1479065" cy="521675"/>
          </a:xfrm>
          <a:prstGeom prst="bentConnector2">
            <a:avLst/>
          </a:prstGeom>
          <a:ln w="19050" cap="rnd" cmpd="sng">
            <a:solidFill>
              <a:schemeClr val="tx1">
                <a:lumMod val="65000"/>
                <a:lumOff val="35000"/>
              </a:schemeClr>
            </a:solidFill>
            <a:prstDash val="solid"/>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hteck 39">
            <a:extLst>
              <a:ext uri="{FF2B5EF4-FFF2-40B4-BE49-F238E27FC236}">
                <a16:creationId xmlns:a16="http://schemas.microsoft.com/office/drawing/2014/main" id="{C04610D7-9DDD-4AD2-9369-6CAD9C8FF671}"/>
              </a:ext>
            </a:extLst>
          </p:cNvPr>
          <p:cNvSpPr/>
          <p:nvPr/>
        </p:nvSpPr>
        <p:spPr>
          <a:xfrm>
            <a:off x="1660727" y="3478097"/>
            <a:ext cx="469680" cy="169277"/>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cs typeface="Arial" charset="0"/>
              </a:rPr>
              <a:t>runs on</a:t>
            </a:r>
            <a:endParaRPr lang="en-US" sz="1200" dirty="0">
              <a:solidFill>
                <a:schemeClr val="tx1">
                  <a:lumMod val="65000"/>
                  <a:lumOff val="35000"/>
                </a:schemeClr>
              </a:solidFill>
              <a:latin typeface="Arial" charset="0"/>
              <a:cs typeface="Arial" charset="0"/>
            </a:endParaRPr>
          </a:p>
        </p:txBody>
      </p:sp>
      <p:sp>
        <p:nvSpPr>
          <p:cNvPr id="56" name="TextBox 55">
            <a:extLst>
              <a:ext uri="{FF2B5EF4-FFF2-40B4-BE49-F238E27FC236}">
                <a16:creationId xmlns:a16="http://schemas.microsoft.com/office/drawing/2014/main" id="{C969E29B-F988-4B6F-A4BF-067A596A1E71}"/>
              </a:ext>
            </a:extLst>
          </p:cNvPr>
          <p:cNvSpPr txBox="1"/>
          <p:nvPr/>
        </p:nvSpPr>
        <p:spPr>
          <a:xfrm>
            <a:off x="7191647" y="2314144"/>
            <a:ext cx="1806508" cy="1525648"/>
          </a:xfrm>
          <a:prstGeom prst="rect">
            <a:avLst/>
          </a:prstGeom>
          <a:noFill/>
          <a:ln w="19050" cap="rnd" algn="ctr">
            <a:solidFill>
              <a:srgbClr val="AB218E"/>
            </a:solidFill>
            <a:prstDash val="sysDot"/>
            <a:miter lim="800000"/>
            <a:headEnd/>
            <a:tailEnd/>
          </a:ln>
        </p:spPr>
        <p:txBody>
          <a:bodyPr lIns="90000" tIns="72000" rIns="90000" bIns="72000" rtlCol="0" anchor="t"/>
          <a:lstStyle>
            <a:defPPr>
              <a:defRPr lang="de-DE"/>
            </a:defPPr>
            <a:lvl1pPr marR="0" algn="ctr" defTabSz="914400" fontAlgn="base">
              <a:lnSpc>
                <a:spcPct val="100000"/>
              </a:lnSpc>
              <a:spcBef>
                <a:spcPct val="50000"/>
              </a:spcBef>
              <a:spcAft>
                <a:spcPct val="0"/>
              </a:spcAft>
              <a:buClr>
                <a:srgbClr val="F0AB00"/>
              </a:buClr>
              <a:buSzPct val="80000"/>
              <a:tabLst/>
              <a:defRPr kumimoji="0" sz="1000" i="0" u="none" strike="noStrike" kern="0" cap="none" spc="0" normalizeH="0" baseline="0">
                <a:ln>
                  <a:noFill/>
                </a:ln>
                <a:solidFill>
                  <a:srgbClr val="7F7F7F"/>
                </a:solidFill>
                <a:effectLst/>
                <a:uLnTx/>
                <a:uFillTx/>
                <a:ea typeface="Arial Unicode MS" pitchFamily="34" charset="-128"/>
                <a:cs typeface="Arial Unicode MS" pitchFamily="34" charset="-128"/>
              </a:defRPr>
            </a:lvl1pPr>
          </a:lstStyle>
          <a:p>
            <a:pPr algn="l"/>
            <a:r>
              <a:rPr lang="en-US" sz="1100" b="1" dirty="0">
                <a:solidFill>
                  <a:srgbClr val="AB218E"/>
                </a:solidFill>
              </a:rPr>
              <a:t>Applications</a:t>
            </a:r>
          </a:p>
        </p:txBody>
      </p:sp>
      <p:cxnSp>
        <p:nvCxnSpPr>
          <p:cNvPr id="60" name="Straight Arrow Connector 59">
            <a:extLst>
              <a:ext uri="{FF2B5EF4-FFF2-40B4-BE49-F238E27FC236}">
                <a16:creationId xmlns:a16="http://schemas.microsoft.com/office/drawing/2014/main" id="{D4166DCE-3E6A-42BD-8887-E8E2C6F42D0D}"/>
              </a:ext>
            </a:extLst>
          </p:cNvPr>
          <p:cNvCxnSpPr>
            <a:cxnSpLocks/>
            <a:stCxn id="3" idx="3"/>
            <a:endCxn id="56" idx="1"/>
          </p:cNvCxnSpPr>
          <p:nvPr/>
        </p:nvCxnSpPr>
        <p:spPr>
          <a:xfrm>
            <a:off x="6967258" y="3076968"/>
            <a:ext cx="224389" cy="0"/>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529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Develop and deploy innovation applications (white background style)</a:t>
            </a:r>
          </a:p>
        </p:txBody>
      </p:sp>
      <p:sp>
        <p:nvSpPr>
          <p:cNvPr id="41" name="Shape 2158"/>
          <p:cNvSpPr/>
          <p:nvPr/>
        </p:nvSpPr>
        <p:spPr>
          <a:xfrm>
            <a:off x="2479672" y="1976463"/>
            <a:ext cx="3287053"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42" name="Abgerundetes Rechteck 30"/>
          <p:cNvSpPr/>
          <p:nvPr/>
        </p:nvSpPr>
        <p:spPr>
          <a:xfrm>
            <a:off x="2504193" y="2407198"/>
            <a:ext cx="156196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Runtime</a:t>
            </a:r>
          </a:p>
        </p:txBody>
      </p:sp>
      <p:sp>
        <p:nvSpPr>
          <p:cNvPr id="45" name="Abgerundetes Rechteck 30"/>
          <p:cNvSpPr/>
          <p:nvPr/>
        </p:nvSpPr>
        <p:spPr>
          <a:xfrm>
            <a:off x="4510590" y="2881966"/>
            <a:ext cx="125613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Your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HANA / ASE</a:t>
            </a:r>
          </a:p>
        </p:txBody>
      </p:sp>
      <p:cxnSp>
        <p:nvCxnSpPr>
          <p:cNvPr id="48" name="Elbow Connector 83"/>
          <p:cNvCxnSpPr>
            <a:stCxn id="72" idx="3"/>
            <a:endCxn id="55" idx="2"/>
          </p:cNvCxnSpPr>
          <p:nvPr/>
        </p:nvCxnSpPr>
        <p:spPr>
          <a:xfrm flipV="1">
            <a:off x="6324578" y="5467198"/>
            <a:ext cx="1328106" cy="41987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86"/>
          <p:cNvCxnSpPr>
            <a:stCxn id="72" idx="1"/>
            <a:endCxn id="41" idx="2"/>
          </p:cNvCxnSpPr>
          <p:nvPr/>
        </p:nvCxnSpPr>
        <p:spPr>
          <a:xfrm rot="10800000">
            <a:off x="4123200" y="5467620"/>
            <a:ext cx="1747399" cy="41945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Abgerundetes Rechteck 30"/>
          <p:cNvSpPr/>
          <p:nvPr/>
        </p:nvSpPr>
        <p:spPr>
          <a:xfrm>
            <a:off x="5004658" y="6063086"/>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51" name="Rectangle 50"/>
          <p:cNvSpPr/>
          <p:nvPr/>
        </p:nvSpPr>
        <p:spPr>
          <a:xfrm>
            <a:off x="3332512" y="5114212"/>
            <a:ext cx="1612947"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a:t>
            </a:r>
          </a:p>
        </p:txBody>
      </p:sp>
      <p:cxnSp>
        <p:nvCxnSpPr>
          <p:cNvPr id="52" name="Gewinkelte Verbindung 42"/>
          <p:cNvCxnSpPr>
            <a:stCxn id="82" idx="3"/>
            <a:endCxn id="73" idx="2"/>
          </p:cNvCxnSpPr>
          <p:nvPr/>
        </p:nvCxnSpPr>
        <p:spPr>
          <a:xfrm flipV="1">
            <a:off x="2042690" y="3094204"/>
            <a:ext cx="968156" cy="959345"/>
          </a:xfrm>
          <a:prstGeom prst="bentConnector3">
            <a:avLst>
              <a:gd name="adj1" fmla="val 20485"/>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winkelte Verbindung 42"/>
          <p:cNvCxnSpPr>
            <a:stCxn id="81" idx="3"/>
            <a:endCxn id="73" idx="2"/>
          </p:cNvCxnSpPr>
          <p:nvPr/>
        </p:nvCxnSpPr>
        <p:spPr>
          <a:xfrm>
            <a:off x="2040897" y="3091448"/>
            <a:ext cx="969949" cy="275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42"/>
          <p:cNvCxnSpPr>
            <a:stCxn id="73" idx="3"/>
            <a:endCxn id="78" idx="2"/>
          </p:cNvCxnSpPr>
          <p:nvPr/>
        </p:nvCxnSpPr>
        <p:spPr>
          <a:xfrm rot="16200000" flipH="1">
            <a:off x="2688548" y="3650502"/>
            <a:ext cx="1503092" cy="72142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hteck 61"/>
          <p:cNvSpPr/>
          <p:nvPr/>
        </p:nvSpPr>
        <p:spPr>
          <a:xfrm>
            <a:off x="6469650" y="1976463"/>
            <a:ext cx="2366068"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ea typeface="BentonSans" charset="0"/>
                <a:cs typeface="BentonSans" charset="0"/>
              </a:rPr>
              <a:t>Your Datacenter</a:t>
            </a:r>
          </a:p>
        </p:txBody>
      </p:sp>
      <p:cxnSp>
        <p:nvCxnSpPr>
          <p:cNvPr id="56" name="Gerade Verbindung 60"/>
          <p:cNvCxnSpPr/>
          <p:nvPr/>
        </p:nvCxnSpPr>
        <p:spPr>
          <a:xfrm flipV="1">
            <a:off x="6097588" y="1631348"/>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58" name="Gerade Verbindung 60"/>
          <p:cNvCxnSpPr/>
          <p:nvPr/>
        </p:nvCxnSpPr>
        <p:spPr>
          <a:xfrm flipV="1">
            <a:off x="6097588" y="4915655"/>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cxnSp>
        <p:nvCxnSpPr>
          <p:cNvPr id="61" name="Gewinkelte Verbindung 42"/>
          <p:cNvCxnSpPr>
            <a:stCxn id="78" idx="6"/>
            <a:endCxn id="80" idx="2"/>
          </p:cNvCxnSpPr>
          <p:nvPr/>
        </p:nvCxnSpPr>
        <p:spPr>
          <a:xfrm flipV="1">
            <a:off x="4520805" y="4748264"/>
            <a:ext cx="2362727" cy="14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Gewinkelte Verbindung 42"/>
          <p:cNvCxnSpPr>
            <a:stCxn id="73" idx="6"/>
            <a:endCxn id="47" idx="2"/>
          </p:cNvCxnSpPr>
          <p:nvPr/>
        </p:nvCxnSpPr>
        <p:spPr>
          <a:xfrm flipV="1">
            <a:off x="3478846" y="3090819"/>
            <a:ext cx="323275" cy="338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Abgerundetes Rechteck 24"/>
          <p:cNvSpPr/>
          <p:nvPr/>
        </p:nvSpPr>
        <p:spPr>
          <a:xfrm>
            <a:off x="5530170" y="465661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Secure tunnel</a:t>
            </a:r>
          </a:p>
        </p:txBody>
      </p:sp>
      <p:cxnSp>
        <p:nvCxnSpPr>
          <p:cNvPr id="64" name="Gewinkelte Verbindung 42"/>
          <p:cNvCxnSpPr>
            <a:stCxn id="73" idx="4"/>
            <a:endCxn id="76" idx="2"/>
          </p:cNvCxnSpPr>
          <p:nvPr/>
        </p:nvCxnSpPr>
        <p:spPr>
          <a:xfrm rot="16200000" flipH="1">
            <a:off x="3219581" y="3353468"/>
            <a:ext cx="606488" cy="55595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30"/>
          <p:cNvSpPr/>
          <p:nvPr/>
        </p:nvSpPr>
        <p:spPr>
          <a:xfrm>
            <a:off x="4510590" y="3713727"/>
            <a:ext cx="100914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Workflow</a:t>
            </a:r>
          </a:p>
        </p:txBody>
      </p:sp>
      <p:cxnSp>
        <p:nvCxnSpPr>
          <p:cNvPr id="66" name="Gewinkelte Verbindung 42"/>
          <p:cNvCxnSpPr>
            <a:stCxn id="80" idx="0"/>
            <a:endCxn id="83" idx="1"/>
          </p:cNvCxnSpPr>
          <p:nvPr/>
        </p:nvCxnSpPr>
        <p:spPr>
          <a:xfrm rot="5400000" flipH="1" flipV="1">
            <a:off x="6921577" y="3556069"/>
            <a:ext cx="1154150" cy="51024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feld 22"/>
          <p:cNvSpPr txBox="1"/>
          <p:nvPr/>
        </p:nvSpPr>
        <p:spPr>
          <a:xfrm>
            <a:off x="7363107" y="272183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sp>
        <p:nvSpPr>
          <p:cNvPr id="69" name="Rechteck 9"/>
          <p:cNvSpPr/>
          <p:nvPr/>
        </p:nvSpPr>
        <p:spPr>
          <a:xfrm>
            <a:off x="7584792" y="3671662"/>
            <a:ext cx="874625" cy="45100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web service</a:t>
            </a:r>
          </a:p>
        </p:txBody>
      </p:sp>
      <p:cxnSp>
        <p:nvCxnSpPr>
          <p:cNvPr id="70" name="Gewinkelte Verbindung 42"/>
          <p:cNvCxnSpPr>
            <a:stCxn id="80" idx="6"/>
            <a:endCxn id="69" idx="2"/>
          </p:cNvCxnSpPr>
          <p:nvPr/>
        </p:nvCxnSpPr>
        <p:spPr>
          <a:xfrm flipV="1">
            <a:off x="7603532" y="4122665"/>
            <a:ext cx="418573" cy="6255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612959" y="5092643"/>
            <a:ext cx="1273734"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pic>
        <p:nvPicPr>
          <p:cNvPr id="72" name="Picture 71"/>
          <p:cNvPicPr>
            <a:picLocks noChangeAspect="1"/>
          </p:cNvPicPr>
          <p:nvPr/>
        </p:nvPicPr>
        <p:blipFill rotWithShape="1">
          <a:blip r:embed="rId3"/>
          <a:srcRect l="-4433" r="-6807"/>
          <a:stretch/>
        </p:blipFill>
        <p:spPr>
          <a:xfrm>
            <a:off x="5870598" y="5682482"/>
            <a:ext cx="453980" cy="409179"/>
          </a:xfrm>
          <a:prstGeom prst="rect">
            <a:avLst/>
          </a:prstGeom>
        </p:spPr>
      </p:pic>
      <p:pic>
        <p:nvPicPr>
          <p:cNvPr id="73" name="Bild 10"/>
          <p:cNvPicPr>
            <a:picLocks noChangeAspect="1"/>
          </p:cNvPicPr>
          <p:nvPr/>
        </p:nvPicPr>
        <p:blipFill rotWithShape="1">
          <a:blip r:embed="rId4">
            <a:extLst>
              <a:ext uri="{28A0092B-C50C-407E-A947-70E740481C1C}">
                <a14:useLocalDpi xmlns:a14="http://schemas.microsoft.com/office/drawing/2010/main" val="0"/>
              </a:ext>
            </a:extLst>
          </a:blip>
          <a:srcRect l="-7563" t="-7563" r="-7563" b="-7563"/>
          <a:stretch/>
        </p:blipFill>
        <p:spPr>
          <a:xfrm>
            <a:off x="3010846" y="2860204"/>
            <a:ext cx="468000" cy="468000"/>
          </a:xfrm>
          <a:prstGeom prst="ellipse">
            <a:avLst/>
          </a:prstGeom>
        </p:spPr>
      </p:pic>
      <p:pic>
        <p:nvPicPr>
          <p:cNvPr id="76" name="Bild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805" y="3574692"/>
            <a:ext cx="720000" cy="720000"/>
          </a:xfrm>
          <a:prstGeom prst="ellipse">
            <a:avLst/>
          </a:prstGeom>
        </p:spPr>
      </p:pic>
      <p:pic>
        <p:nvPicPr>
          <p:cNvPr id="78" name="Bild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05" y="4402759"/>
            <a:ext cx="720000" cy="720000"/>
          </a:xfrm>
          <a:prstGeom prst="ellipse">
            <a:avLst/>
          </a:prstGeom>
        </p:spPr>
      </p:pic>
      <p:pic>
        <p:nvPicPr>
          <p:cNvPr id="80" name="Bild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3532" y="4388264"/>
            <a:ext cx="720000" cy="720000"/>
          </a:xfrm>
          <a:prstGeom prst="ellipse">
            <a:avLst/>
          </a:prstGeom>
        </p:spPr>
      </p:pic>
      <p:pic>
        <p:nvPicPr>
          <p:cNvPr id="81" name="Bild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0897" y="2911448"/>
            <a:ext cx="360000" cy="360000"/>
          </a:xfrm>
          <a:prstGeom prst="rect">
            <a:avLst/>
          </a:prstGeom>
        </p:spPr>
      </p:pic>
      <p:pic>
        <p:nvPicPr>
          <p:cNvPr id="82" name="Bild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2690" y="3873549"/>
            <a:ext cx="360000" cy="360000"/>
          </a:xfrm>
          <a:prstGeom prst="rect">
            <a:avLst/>
          </a:prstGeom>
        </p:spPr>
      </p:pic>
      <p:pic>
        <p:nvPicPr>
          <p:cNvPr id="83" name="Bild 3"/>
          <p:cNvPicPr>
            <a:picLocks noChangeAspect="1"/>
          </p:cNvPicPr>
          <p:nvPr/>
        </p:nvPicPr>
        <p:blipFill rotWithShape="1">
          <a:blip r:embed="rId10">
            <a:extLst>
              <a:ext uri="{28A0092B-C50C-407E-A947-70E740481C1C}">
                <a14:useLocalDpi xmlns:a14="http://schemas.microsoft.com/office/drawing/2010/main" val="0"/>
              </a:ext>
            </a:extLst>
          </a:blip>
          <a:srcRect l="-14354" r="-1" b="2813"/>
          <a:stretch/>
        </p:blipFill>
        <p:spPr>
          <a:xfrm>
            <a:off x="7753772" y="3034234"/>
            <a:ext cx="470378" cy="399760"/>
          </a:xfrm>
          <a:prstGeom prst="rect">
            <a:avLst/>
          </a:prstGeom>
        </p:spPr>
      </p:pic>
      <p:pic>
        <p:nvPicPr>
          <p:cNvPr id="47" name="Bild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2121" y="2730819"/>
            <a:ext cx="720000" cy="720000"/>
          </a:xfrm>
          <a:prstGeom prst="ellipse">
            <a:avLst/>
          </a:prstGeom>
        </p:spPr>
      </p:pic>
      <p:pic>
        <p:nvPicPr>
          <p:cNvPr id="60" name="Picture 59"/>
          <p:cNvPicPr>
            <a:picLocks noChangeAspect="1"/>
          </p:cNvPicPr>
          <p:nvPr/>
        </p:nvPicPr>
        <p:blipFill>
          <a:blip r:embed="rId12"/>
          <a:stretch>
            <a:fillRect/>
          </a:stretch>
        </p:blipFill>
        <p:spPr>
          <a:xfrm>
            <a:off x="2578846" y="2127612"/>
            <a:ext cx="1800000" cy="142469"/>
          </a:xfrm>
          <a:prstGeom prst="rect">
            <a:avLst/>
          </a:prstGeom>
        </p:spPr>
      </p:pic>
      <p:pic>
        <p:nvPicPr>
          <p:cNvPr id="68" name="Picture 67"/>
          <p:cNvPicPr>
            <a:picLocks noChangeAspect="1"/>
          </p:cNvPicPr>
          <p:nvPr/>
        </p:nvPicPr>
        <p:blipFill>
          <a:blip r:embed="rId13"/>
          <a:stretch>
            <a:fillRect/>
          </a:stretch>
        </p:blipFill>
        <p:spPr>
          <a:xfrm>
            <a:off x="7443266" y="2589544"/>
            <a:ext cx="1144800" cy="132288"/>
          </a:xfrm>
          <a:prstGeom prst="rect">
            <a:avLst/>
          </a:prstGeom>
        </p:spPr>
      </p:pic>
    </p:spTree>
    <p:extLst>
      <p:ext uri="{BB962C8B-B14F-4D97-AF65-F5344CB8AC3E}">
        <p14:creationId xmlns:p14="http://schemas.microsoft.com/office/powerpoint/2010/main" val="15426150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Develop and deploy innovation applications (black background style)</a:t>
            </a:r>
          </a:p>
        </p:txBody>
      </p:sp>
      <p:sp>
        <p:nvSpPr>
          <p:cNvPr id="41" name="Shape 2158"/>
          <p:cNvSpPr/>
          <p:nvPr/>
        </p:nvSpPr>
        <p:spPr>
          <a:xfrm>
            <a:off x="2479672" y="1976463"/>
            <a:ext cx="3287053"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42" name="Abgerundetes Rechteck 30"/>
          <p:cNvSpPr/>
          <p:nvPr/>
        </p:nvSpPr>
        <p:spPr>
          <a:xfrm>
            <a:off x="2504193" y="2407198"/>
            <a:ext cx="156196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Java Runtime</a:t>
            </a:r>
          </a:p>
        </p:txBody>
      </p:sp>
      <p:sp>
        <p:nvSpPr>
          <p:cNvPr id="45" name="Abgerundetes Rechteck 30"/>
          <p:cNvSpPr/>
          <p:nvPr/>
        </p:nvSpPr>
        <p:spPr>
          <a:xfrm>
            <a:off x="4510590" y="2895614"/>
            <a:ext cx="125613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1A9898"/>
                </a:solidFill>
                <a:latin typeface="Arial" charset="0"/>
                <a:ea typeface="Arial" charset="0"/>
                <a:cs typeface="Arial" charset="0"/>
              </a:rPr>
              <a:t>Your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SAP HANA / ASE</a:t>
            </a:r>
          </a:p>
        </p:txBody>
      </p:sp>
      <p:cxnSp>
        <p:nvCxnSpPr>
          <p:cNvPr id="48" name="Elbow Connector 83"/>
          <p:cNvCxnSpPr>
            <a:stCxn id="72" idx="3"/>
            <a:endCxn id="55" idx="2"/>
          </p:cNvCxnSpPr>
          <p:nvPr/>
        </p:nvCxnSpPr>
        <p:spPr>
          <a:xfrm flipV="1">
            <a:off x="6324578" y="5467198"/>
            <a:ext cx="1328106" cy="41987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Elbow Connector 86"/>
          <p:cNvCxnSpPr>
            <a:stCxn id="72" idx="1"/>
            <a:endCxn id="41" idx="2"/>
          </p:cNvCxnSpPr>
          <p:nvPr/>
        </p:nvCxnSpPr>
        <p:spPr>
          <a:xfrm rot="10800000">
            <a:off x="4123200" y="5467620"/>
            <a:ext cx="1747399" cy="41945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Abgerundetes Rechteck 30"/>
          <p:cNvSpPr/>
          <p:nvPr/>
        </p:nvSpPr>
        <p:spPr>
          <a:xfrm>
            <a:off x="5004658" y="6063086"/>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51" name="Rectangle 50"/>
          <p:cNvSpPr/>
          <p:nvPr/>
        </p:nvSpPr>
        <p:spPr>
          <a:xfrm>
            <a:off x="3332512" y="5114212"/>
            <a:ext cx="1612947"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a:t>
            </a:r>
          </a:p>
        </p:txBody>
      </p:sp>
      <p:cxnSp>
        <p:nvCxnSpPr>
          <p:cNvPr id="52" name="Gewinkelte Verbindung 42"/>
          <p:cNvCxnSpPr>
            <a:stCxn id="82" idx="3"/>
          </p:cNvCxnSpPr>
          <p:nvPr/>
        </p:nvCxnSpPr>
        <p:spPr>
          <a:xfrm flipV="1">
            <a:off x="2042690" y="3107102"/>
            <a:ext cx="968767" cy="946447"/>
          </a:xfrm>
          <a:prstGeom prst="bentConnector3">
            <a:avLst>
              <a:gd name="adj1" fmla="val 26403"/>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winkelte Verbindung 42"/>
          <p:cNvCxnSpPr>
            <a:stCxn id="81" idx="3"/>
          </p:cNvCxnSpPr>
          <p:nvPr/>
        </p:nvCxnSpPr>
        <p:spPr>
          <a:xfrm>
            <a:off x="2040897" y="3102910"/>
            <a:ext cx="970560" cy="4192"/>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42"/>
          <p:cNvCxnSpPr>
            <a:stCxn id="73" idx="3"/>
            <a:endCxn id="78" idx="2"/>
          </p:cNvCxnSpPr>
          <p:nvPr/>
        </p:nvCxnSpPr>
        <p:spPr>
          <a:xfrm rot="16200000" flipH="1">
            <a:off x="2685532" y="3647486"/>
            <a:ext cx="1481074" cy="74947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echteck 61"/>
          <p:cNvSpPr/>
          <p:nvPr/>
        </p:nvSpPr>
        <p:spPr>
          <a:xfrm>
            <a:off x="6469650" y="1976463"/>
            <a:ext cx="2366068"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ea typeface="BentonSans" charset="0"/>
                <a:cs typeface="BentonSans" charset="0"/>
              </a:rPr>
              <a:t>Your Datacenter</a:t>
            </a:r>
          </a:p>
        </p:txBody>
      </p:sp>
      <p:cxnSp>
        <p:nvCxnSpPr>
          <p:cNvPr id="56" name="Gerade Verbindung 60"/>
          <p:cNvCxnSpPr/>
          <p:nvPr/>
        </p:nvCxnSpPr>
        <p:spPr>
          <a:xfrm flipV="1">
            <a:off x="6097588" y="1631348"/>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cxnSp>
        <p:nvCxnSpPr>
          <p:cNvPr id="58" name="Gerade Verbindung 60"/>
          <p:cNvCxnSpPr/>
          <p:nvPr/>
        </p:nvCxnSpPr>
        <p:spPr>
          <a:xfrm flipV="1">
            <a:off x="6097588" y="4915655"/>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cxnSp>
        <p:nvCxnSpPr>
          <p:cNvPr id="61" name="Gewinkelte Verbindung 42"/>
          <p:cNvCxnSpPr>
            <a:stCxn id="78" idx="6"/>
            <a:endCxn id="80" idx="2"/>
          </p:cNvCxnSpPr>
          <p:nvPr/>
        </p:nvCxnSpPr>
        <p:spPr>
          <a:xfrm flipV="1">
            <a:off x="4520805" y="4748264"/>
            <a:ext cx="2362727" cy="144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Gewinkelte Verbindung 42"/>
          <p:cNvCxnSpPr>
            <a:stCxn id="73" idx="6"/>
            <a:endCxn id="46" idx="2"/>
          </p:cNvCxnSpPr>
          <p:nvPr/>
        </p:nvCxnSpPr>
        <p:spPr>
          <a:xfrm>
            <a:off x="3472815" y="3107102"/>
            <a:ext cx="330524" cy="139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Abgerundetes Rechteck 24"/>
          <p:cNvSpPr/>
          <p:nvPr/>
        </p:nvSpPr>
        <p:spPr>
          <a:xfrm>
            <a:off x="5530170" y="465661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Secure tunnel</a:t>
            </a:r>
          </a:p>
        </p:txBody>
      </p:sp>
      <p:cxnSp>
        <p:nvCxnSpPr>
          <p:cNvPr id="64" name="Gewinkelte Verbindung 42"/>
          <p:cNvCxnSpPr>
            <a:stCxn id="73" idx="4"/>
            <a:endCxn id="76" idx="2"/>
          </p:cNvCxnSpPr>
          <p:nvPr/>
        </p:nvCxnSpPr>
        <p:spPr>
          <a:xfrm rot="16200000" flipH="1">
            <a:off x="3223015" y="3356902"/>
            <a:ext cx="580692" cy="57488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30"/>
          <p:cNvSpPr/>
          <p:nvPr/>
        </p:nvSpPr>
        <p:spPr>
          <a:xfrm>
            <a:off x="4510590" y="3713727"/>
            <a:ext cx="1009145"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Workflow</a:t>
            </a:r>
          </a:p>
        </p:txBody>
      </p:sp>
      <p:cxnSp>
        <p:nvCxnSpPr>
          <p:cNvPr id="66" name="Gewinkelte Verbindung 42"/>
          <p:cNvCxnSpPr>
            <a:stCxn id="80" idx="0"/>
            <a:endCxn id="68" idx="2"/>
          </p:cNvCxnSpPr>
          <p:nvPr/>
        </p:nvCxnSpPr>
        <p:spPr>
          <a:xfrm rot="5400000" flipH="1" flipV="1">
            <a:off x="6921491" y="3535943"/>
            <a:ext cx="1174362" cy="53028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Textfeld 22"/>
          <p:cNvSpPr txBox="1"/>
          <p:nvPr/>
        </p:nvSpPr>
        <p:spPr>
          <a:xfrm>
            <a:off x="7363107" y="272183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pic>
        <p:nvPicPr>
          <p:cNvPr id="68"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7773813" y="2971895"/>
            <a:ext cx="484014" cy="484014"/>
          </a:xfrm>
          <a:prstGeom prst="ellipse">
            <a:avLst/>
          </a:prstGeom>
        </p:spPr>
      </p:pic>
      <p:sp>
        <p:nvSpPr>
          <p:cNvPr id="69" name="Rechteck 9"/>
          <p:cNvSpPr/>
          <p:nvPr/>
        </p:nvSpPr>
        <p:spPr>
          <a:xfrm>
            <a:off x="7584792" y="3671662"/>
            <a:ext cx="874625" cy="451003"/>
          </a:xfrm>
          <a:prstGeom prst="rect">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fontAlgn="base">
              <a:spcBef>
                <a:spcPts val="600"/>
              </a:spcBef>
              <a:spcAft>
                <a:spcPct val="0"/>
              </a:spcAft>
              <a:buClr>
                <a:srgbClr val="F0AB00"/>
              </a:buClr>
              <a:buSzPct val="80000"/>
            </a:pPr>
            <a:r>
              <a:rPr lang="en-US" sz="1100" b="1" kern="0" dirty="0">
                <a:solidFill>
                  <a:srgbClr val="1A9898"/>
                </a:solidFill>
                <a:ea typeface="BentonSans" charset="0"/>
                <a:cs typeface="BentonSans" charset="0"/>
              </a:rPr>
              <a:t>Your web service</a:t>
            </a:r>
          </a:p>
        </p:txBody>
      </p:sp>
      <p:cxnSp>
        <p:nvCxnSpPr>
          <p:cNvPr id="70" name="Gewinkelte Verbindung 42"/>
          <p:cNvCxnSpPr>
            <a:stCxn id="80" idx="6"/>
            <a:endCxn id="69" idx="2"/>
          </p:cNvCxnSpPr>
          <p:nvPr/>
        </p:nvCxnSpPr>
        <p:spPr>
          <a:xfrm flipV="1">
            <a:off x="7603532" y="4122665"/>
            <a:ext cx="418573" cy="6255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612959" y="5092643"/>
            <a:ext cx="1273734"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pic>
        <p:nvPicPr>
          <p:cNvPr id="72" name="Picture 71"/>
          <p:cNvPicPr>
            <a:picLocks noChangeAspect="1"/>
          </p:cNvPicPr>
          <p:nvPr/>
        </p:nvPicPr>
        <p:blipFill rotWithShape="1">
          <a:blip r:embed="rId4"/>
          <a:srcRect l="-4433" r="-6807"/>
          <a:stretch/>
        </p:blipFill>
        <p:spPr>
          <a:xfrm>
            <a:off x="5870598" y="5682482"/>
            <a:ext cx="453980" cy="409179"/>
          </a:xfrm>
          <a:prstGeom prst="rect">
            <a:avLst/>
          </a:prstGeom>
        </p:spPr>
      </p:pic>
      <p:pic>
        <p:nvPicPr>
          <p:cNvPr id="73" name="Bild 10"/>
          <p:cNvPicPr>
            <a:picLocks noChangeAspect="1"/>
          </p:cNvPicPr>
          <p:nvPr/>
        </p:nvPicPr>
        <p:blipFill rotWithShape="1">
          <a:blip r:embed="rId5">
            <a:extLst>
              <a:ext uri="{28A0092B-C50C-407E-A947-70E740481C1C}">
                <a14:useLocalDpi xmlns:a14="http://schemas.microsoft.com/office/drawing/2010/main" val="0"/>
              </a:ext>
            </a:extLst>
          </a:blip>
          <a:srcRect l="-7563" t="-7563" r="-7563" b="-7563"/>
          <a:stretch/>
        </p:blipFill>
        <p:spPr>
          <a:xfrm>
            <a:off x="2979019" y="2860204"/>
            <a:ext cx="493796" cy="493796"/>
          </a:xfrm>
          <a:prstGeom prst="ellipse">
            <a:avLst/>
          </a:prstGeom>
        </p:spPr>
      </p:pic>
      <p:pic>
        <p:nvPicPr>
          <p:cNvPr id="76" name="Bild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805" y="3574692"/>
            <a:ext cx="720000" cy="720000"/>
          </a:xfrm>
          <a:prstGeom prst="ellipse">
            <a:avLst/>
          </a:prstGeom>
        </p:spPr>
      </p:pic>
      <p:pic>
        <p:nvPicPr>
          <p:cNvPr id="78" name="Bild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0805" y="4402759"/>
            <a:ext cx="720000" cy="720000"/>
          </a:xfrm>
          <a:prstGeom prst="ellipse">
            <a:avLst/>
          </a:prstGeom>
        </p:spPr>
      </p:pic>
      <p:pic>
        <p:nvPicPr>
          <p:cNvPr id="80" name="Bild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83532" y="4388264"/>
            <a:ext cx="720000" cy="720000"/>
          </a:xfrm>
          <a:prstGeom prst="ellipse">
            <a:avLst/>
          </a:prstGeom>
        </p:spPr>
      </p:pic>
      <p:pic>
        <p:nvPicPr>
          <p:cNvPr id="81" name="Bild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80897" y="2922910"/>
            <a:ext cx="360000" cy="360000"/>
          </a:xfrm>
          <a:prstGeom prst="rect">
            <a:avLst/>
          </a:prstGeom>
        </p:spPr>
      </p:pic>
      <p:pic>
        <p:nvPicPr>
          <p:cNvPr id="82" name="Bild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2690" y="3873549"/>
            <a:ext cx="360000" cy="360000"/>
          </a:xfrm>
          <a:prstGeom prst="rect">
            <a:avLst/>
          </a:prstGeom>
        </p:spPr>
      </p:pic>
      <p:pic>
        <p:nvPicPr>
          <p:cNvPr id="46" name="Bild 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3339" y="2748493"/>
            <a:ext cx="720000" cy="720000"/>
          </a:xfrm>
          <a:prstGeom prst="ellipse">
            <a:avLst/>
          </a:prstGeom>
        </p:spPr>
      </p:pic>
      <p:pic>
        <p:nvPicPr>
          <p:cNvPr id="60" name="Picture 59"/>
          <p:cNvPicPr>
            <a:picLocks noChangeAspect="1"/>
          </p:cNvPicPr>
          <p:nvPr/>
        </p:nvPicPr>
        <p:blipFill>
          <a:blip r:embed="rId12"/>
          <a:stretch>
            <a:fillRect/>
          </a:stretch>
        </p:blipFill>
        <p:spPr>
          <a:xfrm>
            <a:off x="2607437" y="2121581"/>
            <a:ext cx="1800000" cy="142474"/>
          </a:xfrm>
          <a:prstGeom prst="rect">
            <a:avLst/>
          </a:prstGeom>
        </p:spPr>
      </p:pic>
      <p:pic>
        <p:nvPicPr>
          <p:cNvPr id="74" name="Picture 73"/>
          <p:cNvPicPr>
            <a:picLocks noChangeAspect="1"/>
          </p:cNvPicPr>
          <p:nvPr/>
        </p:nvPicPr>
        <p:blipFill>
          <a:blip r:embed="rId13"/>
          <a:stretch>
            <a:fillRect/>
          </a:stretch>
        </p:blipFill>
        <p:spPr>
          <a:xfrm>
            <a:off x="7443574" y="2597944"/>
            <a:ext cx="1144492" cy="123888"/>
          </a:xfrm>
          <a:prstGeom prst="rect">
            <a:avLst/>
          </a:prstGeom>
        </p:spPr>
      </p:pic>
    </p:spTree>
    <p:extLst>
      <p:ext uri="{BB962C8B-B14F-4D97-AF65-F5344CB8AC3E}">
        <p14:creationId xmlns:p14="http://schemas.microsoft.com/office/powerpoint/2010/main" val="399997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Leverage Cloud Foundry to create innovative applications</a:t>
            </a:r>
          </a:p>
        </p:txBody>
      </p:sp>
      <p:cxnSp>
        <p:nvCxnSpPr>
          <p:cNvPr id="5" name="Gewinkelte Verbindung 42"/>
          <p:cNvCxnSpPr>
            <a:stCxn id="11" idx="3"/>
          </p:cNvCxnSpPr>
          <p:nvPr/>
        </p:nvCxnSpPr>
        <p:spPr>
          <a:xfrm>
            <a:off x="1612638" y="3108346"/>
            <a:ext cx="861713" cy="184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2617" y="5973777"/>
            <a:ext cx="2880320" cy="246221"/>
          </a:xfrm>
          <a:prstGeom prst="rect">
            <a:avLst/>
          </a:prstGeom>
          <a:noFill/>
        </p:spPr>
        <p:txBody>
          <a:bodyPr wrap="square" lIns="0" tIns="0" rIns="0" bIns="0" rtlCol="0">
            <a:spAutoFit/>
          </a:bodyPr>
          <a:lstStyle/>
          <a:p>
            <a:pPr fontAlgn="base">
              <a:spcAft>
                <a:spcPct val="0"/>
              </a:spcAft>
              <a:buClr>
                <a:srgbClr val="F0AB00"/>
              </a:buClr>
              <a:buSzPct val="80000"/>
            </a:pPr>
            <a:r>
              <a:rPr lang="en-US" sz="800" kern="0" baseline="30000" dirty="0">
                <a:solidFill>
                  <a:schemeClr val="tx1">
                    <a:lumMod val="65000"/>
                    <a:lumOff val="35000"/>
                  </a:schemeClr>
                </a:solidFill>
                <a:ea typeface="Arial Unicode MS" pitchFamily="34" charset="-128"/>
                <a:cs typeface="Arial Unicode MS" pitchFamily="34" charset="-128"/>
              </a:rPr>
              <a:t>1</a:t>
            </a:r>
            <a:r>
              <a:rPr lang="en-US" sz="800" kern="0" dirty="0">
                <a:solidFill>
                  <a:schemeClr val="tx1">
                    <a:lumMod val="65000"/>
                    <a:lumOff val="35000"/>
                  </a:schemeClr>
                </a:solidFill>
                <a:ea typeface="Arial Unicode MS" pitchFamily="34" charset="-128"/>
                <a:cs typeface="Arial Unicode MS" pitchFamily="34" charset="-128"/>
              </a:rPr>
              <a:t> Open source CF buildpacks are community supported</a:t>
            </a:r>
            <a:br>
              <a:rPr lang="en-US" sz="800" kern="0" dirty="0">
                <a:solidFill>
                  <a:schemeClr val="tx1">
                    <a:lumMod val="65000"/>
                    <a:lumOff val="35000"/>
                  </a:schemeClr>
                </a:solidFill>
                <a:ea typeface="Arial Unicode MS" pitchFamily="34" charset="-128"/>
                <a:cs typeface="Arial Unicode MS" pitchFamily="34" charset="-128"/>
              </a:rPr>
            </a:br>
            <a:r>
              <a:rPr lang="en-US" sz="800" kern="0" baseline="30000" dirty="0">
                <a:solidFill>
                  <a:schemeClr val="tx1">
                    <a:lumMod val="65000"/>
                    <a:lumOff val="35000"/>
                  </a:schemeClr>
                </a:solidFill>
                <a:ea typeface="Arial Unicode MS" pitchFamily="34" charset="-128"/>
                <a:cs typeface="Arial Unicode MS" pitchFamily="34" charset="-128"/>
              </a:rPr>
              <a:t>2</a:t>
            </a:r>
            <a:r>
              <a:rPr lang="en-US" sz="800" kern="0" dirty="0">
                <a:solidFill>
                  <a:schemeClr val="tx1">
                    <a:lumMod val="65000"/>
                    <a:lumOff val="35000"/>
                  </a:schemeClr>
                </a:solidFill>
                <a:ea typeface="Arial Unicode MS" pitchFamily="34" charset="-128"/>
                <a:cs typeface="Arial Unicode MS" pitchFamily="34" charset="-128"/>
              </a:rPr>
              <a:t> Beta component</a:t>
            </a:r>
          </a:p>
        </p:txBody>
      </p:sp>
      <p:sp>
        <p:nvSpPr>
          <p:cNvPr id="7" name="Shape 2158"/>
          <p:cNvSpPr/>
          <p:nvPr/>
        </p:nvSpPr>
        <p:spPr>
          <a:xfrm>
            <a:off x="2032576" y="1981899"/>
            <a:ext cx="3790342" cy="3491156"/>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sp>
        <p:nvSpPr>
          <p:cNvPr id="9" name="Abgerundetes Rechteck 30"/>
          <p:cNvSpPr/>
          <p:nvPr/>
        </p:nvSpPr>
        <p:spPr>
          <a:xfrm>
            <a:off x="2032575" y="2475783"/>
            <a:ext cx="1349397"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any buildpack</a:t>
            </a:r>
          </a:p>
        </p:txBody>
      </p:sp>
      <p:pic>
        <p:nvPicPr>
          <p:cNvPr id="10" name="Bild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887" y="3865770"/>
            <a:ext cx="402952" cy="402952"/>
          </a:xfrm>
          <a:prstGeom prst="rect">
            <a:avLst/>
          </a:prstGeom>
        </p:spPr>
      </p:pic>
      <p:pic>
        <p:nvPicPr>
          <p:cNvPr id="11" name="Bild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380" y="2907217"/>
            <a:ext cx="402258" cy="402258"/>
          </a:xfrm>
          <a:prstGeom prst="rect">
            <a:avLst/>
          </a:prstGeom>
        </p:spPr>
      </p:pic>
      <p:cxnSp>
        <p:nvCxnSpPr>
          <p:cNvPr id="14" name="Elbow Connector 83"/>
          <p:cNvCxnSpPr>
            <a:stCxn id="43" idx="3"/>
            <a:endCxn id="20" idx="2"/>
          </p:cNvCxnSpPr>
          <p:nvPr/>
        </p:nvCxnSpPr>
        <p:spPr>
          <a:xfrm flipV="1">
            <a:off x="5880075" y="5472634"/>
            <a:ext cx="1512570" cy="41966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Elbow Connector 86"/>
          <p:cNvCxnSpPr>
            <a:stCxn id="43" idx="1"/>
            <a:endCxn id="7" idx="2"/>
          </p:cNvCxnSpPr>
          <p:nvPr/>
        </p:nvCxnSpPr>
        <p:spPr>
          <a:xfrm rot="10800000">
            <a:off x="3927747" y="5473055"/>
            <a:ext cx="1498348" cy="41924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bgerundetes Rechteck 30"/>
          <p:cNvSpPr/>
          <p:nvPr/>
        </p:nvSpPr>
        <p:spPr>
          <a:xfrm>
            <a:off x="4557562" y="6068522"/>
            <a:ext cx="204028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sp>
        <p:nvSpPr>
          <p:cNvPr id="17" name="Rectangle 16"/>
          <p:cNvSpPr/>
          <p:nvPr/>
        </p:nvSpPr>
        <p:spPr>
          <a:xfrm>
            <a:off x="2957401" y="5119648"/>
            <a:ext cx="1990504" cy="22297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Connectivity Service</a:t>
            </a:r>
          </a:p>
        </p:txBody>
      </p:sp>
      <p:cxnSp>
        <p:nvCxnSpPr>
          <p:cNvPr id="18" name="Gewinkelte Verbindung 42"/>
          <p:cNvCxnSpPr>
            <a:stCxn id="10" idx="3"/>
          </p:cNvCxnSpPr>
          <p:nvPr/>
        </p:nvCxnSpPr>
        <p:spPr>
          <a:xfrm flipV="1">
            <a:off x="1621839" y="3110189"/>
            <a:ext cx="852512" cy="957057"/>
          </a:xfrm>
          <a:prstGeom prst="bentConnector3">
            <a:avLst>
              <a:gd name="adj1" fmla="val 32975"/>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ewinkelte Verbindung 42"/>
          <p:cNvCxnSpPr>
            <a:endCxn id="53" idx="2"/>
          </p:cNvCxnSpPr>
          <p:nvPr/>
        </p:nvCxnSpPr>
        <p:spPr>
          <a:xfrm rot="16200000" flipH="1">
            <a:off x="2417976" y="3591563"/>
            <a:ext cx="1433406" cy="90673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echteck 61"/>
          <p:cNvSpPr/>
          <p:nvPr/>
        </p:nvSpPr>
        <p:spPr>
          <a:xfrm>
            <a:off x="6396669" y="1981899"/>
            <a:ext cx="1991952" cy="3490735"/>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latin typeface="+mj-lt"/>
                <a:ea typeface="BentonSans" charset="0"/>
                <a:cs typeface="BentonSans" charset="0"/>
              </a:rPr>
              <a:t>Your Datacenter</a:t>
            </a:r>
          </a:p>
        </p:txBody>
      </p:sp>
      <p:cxnSp>
        <p:nvCxnSpPr>
          <p:cNvPr id="21" name="Gerade Verbindung 60"/>
          <p:cNvCxnSpPr/>
          <p:nvPr/>
        </p:nvCxnSpPr>
        <p:spPr>
          <a:xfrm flipV="1">
            <a:off x="6097588" y="1636784"/>
            <a:ext cx="0" cy="297225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Gerade Verbindung 60"/>
          <p:cNvCxnSpPr/>
          <p:nvPr/>
        </p:nvCxnSpPr>
        <p:spPr>
          <a:xfrm flipV="1">
            <a:off x="6097588" y="4921091"/>
            <a:ext cx="0" cy="55154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Gewinkelte Verbindung 42"/>
          <p:cNvCxnSpPr>
            <a:stCxn id="53" idx="6"/>
            <a:endCxn id="54" idx="2"/>
          </p:cNvCxnSpPr>
          <p:nvPr/>
        </p:nvCxnSpPr>
        <p:spPr>
          <a:xfrm>
            <a:off x="4308045" y="4761632"/>
            <a:ext cx="2679353" cy="619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Abgerundetes Rechteck 24"/>
          <p:cNvSpPr/>
          <p:nvPr/>
        </p:nvSpPr>
        <p:spPr>
          <a:xfrm>
            <a:off x="5377984" y="4665390"/>
            <a:ext cx="129600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Secure tunnel</a:t>
            </a:r>
          </a:p>
        </p:txBody>
      </p:sp>
      <p:cxnSp>
        <p:nvCxnSpPr>
          <p:cNvPr id="29" name="Gewinkelte Verbindung 42"/>
          <p:cNvCxnSpPr>
            <a:endCxn id="40" idx="1"/>
          </p:cNvCxnSpPr>
          <p:nvPr/>
        </p:nvCxnSpPr>
        <p:spPr>
          <a:xfrm>
            <a:off x="2888273" y="3110189"/>
            <a:ext cx="493699" cy="37967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feld 22"/>
          <p:cNvSpPr txBox="1"/>
          <p:nvPr/>
        </p:nvSpPr>
        <p:spPr>
          <a:xfrm>
            <a:off x="6698356" y="2899273"/>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cxnSp>
        <p:nvCxnSpPr>
          <p:cNvPr id="36" name="Gewinkelte Verbindung 42"/>
          <p:cNvCxnSpPr>
            <a:endCxn id="41" idx="1"/>
          </p:cNvCxnSpPr>
          <p:nvPr/>
        </p:nvCxnSpPr>
        <p:spPr>
          <a:xfrm>
            <a:off x="2888273" y="3110189"/>
            <a:ext cx="493699" cy="980896"/>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Gewinkelte Verbindung 42"/>
          <p:cNvCxnSpPr>
            <a:stCxn id="54" idx="0"/>
            <a:endCxn id="45" idx="2"/>
          </p:cNvCxnSpPr>
          <p:nvPr/>
        </p:nvCxnSpPr>
        <p:spPr>
          <a:xfrm flipV="1">
            <a:off x="7347398" y="3546241"/>
            <a:ext cx="1511" cy="86158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698354" y="5098079"/>
            <a:ext cx="1310328" cy="2631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ea typeface="Arial" charset="0"/>
                <a:cs typeface="Arial" charset="0"/>
              </a:rPr>
              <a:t>Cloud Connector</a:t>
            </a:r>
          </a:p>
        </p:txBody>
      </p:sp>
      <p:sp>
        <p:nvSpPr>
          <p:cNvPr id="39" name="Rechteck 9"/>
          <p:cNvSpPr/>
          <p:nvPr/>
        </p:nvSpPr>
        <p:spPr>
          <a:xfrm>
            <a:off x="3381972" y="2654632"/>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1</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SAP HANA / ASE</a:t>
            </a:r>
          </a:p>
        </p:txBody>
      </p:sp>
      <p:sp>
        <p:nvSpPr>
          <p:cNvPr id="40" name="Rechteck 9"/>
          <p:cNvSpPr/>
          <p:nvPr/>
        </p:nvSpPr>
        <p:spPr>
          <a:xfrm>
            <a:off x="3381972" y="3255859"/>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2</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Redis</a:t>
            </a:r>
          </a:p>
        </p:txBody>
      </p:sp>
      <p:sp>
        <p:nvSpPr>
          <p:cNvPr id="41" name="Rechteck 9"/>
          <p:cNvSpPr/>
          <p:nvPr/>
        </p:nvSpPr>
        <p:spPr>
          <a:xfrm>
            <a:off x="3381972" y="3857085"/>
            <a:ext cx="2240830" cy="468000"/>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1A9898"/>
                </a:solidFill>
                <a:latin typeface="Arial" charset="0"/>
                <a:ea typeface="Arial" charset="0"/>
                <a:cs typeface="Arial" charset="0"/>
              </a:rPr>
              <a:t>Your Service 3</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using MongoDB</a:t>
            </a:r>
          </a:p>
        </p:txBody>
      </p:sp>
      <p:cxnSp>
        <p:nvCxnSpPr>
          <p:cNvPr id="42" name="Gewinkelte Verbindung 42"/>
          <p:cNvCxnSpPr>
            <a:endCxn id="39" idx="1"/>
          </p:cNvCxnSpPr>
          <p:nvPr/>
        </p:nvCxnSpPr>
        <p:spPr>
          <a:xfrm flipV="1">
            <a:off x="2888273" y="2888632"/>
            <a:ext cx="493699" cy="221557"/>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rotWithShape="1">
          <a:blip r:embed="rId5"/>
          <a:srcRect l="-4433" r="-6807"/>
          <a:stretch/>
        </p:blipFill>
        <p:spPr>
          <a:xfrm>
            <a:off x="5426095" y="5687709"/>
            <a:ext cx="453980" cy="409179"/>
          </a:xfrm>
          <a:prstGeom prst="rect">
            <a:avLst/>
          </a:prstGeom>
        </p:spPr>
      </p:pic>
      <p:sp>
        <p:nvSpPr>
          <p:cNvPr id="48" name="Textfeld 6"/>
          <p:cNvSpPr txBox="1"/>
          <p:nvPr/>
        </p:nvSpPr>
        <p:spPr>
          <a:xfrm>
            <a:off x="3547710"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49" name="Rectangle 48"/>
          <p:cNvSpPr/>
          <p:nvPr/>
        </p:nvSpPr>
        <p:spPr>
          <a:xfrm>
            <a:off x="5275569" y="1656064"/>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pic>
        <p:nvPicPr>
          <p:cNvPr id="45" name="Bild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8909" y="3186241"/>
            <a:ext cx="360000" cy="360000"/>
          </a:xfrm>
          <a:prstGeom prst="rect">
            <a:avLst/>
          </a:prstGeom>
        </p:spPr>
      </p:pic>
      <p:pic>
        <p:nvPicPr>
          <p:cNvPr id="46" name="Bild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3893" y="3279956"/>
            <a:ext cx="413457" cy="413457"/>
          </a:xfrm>
          <a:prstGeom prst="rect">
            <a:avLst/>
          </a:prstGeom>
        </p:spPr>
      </p:pic>
      <p:pic>
        <p:nvPicPr>
          <p:cNvPr id="47" name="Bild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1558" y="2683590"/>
            <a:ext cx="408598" cy="408598"/>
          </a:xfrm>
          <a:prstGeom prst="rect">
            <a:avLst/>
          </a:prstGeom>
        </p:spPr>
      </p:pic>
      <p:pic>
        <p:nvPicPr>
          <p:cNvPr id="51" name="Bild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1558" y="3882341"/>
            <a:ext cx="408598" cy="408598"/>
          </a:xfrm>
          <a:prstGeom prst="rect">
            <a:avLst/>
          </a:prstGeom>
        </p:spPr>
      </p:pic>
      <p:pic>
        <p:nvPicPr>
          <p:cNvPr id="52" name="Bild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8304" y="2930132"/>
            <a:ext cx="360000" cy="360000"/>
          </a:xfrm>
          <a:prstGeom prst="rect">
            <a:avLst/>
          </a:prstGeom>
        </p:spPr>
      </p:pic>
      <p:pic>
        <p:nvPicPr>
          <p:cNvPr id="53" name="Bild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88045" y="4401632"/>
            <a:ext cx="720000" cy="720000"/>
          </a:xfrm>
          <a:prstGeom prst="ellipse">
            <a:avLst/>
          </a:prstGeom>
        </p:spPr>
      </p:pic>
      <p:pic>
        <p:nvPicPr>
          <p:cNvPr id="54" name="Bild 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7398" y="4407830"/>
            <a:ext cx="720000" cy="720000"/>
          </a:xfrm>
          <a:prstGeom prst="ellipse">
            <a:avLst/>
          </a:prstGeom>
        </p:spPr>
      </p:pic>
      <p:pic>
        <p:nvPicPr>
          <p:cNvPr id="44" name="Picture 43"/>
          <p:cNvPicPr>
            <a:picLocks noChangeAspect="1"/>
          </p:cNvPicPr>
          <p:nvPr/>
        </p:nvPicPr>
        <p:blipFill>
          <a:blip r:embed="rId12"/>
          <a:stretch>
            <a:fillRect/>
          </a:stretch>
        </p:blipFill>
        <p:spPr>
          <a:xfrm>
            <a:off x="2127746" y="2111705"/>
            <a:ext cx="1800000" cy="142469"/>
          </a:xfrm>
          <a:prstGeom prst="rect">
            <a:avLst/>
          </a:prstGeom>
        </p:spPr>
      </p:pic>
      <p:pic>
        <p:nvPicPr>
          <p:cNvPr id="50" name="Picture 49"/>
          <p:cNvPicPr>
            <a:picLocks noChangeAspect="1"/>
          </p:cNvPicPr>
          <p:nvPr/>
        </p:nvPicPr>
        <p:blipFill>
          <a:blip r:embed="rId13"/>
          <a:stretch>
            <a:fillRect/>
          </a:stretch>
        </p:blipFill>
        <p:spPr>
          <a:xfrm>
            <a:off x="6774998" y="2741627"/>
            <a:ext cx="1144800" cy="132288"/>
          </a:xfrm>
          <a:prstGeom prst="rect">
            <a:avLst/>
          </a:prstGeom>
        </p:spPr>
      </p:pic>
    </p:spTree>
    <p:extLst>
      <p:ext uri="{BB962C8B-B14F-4D97-AF65-F5344CB8AC3E}">
        <p14:creationId xmlns:p14="http://schemas.microsoft.com/office/powerpoint/2010/main" val="2077564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DevOps in SAP Cloud Platform</a:t>
            </a:r>
          </a:p>
        </p:txBody>
      </p:sp>
      <p:sp>
        <p:nvSpPr>
          <p:cNvPr id="103" name="Rechteck 9"/>
          <p:cNvSpPr/>
          <p:nvPr/>
        </p:nvSpPr>
        <p:spPr>
          <a:xfrm>
            <a:off x="3109255" y="2132856"/>
            <a:ext cx="5976664" cy="3493303"/>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cxnSp>
        <p:nvCxnSpPr>
          <p:cNvPr id="104" name="Shape 2178"/>
          <p:cNvCxnSpPr>
            <a:stCxn id="127" idx="3"/>
          </p:cNvCxnSpPr>
          <p:nvPr/>
        </p:nvCxnSpPr>
        <p:spPr>
          <a:xfrm>
            <a:off x="2543122" y="4691847"/>
            <a:ext cx="1715219"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Abgerundetes Rechteck 30"/>
          <p:cNvSpPr/>
          <p:nvPr/>
        </p:nvSpPr>
        <p:spPr>
          <a:xfrm>
            <a:off x="1919498" y="4006453"/>
            <a:ext cx="993620" cy="26636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Eclipse IDE</a:t>
            </a:r>
          </a:p>
        </p:txBody>
      </p:sp>
      <p:cxnSp>
        <p:nvCxnSpPr>
          <p:cNvPr id="106" name="Straight Arrow Connector 105"/>
          <p:cNvCxnSpPr>
            <a:cxnSpLocks/>
            <a:stCxn id="126" idx="3"/>
            <a:endCxn id="35" idx="1"/>
          </p:cNvCxnSpPr>
          <p:nvPr/>
        </p:nvCxnSpPr>
        <p:spPr>
          <a:xfrm flipV="1">
            <a:off x="2549506" y="2925249"/>
            <a:ext cx="901057" cy="433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feld 6"/>
          <p:cNvSpPr txBox="1"/>
          <p:nvPr/>
        </p:nvSpPr>
        <p:spPr>
          <a:xfrm>
            <a:off x="1866986" y="2111912"/>
            <a:ext cx="1088760"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108" name="Rectangle 107"/>
          <p:cNvSpPr/>
          <p:nvPr/>
        </p:nvSpPr>
        <p:spPr>
          <a:xfrm>
            <a:off x="3844760" y="4012269"/>
            <a:ext cx="1454127"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Your Application</a:t>
            </a:r>
          </a:p>
        </p:txBody>
      </p:sp>
      <p:sp>
        <p:nvSpPr>
          <p:cNvPr id="109" name="Rechteck 9"/>
          <p:cNvSpPr/>
          <p:nvPr/>
        </p:nvSpPr>
        <p:spPr>
          <a:xfrm>
            <a:off x="7035490" y="3217001"/>
            <a:ext cx="1523237" cy="338554"/>
          </a:xfrm>
          <a:prstGeom prst="rect">
            <a:avLst/>
          </a:prstGeom>
        </p:spPr>
        <p:txBody>
          <a:bodyPr wrap="square" lIns="0" tIns="0" rIns="0" bIns="0">
            <a:spAutoFit/>
          </a:bodyPr>
          <a:lstStyle/>
          <a:p>
            <a:pPr algn="ctr"/>
            <a:r>
              <a:rPr lang="en-US" sz="1100" b="1" dirty="0">
                <a:solidFill>
                  <a:schemeClr val="tx1">
                    <a:lumMod val="65000"/>
                    <a:lumOff val="35000"/>
                  </a:schemeClr>
                </a:solidFill>
              </a:rPr>
              <a:t>CI Server</a:t>
            </a:r>
            <a:br>
              <a:rPr lang="en-US" sz="1100" b="1" dirty="0">
                <a:solidFill>
                  <a:schemeClr val="tx1">
                    <a:lumMod val="65000"/>
                    <a:lumOff val="35000"/>
                  </a:schemeClr>
                </a:solidFill>
              </a:rPr>
            </a:br>
            <a:r>
              <a:rPr lang="en-US" sz="1100" b="1" dirty="0">
                <a:solidFill>
                  <a:schemeClr val="tx1">
                    <a:lumMod val="65000"/>
                    <a:lumOff val="35000"/>
                  </a:schemeClr>
                </a:solidFill>
              </a:rPr>
              <a:t>(for example Jenkins) </a:t>
            </a:r>
          </a:p>
        </p:txBody>
      </p:sp>
      <p:sp>
        <p:nvSpPr>
          <p:cNvPr id="110" name="Rectangle 109"/>
          <p:cNvSpPr/>
          <p:nvPr/>
        </p:nvSpPr>
        <p:spPr bwMode="gray">
          <a:xfrm>
            <a:off x="7159499" y="3796477"/>
            <a:ext cx="1282174"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Artifact Repository</a:t>
            </a:r>
          </a:p>
        </p:txBody>
      </p:sp>
      <p:cxnSp>
        <p:nvCxnSpPr>
          <p:cNvPr id="111" name="Shape 2178"/>
          <p:cNvCxnSpPr>
            <a:stCxn id="109" idx="2"/>
            <a:endCxn id="110" idx="0"/>
          </p:cNvCxnSpPr>
          <p:nvPr/>
        </p:nvCxnSpPr>
        <p:spPr>
          <a:xfrm>
            <a:off x="7797109" y="3555555"/>
            <a:ext cx="3477" cy="240922"/>
          </a:xfrm>
          <a:prstGeom prst="straightConnector1">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hteck 7"/>
          <p:cNvSpPr/>
          <p:nvPr/>
        </p:nvSpPr>
        <p:spPr>
          <a:xfrm>
            <a:off x="4898434" y="3260898"/>
            <a:ext cx="1523237" cy="169277"/>
          </a:xfrm>
          <a:prstGeom prst="rect">
            <a:avLst/>
          </a:prstGeom>
        </p:spPr>
        <p:txBody>
          <a:bodyPr wrap="square" lIns="0" tIns="0" rIns="0" bIns="0">
            <a:spAutoFit/>
          </a:bodyPr>
          <a:lstStyle/>
          <a:p>
            <a:pPr algn="ctr"/>
            <a:r>
              <a:rPr lang="en-US" sz="1100" b="1" dirty="0">
                <a:solidFill>
                  <a:srgbClr val="427CAC"/>
                </a:solidFill>
              </a:rPr>
              <a:t>Git Service</a:t>
            </a:r>
            <a:endParaRPr lang="en-US" sz="1100" b="1" dirty="0">
              <a:solidFill>
                <a:srgbClr val="427CAC"/>
              </a:solidFill>
              <a:latin typeface="Arial" charset="0"/>
              <a:ea typeface="Arial" charset="0"/>
              <a:cs typeface="Arial" charset="0"/>
            </a:endParaRPr>
          </a:p>
        </p:txBody>
      </p:sp>
      <p:sp>
        <p:nvSpPr>
          <p:cNvPr id="113" name="Rechteck 11"/>
          <p:cNvSpPr/>
          <p:nvPr/>
        </p:nvSpPr>
        <p:spPr>
          <a:xfrm>
            <a:off x="3202902" y="3157841"/>
            <a:ext cx="976712" cy="169277"/>
          </a:xfrm>
          <a:prstGeom prst="rect">
            <a:avLst/>
          </a:prstGeom>
        </p:spPr>
        <p:txBody>
          <a:bodyPr wrap="square" lIns="0" tIns="0" rIns="0" bIns="0">
            <a:spAutoFit/>
          </a:bodyPr>
          <a:lstStyle/>
          <a:p>
            <a:pPr algn="ctr"/>
            <a:r>
              <a:rPr lang="en-US" sz="1100" b="1" dirty="0">
                <a:solidFill>
                  <a:srgbClr val="427CAC"/>
                </a:solidFill>
              </a:rPr>
              <a:t>SAP Web IDE</a:t>
            </a:r>
            <a:endParaRPr lang="en-US" sz="1100" b="1" dirty="0">
              <a:solidFill>
                <a:srgbClr val="427CAC"/>
              </a:solidFill>
              <a:latin typeface="Arial" charset="0"/>
              <a:ea typeface="Arial" charset="0"/>
              <a:cs typeface="Arial" charset="0"/>
            </a:endParaRPr>
          </a:p>
        </p:txBody>
      </p:sp>
      <p:cxnSp>
        <p:nvCxnSpPr>
          <p:cNvPr id="114" name="Elbow Connector 63"/>
          <p:cNvCxnSpPr>
            <a:stCxn id="125" idx="3"/>
          </p:cNvCxnSpPr>
          <p:nvPr/>
        </p:nvCxnSpPr>
        <p:spPr>
          <a:xfrm flipV="1">
            <a:off x="2579160" y="4691848"/>
            <a:ext cx="1679181" cy="666577"/>
          </a:xfrm>
          <a:prstGeom prst="bentConnector3">
            <a:avLst>
              <a:gd name="adj1" fmla="val 21314"/>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Elbow Connector 63"/>
          <p:cNvCxnSpPr>
            <a:stCxn id="128" idx="3"/>
            <a:endCxn id="117" idx="2"/>
          </p:cNvCxnSpPr>
          <p:nvPr/>
        </p:nvCxnSpPr>
        <p:spPr>
          <a:xfrm flipV="1">
            <a:off x="2590044" y="3020881"/>
            <a:ext cx="2094887" cy="75349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35" idx="3"/>
            <a:endCxn id="130" idx="1"/>
          </p:cNvCxnSpPr>
          <p:nvPr/>
        </p:nvCxnSpPr>
        <p:spPr>
          <a:xfrm>
            <a:off x="3990563" y="2925249"/>
            <a:ext cx="1381399" cy="433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7" name="Abgerundetes Rechteck 24"/>
          <p:cNvSpPr/>
          <p:nvPr/>
        </p:nvSpPr>
        <p:spPr>
          <a:xfrm>
            <a:off x="4335310" y="2838289"/>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commit</a:t>
            </a:r>
          </a:p>
        </p:txBody>
      </p:sp>
      <p:cxnSp>
        <p:nvCxnSpPr>
          <p:cNvPr id="118" name="Straight Arrow Connector 117"/>
          <p:cNvCxnSpPr>
            <a:stCxn id="130" idx="3"/>
            <a:endCxn id="131" idx="1"/>
          </p:cNvCxnSpPr>
          <p:nvPr/>
        </p:nvCxnSpPr>
        <p:spPr>
          <a:xfrm>
            <a:off x="5911962" y="2929585"/>
            <a:ext cx="1645960" cy="192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Elbow Connector 63"/>
          <p:cNvCxnSpPr>
            <a:stCxn id="131" idx="3"/>
            <a:endCxn id="122" idx="2"/>
          </p:cNvCxnSpPr>
          <p:nvPr/>
        </p:nvCxnSpPr>
        <p:spPr>
          <a:xfrm flipH="1">
            <a:off x="4557362" y="2931514"/>
            <a:ext cx="3360560" cy="2008941"/>
          </a:xfrm>
          <a:prstGeom prst="bentConnector4">
            <a:avLst>
              <a:gd name="adj1" fmla="val -25667"/>
              <a:gd name="adj2" fmla="val 111379"/>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Abgerundetes Rechteck 24"/>
          <p:cNvSpPr/>
          <p:nvPr/>
        </p:nvSpPr>
        <p:spPr>
          <a:xfrm>
            <a:off x="5789807" y="5066223"/>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deploy</a:t>
            </a:r>
          </a:p>
        </p:txBody>
      </p:sp>
      <p:sp>
        <p:nvSpPr>
          <p:cNvPr id="121" name="Rechteck 9"/>
          <p:cNvSpPr/>
          <p:nvPr/>
        </p:nvSpPr>
        <p:spPr>
          <a:xfrm>
            <a:off x="6106937" y="2659584"/>
            <a:ext cx="2498015" cy="170770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endParaRPr lang="en-US" sz="1100" b="1" dirty="0">
              <a:solidFill>
                <a:srgbClr val="427CAC"/>
              </a:solidFill>
              <a:latin typeface="Arial" charset="0"/>
              <a:ea typeface="Arial" charset="0"/>
              <a:cs typeface="Arial" charset="0"/>
            </a:endParaRPr>
          </a:p>
        </p:txBody>
      </p:sp>
      <p:pic>
        <p:nvPicPr>
          <p:cNvPr id="122" name="Bil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362" y="4472455"/>
            <a:ext cx="468000" cy="468000"/>
          </a:xfrm>
          <a:prstGeom prst="rect">
            <a:avLst/>
          </a:prstGeom>
        </p:spPr>
      </p:pic>
      <mc:AlternateContent xmlns:mc="http://schemas.openxmlformats.org/markup-compatibility/2006" xmlns:p14="http://schemas.microsoft.com/office/powerpoint/2010/main">
        <mc:Choice Requires="p14">
          <p:contentPart p14:bwMode="auto" r:id="rId4">
            <p14:nvContentPartPr>
              <p14:cNvPr id="123" name="Ink 122"/>
              <p14:cNvContentPartPr/>
              <p14:nvPr/>
            </p14:nvContentPartPr>
            <p14:xfrm>
              <a:off x="2988101" y="2952706"/>
              <a:ext cx="7817" cy="8023"/>
            </p14:xfrm>
          </p:contentPart>
        </mc:Choice>
        <mc:Fallback xmlns="">
          <p:pic>
            <p:nvPicPr>
              <p:cNvPr id="123" name="Ink 122"/>
              <p:cNvPicPr/>
              <p:nvPr/>
            </p:nvPicPr>
            <p:blipFill>
              <a:blip r:embed="rId5"/>
              <a:stretch>
                <a:fillRect/>
              </a:stretch>
            </p:blipFill>
            <p:spPr>
              <a:xfrm>
                <a:off x="2985143" y="2949750"/>
                <a:ext cx="13733" cy="13935"/>
              </a:xfrm>
              <a:prstGeom prst="rect">
                <a:avLst/>
              </a:prstGeom>
            </p:spPr>
          </p:pic>
        </mc:Fallback>
      </mc:AlternateContent>
      <p:cxnSp>
        <p:nvCxnSpPr>
          <p:cNvPr id="124" name="Straight Arrow Connector 123"/>
          <p:cNvCxnSpPr>
            <a:stCxn id="126" idx="2"/>
            <a:endCxn id="128" idx="0"/>
          </p:cNvCxnSpPr>
          <p:nvPr/>
        </p:nvCxnSpPr>
        <p:spPr>
          <a:xfrm flipH="1">
            <a:off x="2388568" y="3162614"/>
            <a:ext cx="1" cy="4102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5" name="Bild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6208" y="5156949"/>
            <a:ext cx="402952" cy="402952"/>
          </a:xfrm>
          <a:prstGeom prst="rect">
            <a:avLst/>
          </a:prstGeom>
        </p:spPr>
      </p:pic>
      <p:pic>
        <p:nvPicPr>
          <p:cNvPr id="126" name="Bild 8"/>
          <p:cNvPicPr>
            <a:picLocks noChangeAspect="1"/>
          </p:cNvPicPr>
          <p:nvPr/>
        </p:nvPicPr>
        <p:blipFill rotWithShape="1">
          <a:blip r:embed="rId7">
            <a:extLst>
              <a:ext uri="{28A0092B-C50C-407E-A947-70E740481C1C}">
                <a14:useLocalDpi xmlns:a14="http://schemas.microsoft.com/office/drawing/2010/main" val="0"/>
              </a:ext>
            </a:extLst>
          </a:blip>
          <a:srcRect l="9893" t="-8327" r="10090" b="-7534"/>
          <a:stretch/>
        </p:blipFill>
        <p:spPr>
          <a:xfrm>
            <a:off x="2227631" y="2696556"/>
            <a:ext cx="321875" cy="466058"/>
          </a:xfrm>
          <a:prstGeom prst="rect">
            <a:avLst/>
          </a:prstGeom>
        </p:spPr>
      </p:pic>
      <p:pic>
        <p:nvPicPr>
          <p:cNvPr id="127" name="Bild 8"/>
          <p:cNvPicPr>
            <a:picLocks noChangeAspect="1"/>
          </p:cNvPicPr>
          <p:nvPr/>
        </p:nvPicPr>
        <p:blipFill rotWithShape="1">
          <a:blip r:embed="rId7">
            <a:extLst>
              <a:ext uri="{28A0092B-C50C-407E-A947-70E740481C1C}">
                <a14:useLocalDpi xmlns:a14="http://schemas.microsoft.com/office/drawing/2010/main" val="0"/>
              </a:ext>
            </a:extLst>
          </a:blip>
          <a:srcRect l="9893" t="-8327" r="10090" b="-7534"/>
          <a:stretch/>
        </p:blipFill>
        <p:spPr>
          <a:xfrm>
            <a:off x="2221247" y="4458818"/>
            <a:ext cx="321875" cy="466058"/>
          </a:xfrm>
          <a:prstGeom prst="rect">
            <a:avLst/>
          </a:prstGeom>
        </p:spPr>
      </p:pic>
      <p:pic>
        <p:nvPicPr>
          <p:cNvPr id="128" name="Bild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7092" y="3572904"/>
            <a:ext cx="402952" cy="402952"/>
          </a:xfrm>
          <a:prstGeom prst="rect">
            <a:avLst/>
          </a:prstGeom>
        </p:spPr>
      </p:pic>
      <p:pic>
        <p:nvPicPr>
          <p:cNvPr id="130" name="Bild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1962" y="2659585"/>
            <a:ext cx="540000" cy="540000"/>
          </a:xfrm>
          <a:prstGeom prst="rect">
            <a:avLst/>
          </a:prstGeom>
        </p:spPr>
      </p:pic>
      <p:pic>
        <p:nvPicPr>
          <p:cNvPr id="131" name="Bild 5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7922" y="2751514"/>
            <a:ext cx="360000" cy="360000"/>
          </a:xfrm>
          <a:prstGeom prst="rect">
            <a:avLst/>
          </a:prstGeom>
        </p:spPr>
      </p:pic>
      <p:pic>
        <p:nvPicPr>
          <p:cNvPr id="132" name="Bild 4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16832" y="3163229"/>
            <a:ext cx="720000" cy="720000"/>
          </a:xfrm>
          <a:prstGeom prst="ellipse">
            <a:avLst/>
          </a:prstGeom>
        </p:spPr>
      </p:pic>
      <p:sp>
        <p:nvSpPr>
          <p:cNvPr id="133" name="Rechteck 7"/>
          <p:cNvSpPr/>
          <p:nvPr/>
        </p:nvSpPr>
        <p:spPr>
          <a:xfrm>
            <a:off x="5815213" y="3936000"/>
            <a:ext cx="1523237" cy="338554"/>
          </a:xfrm>
          <a:prstGeom prst="rect">
            <a:avLst/>
          </a:prstGeom>
        </p:spPr>
        <p:txBody>
          <a:bodyPr wrap="square" lIns="0" tIns="0" rIns="0" bIns="0">
            <a:spAutoFit/>
          </a:bodyPr>
          <a:lstStyle/>
          <a:p>
            <a:pPr algn="ctr"/>
            <a:r>
              <a:rPr lang="en-US" sz="1100" b="1" dirty="0">
                <a:solidFill>
                  <a:srgbClr val="427CAC"/>
                </a:solidFill>
              </a:rPr>
              <a:t>Virtual</a:t>
            </a:r>
            <a:br>
              <a:rPr lang="en-US" sz="1100" b="1" dirty="0">
                <a:solidFill>
                  <a:srgbClr val="427CAC"/>
                </a:solidFill>
              </a:rPr>
            </a:br>
            <a:r>
              <a:rPr lang="en-US" sz="1100" b="1" dirty="0">
                <a:solidFill>
                  <a:srgbClr val="427CAC"/>
                </a:solidFill>
              </a:rPr>
              <a:t>Machine</a:t>
            </a:r>
            <a:endParaRPr lang="en-US" sz="1100" b="1" dirty="0">
              <a:solidFill>
                <a:srgbClr val="427CAC"/>
              </a:solidFill>
              <a:latin typeface="Arial" charset="0"/>
              <a:ea typeface="Arial" charset="0"/>
              <a:cs typeface="Arial" charset="0"/>
            </a:endParaRPr>
          </a:p>
        </p:txBody>
      </p:sp>
      <p:pic>
        <p:nvPicPr>
          <p:cNvPr id="134" name="Picture 133"/>
          <p:cNvPicPr>
            <a:picLocks noChangeAspect="1"/>
          </p:cNvPicPr>
          <p:nvPr/>
        </p:nvPicPr>
        <p:blipFill>
          <a:blip r:embed="rId11"/>
          <a:stretch>
            <a:fillRect/>
          </a:stretch>
        </p:blipFill>
        <p:spPr>
          <a:xfrm>
            <a:off x="3202902" y="2222539"/>
            <a:ext cx="1800000" cy="142469"/>
          </a:xfrm>
          <a:prstGeom prst="rect">
            <a:avLst/>
          </a:prstGeom>
        </p:spPr>
      </p:pic>
      <p:pic>
        <p:nvPicPr>
          <p:cNvPr id="35" name="Picture 34">
            <a:extLst>
              <a:ext uri="{FF2B5EF4-FFF2-40B4-BE49-F238E27FC236}">
                <a16:creationId xmlns:a16="http://schemas.microsoft.com/office/drawing/2014/main" id="{02569634-F151-4BC0-9581-B959D0F595D1}"/>
              </a:ext>
            </a:extLst>
          </p:cNvPr>
          <p:cNvPicPr>
            <a:picLocks noChangeAspect="1"/>
          </p:cNvPicPr>
          <p:nvPr/>
        </p:nvPicPr>
        <p:blipFill>
          <a:blip r:embed="rId12"/>
          <a:stretch>
            <a:fillRect/>
          </a:stretch>
        </p:blipFill>
        <p:spPr>
          <a:xfrm>
            <a:off x="3450563" y="2655249"/>
            <a:ext cx="540000" cy="540000"/>
          </a:xfrm>
          <a:prstGeom prst="rect">
            <a:avLst/>
          </a:prstGeom>
        </p:spPr>
      </p:pic>
    </p:spTree>
    <p:extLst>
      <p:ext uri="{BB962C8B-B14F-4D97-AF65-F5344CB8AC3E}">
        <p14:creationId xmlns:p14="http://schemas.microsoft.com/office/powerpoint/2010/main" val="4526995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SAP Cloud Platform API Management</a:t>
            </a:r>
            <a:br>
              <a:rPr lang="en-US" b="0" dirty="0"/>
            </a:br>
            <a:r>
              <a:rPr lang="en-US" sz="1600" b="0" dirty="0"/>
              <a:t>Browse Use Cases on cloudplatform.sap.com: </a:t>
            </a:r>
            <a:r>
              <a:rPr lang="en-US" sz="1600" b="0" dirty="0">
                <a:hlinkClick r:id="rId3"/>
              </a:rPr>
              <a:t>https://cloudplatform.sap.com/scenarios/usecases/monetize-apis.html</a:t>
            </a:r>
            <a:r>
              <a:rPr lang="en-US" sz="1600" b="0" dirty="0"/>
              <a:t> </a:t>
            </a:r>
            <a:endParaRPr lang="en-US" b="0" dirty="0"/>
          </a:p>
        </p:txBody>
      </p:sp>
      <p:sp>
        <p:nvSpPr>
          <p:cNvPr id="3" name="Rechteck 9"/>
          <p:cNvSpPr/>
          <p:nvPr/>
        </p:nvSpPr>
        <p:spPr>
          <a:xfrm>
            <a:off x="3721323" y="2125304"/>
            <a:ext cx="3734352" cy="2878946"/>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endParaRPr lang="en-US" sz="1200" b="1" dirty="0">
              <a:solidFill>
                <a:srgbClr val="999999"/>
              </a:solidFill>
              <a:latin typeface="Arial" charset="0"/>
              <a:ea typeface="Arial" charset="0"/>
              <a:cs typeface="Arial" charset="0"/>
            </a:endParaRPr>
          </a:p>
        </p:txBody>
      </p:sp>
      <p:sp>
        <p:nvSpPr>
          <p:cNvPr id="4" name="Textfeld 4"/>
          <p:cNvSpPr txBox="1"/>
          <p:nvPr/>
        </p:nvSpPr>
        <p:spPr>
          <a:xfrm>
            <a:off x="4756261" y="1753991"/>
            <a:ext cx="1710388" cy="307777"/>
          </a:xfrm>
          <a:prstGeom prst="rect">
            <a:avLst/>
          </a:prstGeom>
          <a:solidFill>
            <a:schemeClr val="bg1"/>
          </a:solidFill>
        </p:spPr>
        <p:txBody>
          <a:bodyPr wrap="square"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sp>
        <p:nvSpPr>
          <p:cNvPr id="5" name="Textfeld 6"/>
          <p:cNvSpPr txBox="1"/>
          <p:nvPr/>
        </p:nvSpPr>
        <p:spPr>
          <a:xfrm>
            <a:off x="8008163" y="1753991"/>
            <a:ext cx="1581554" cy="307777"/>
          </a:xfrm>
          <a:prstGeom prst="rect">
            <a:avLst/>
          </a:prstGeom>
          <a:solidFill>
            <a:schemeClr val="bg1"/>
          </a:solidFill>
        </p:spPr>
        <p:txBody>
          <a:bodyPr wrap="square" rtlCol="0">
            <a:spAutoFit/>
          </a:bodyPr>
          <a:ls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a:lstStyle>
          <a:p>
            <a:pPr algn="ctr"/>
            <a:r>
              <a:rPr lang="en-US" sz="1400" b="1" dirty="0">
                <a:solidFill>
                  <a:schemeClr val="tx1">
                    <a:lumMod val="65000"/>
                    <a:lumOff val="35000"/>
                  </a:schemeClr>
                </a:solidFill>
                <a:latin typeface="+mn-lt"/>
                <a:ea typeface="BentonSans Medium" charset="0"/>
                <a:cs typeface="BentonSans Medium" charset="0"/>
              </a:rPr>
              <a:t>ON-PREMISE</a:t>
            </a:r>
          </a:p>
        </p:txBody>
      </p:sp>
      <p:cxnSp>
        <p:nvCxnSpPr>
          <p:cNvPr id="6" name="Gerade Verbindung 60"/>
          <p:cNvCxnSpPr/>
          <p:nvPr/>
        </p:nvCxnSpPr>
        <p:spPr>
          <a:xfrm flipV="1">
            <a:off x="7752251" y="1750660"/>
            <a:ext cx="0" cy="237743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 name="Elbow Connector 83"/>
          <p:cNvCxnSpPr>
            <a:stCxn id="15" idx="3"/>
            <a:endCxn id="30" idx="2"/>
          </p:cNvCxnSpPr>
          <p:nvPr/>
        </p:nvCxnSpPr>
        <p:spPr>
          <a:xfrm flipV="1">
            <a:off x="8137066" y="5004250"/>
            <a:ext cx="622129" cy="5155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Elbow Connector 86"/>
          <p:cNvCxnSpPr>
            <a:stCxn id="15" idx="1"/>
            <a:endCxn id="64" idx="2"/>
          </p:cNvCxnSpPr>
          <p:nvPr/>
        </p:nvCxnSpPr>
        <p:spPr>
          <a:xfrm rot="10800000">
            <a:off x="6797940" y="4815346"/>
            <a:ext cx="979126" cy="704435"/>
          </a:xfrm>
          <a:prstGeom prst="bentConnector2">
            <a:avLst/>
          </a:prstGeom>
          <a:ln w="19050" cap="rnd" cmpd="sng">
            <a:solidFill>
              <a:srgbClr val="66666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Gewinkelte Verbindung 42"/>
          <p:cNvCxnSpPr>
            <a:stCxn id="10" idx="0"/>
            <a:endCxn id="13" idx="2"/>
          </p:cNvCxnSpPr>
          <p:nvPr/>
        </p:nvCxnSpPr>
        <p:spPr>
          <a:xfrm flipV="1">
            <a:off x="8794199" y="3611585"/>
            <a:ext cx="0" cy="30403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Bild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199" y="3915618"/>
            <a:ext cx="720000" cy="720000"/>
          </a:xfrm>
          <a:prstGeom prst="ellipse">
            <a:avLst/>
          </a:prstGeom>
        </p:spPr>
      </p:pic>
      <p:grpSp>
        <p:nvGrpSpPr>
          <p:cNvPr id="11" name="Group 10"/>
          <p:cNvGrpSpPr/>
          <p:nvPr/>
        </p:nvGrpSpPr>
        <p:grpSpPr>
          <a:xfrm>
            <a:off x="8114992" y="2700227"/>
            <a:ext cx="1310326" cy="911358"/>
            <a:chOff x="7820773" y="2479555"/>
            <a:chExt cx="1310326" cy="911358"/>
          </a:xfrm>
        </p:grpSpPr>
        <p:sp>
          <p:nvSpPr>
            <p:cNvPr id="12" name="Textfeld 22"/>
            <p:cNvSpPr txBox="1"/>
            <p:nvPr/>
          </p:nvSpPr>
          <p:spPr>
            <a:xfrm>
              <a:off x="7820773" y="2479555"/>
              <a:ext cx="1310326" cy="261610"/>
            </a:xfrm>
            <a:prstGeom prst="rect">
              <a:avLst/>
            </a:prstGeom>
            <a:noFill/>
          </p:spPr>
          <p:txBody>
            <a:bodyPr wrap="square" rtlCol="0">
              <a:spAutoFit/>
            </a:bodyPr>
            <a:lstStyle/>
            <a:p>
              <a:r>
                <a:rPr lang="en-US" sz="1100" dirty="0">
                  <a:solidFill>
                    <a:schemeClr val="tx1">
                      <a:lumMod val="65000"/>
                      <a:lumOff val="35000"/>
                    </a:schemeClr>
                  </a:solidFill>
                  <a:latin typeface="+mn-lt"/>
                  <a:ea typeface="BentonSans Medium" charset="0"/>
                  <a:cs typeface="BentonSans Medium" charset="0"/>
                </a:rPr>
                <a:t>or Business Suite</a:t>
              </a:r>
            </a:p>
          </p:txBody>
        </p:sp>
        <p:pic>
          <p:nvPicPr>
            <p:cNvPr id="13" name="Bild 3"/>
            <p:cNvPicPr>
              <a:picLocks noChangeAspect="1"/>
            </p:cNvPicPr>
            <p:nvPr/>
          </p:nvPicPr>
          <p:blipFill rotWithShape="1">
            <a:blip r:embed="rId5">
              <a:extLst>
                <a:ext uri="{28A0092B-C50C-407E-A947-70E740481C1C}">
                  <a14:useLocalDpi xmlns:a14="http://schemas.microsoft.com/office/drawing/2010/main" val="0"/>
                </a:ext>
              </a:extLst>
            </a:blip>
            <a:srcRect l="-14354" r="-1" b="2813"/>
            <a:stretch/>
          </p:blipFill>
          <p:spPr>
            <a:xfrm>
              <a:off x="8264791" y="2991153"/>
              <a:ext cx="470378" cy="399760"/>
            </a:xfrm>
            <a:prstGeom prst="rect">
              <a:avLst/>
            </a:prstGeom>
          </p:spPr>
        </p:pic>
      </p:grpSp>
      <p:grpSp>
        <p:nvGrpSpPr>
          <p:cNvPr id="14" name="Group 13"/>
          <p:cNvGrpSpPr/>
          <p:nvPr/>
        </p:nvGrpSpPr>
        <p:grpSpPr>
          <a:xfrm>
            <a:off x="7182815" y="5339780"/>
            <a:ext cx="1555078" cy="774290"/>
            <a:chOff x="6489334" y="5112354"/>
            <a:chExt cx="1555078" cy="774290"/>
          </a:xfrm>
        </p:grpSpPr>
        <p:pic>
          <p:nvPicPr>
            <p:cNvPr id="15" name="Picture 14"/>
            <p:cNvPicPr>
              <a:picLocks/>
            </p:cNvPicPr>
            <p:nvPr/>
          </p:nvPicPr>
          <p:blipFill rotWithShape="1">
            <a:blip r:embed="rId6"/>
            <a:srcRect l="-4433" r="-6807"/>
            <a:stretch/>
          </p:blipFill>
          <p:spPr>
            <a:xfrm>
              <a:off x="7083585" y="5112354"/>
              <a:ext cx="360000" cy="360000"/>
            </a:xfrm>
            <a:prstGeom prst="rect">
              <a:avLst/>
            </a:prstGeom>
          </p:spPr>
        </p:pic>
        <p:sp>
          <p:nvSpPr>
            <p:cNvPr id="16" name="Abgerundetes Rechteck 30"/>
            <p:cNvSpPr/>
            <p:nvPr/>
          </p:nvSpPr>
          <p:spPr>
            <a:xfrm>
              <a:off x="6489334" y="5508944"/>
              <a:ext cx="1555078"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Corporate Identity Provider</a:t>
              </a:r>
            </a:p>
          </p:txBody>
        </p:sp>
      </p:grpSp>
      <p:sp>
        <p:nvSpPr>
          <p:cNvPr id="17" name="Rechteck 39"/>
          <p:cNvSpPr/>
          <p:nvPr/>
        </p:nvSpPr>
        <p:spPr>
          <a:xfrm>
            <a:off x="5367378" y="3723955"/>
            <a:ext cx="1344447" cy="2239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API Management</a:t>
            </a:r>
          </a:p>
        </p:txBody>
      </p:sp>
      <p:pic>
        <p:nvPicPr>
          <p:cNvPr id="18" name="Bild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8148" y="3915618"/>
            <a:ext cx="720000" cy="720000"/>
          </a:xfrm>
          <a:prstGeom prst="ellipse">
            <a:avLst/>
          </a:prstGeom>
          <a:noFill/>
        </p:spPr>
      </p:pic>
      <p:cxnSp>
        <p:nvCxnSpPr>
          <p:cNvPr id="19" name="Straight Arrow Connector 18"/>
          <p:cNvCxnSpPr>
            <a:stCxn id="18" idx="6"/>
            <a:endCxn id="35" idx="2"/>
          </p:cNvCxnSpPr>
          <p:nvPr/>
        </p:nvCxnSpPr>
        <p:spPr>
          <a:xfrm>
            <a:off x="5918148" y="4275618"/>
            <a:ext cx="54466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8"/>
          <p:cNvCxnSpPr>
            <a:endCxn id="18" idx="2"/>
          </p:cNvCxnSpPr>
          <p:nvPr/>
        </p:nvCxnSpPr>
        <p:spPr>
          <a:xfrm>
            <a:off x="4909024" y="4275618"/>
            <a:ext cx="28912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18"/>
          <p:cNvCxnSpPr>
            <a:stCxn id="56" idx="1"/>
            <a:endCxn id="18" idx="1"/>
          </p:cNvCxnSpPr>
          <p:nvPr/>
        </p:nvCxnSpPr>
        <p:spPr>
          <a:xfrm rot="10800000" flipV="1">
            <a:off x="5303590" y="3029936"/>
            <a:ext cx="452158" cy="991123"/>
          </a:xfrm>
          <a:prstGeom prst="bentConnector2">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30"/>
          <p:cNvSpPr/>
          <p:nvPr/>
        </p:nvSpPr>
        <p:spPr>
          <a:xfrm>
            <a:off x="6983394" y="1750660"/>
            <a:ext cx="784515" cy="31444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Firewall</a:t>
            </a:r>
          </a:p>
        </p:txBody>
      </p:sp>
      <p:cxnSp>
        <p:nvCxnSpPr>
          <p:cNvPr id="23" name="Gewinkelte Verbindung 42"/>
          <p:cNvCxnSpPr>
            <a:stCxn id="25" idx="3"/>
            <a:endCxn id="18" idx="3"/>
          </p:cNvCxnSpPr>
          <p:nvPr/>
        </p:nvCxnSpPr>
        <p:spPr>
          <a:xfrm flipV="1">
            <a:off x="4954535" y="4530176"/>
            <a:ext cx="349055" cy="128727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715020" y="5290921"/>
            <a:ext cx="1264129" cy="1053062"/>
            <a:chOff x="1905252" y="5069714"/>
            <a:chExt cx="1254809" cy="1053062"/>
          </a:xfrm>
        </p:grpSpPr>
        <p:sp>
          <p:nvSpPr>
            <p:cNvPr id="25" name="Rechteck 61"/>
            <p:cNvSpPr/>
            <p:nvPr/>
          </p:nvSpPr>
          <p:spPr>
            <a:xfrm>
              <a:off x="1916060" y="5069714"/>
              <a:ext cx="1219569" cy="1053062"/>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a:r>
                <a:rPr lang="en-US" sz="1100" b="1" kern="0" dirty="0">
                  <a:solidFill>
                    <a:srgbClr val="1A9898"/>
                  </a:solidFill>
                  <a:ea typeface="BentonSans" charset="0"/>
                  <a:cs typeface="BentonSans" charset="0"/>
                </a:rPr>
                <a:t>Your Datacenter</a:t>
              </a:r>
            </a:p>
          </p:txBody>
        </p:sp>
        <p:grpSp>
          <p:nvGrpSpPr>
            <p:cNvPr id="26" name="Group 25"/>
            <p:cNvGrpSpPr/>
            <p:nvPr/>
          </p:nvGrpSpPr>
          <p:grpSpPr>
            <a:xfrm>
              <a:off x="1905252" y="5413952"/>
              <a:ext cx="1254809" cy="676673"/>
              <a:chOff x="1905252" y="5413952"/>
              <a:chExt cx="1254809" cy="676673"/>
            </a:xfrm>
          </p:grpSpPr>
          <p:pic>
            <p:nvPicPr>
              <p:cNvPr id="27" name="Bild 7"/>
              <p:cNvPicPr>
                <a:picLocks/>
              </p:cNvPicPr>
              <p:nvPr/>
            </p:nvPicPr>
            <p:blipFill>
              <a:blip r:embed="rId8">
                <a:extLst>
                  <a:ext uri="{28A0092B-C50C-407E-A947-70E740481C1C}">
                    <a14:useLocalDpi xmlns:a14="http://schemas.microsoft.com/office/drawing/2010/main" val="0"/>
                  </a:ext>
                </a:extLst>
              </a:blip>
              <a:stretch>
                <a:fillRect/>
              </a:stretch>
            </p:blipFill>
            <p:spPr>
              <a:xfrm>
                <a:off x="2613468" y="5413952"/>
                <a:ext cx="321611" cy="360000"/>
              </a:xfrm>
              <a:prstGeom prst="rect">
                <a:avLst/>
              </a:prstGeom>
            </p:spPr>
          </p:pic>
          <p:pic>
            <p:nvPicPr>
              <p:cNvPr id="28" name="Bild 8"/>
              <p:cNvPicPr>
                <a:picLocks/>
              </p:cNvPicPr>
              <p:nvPr/>
            </p:nvPicPr>
            <p:blipFill>
              <a:blip r:embed="rId9">
                <a:extLst>
                  <a:ext uri="{28A0092B-C50C-407E-A947-70E740481C1C}">
                    <a14:useLocalDpi xmlns:a14="http://schemas.microsoft.com/office/drawing/2010/main" val="0"/>
                  </a:ext>
                </a:extLst>
              </a:blip>
              <a:stretch>
                <a:fillRect/>
              </a:stretch>
            </p:blipFill>
            <p:spPr>
              <a:xfrm>
                <a:off x="2086091" y="5414299"/>
                <a:ext cx="357346" cy="360000"/>
              </a:xfrm>
              <a:prstGeom prst="rect">
                <a:avLst/>
              </a:prstGeom>
            </p:spPr>
          </p:pic>
          <p:sp>
            <p:nvSpPr>
              <p:cNvPr id="29" name="Abgerundetes Rechteck 30"/>
              <p:cNvSpPr/>
              <p:nvPr/>
            </p:nvSpPr>
            <p:spPr>
              <a:xfrm>
                <a:off x="1905252" y="5794454"/>
                <a:ext cx="1254809" cy="29617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b="1" dirty="0">
                    <a:solidFill>
                      <a:srgbClr val="1A9898"/>
                    </a:solidFill>
                    <a:latin typeface="Arial" charset="0"/>
                    <a:ea typeface="Arial" charset="0"/>
                    <a:cs typeface="Arial" charset="0"/>
                  </a:rPr>
                  <a:t>Your Applications</a:t>
                </a:r>
                <a:endParaRPr lang="en-US" sz="1000" b="1" dirty="0">
                  <a:solidFill>
                    <a:schemeClr val="tx1">
                      <a:lumMod val="65000"/>
                      <a:lumOff val="35000"/>
                    </a:schemeClr>
                  </a:solidFill>
                  <a:latin typeface="Arial" charset="0"/>
                  <a:ea typeface="Arial" charset="0"/>
                  <a:cs typeface="Arial" charset="0"/>
                </a:endParaRPr>
              </a:p>
            </p:txBody>
          </p:sp>
        </p:grpSp>
      </p:grpSp>
      <p:sp>
        <p:nvSpPr>
          <p:cNvPr id="30" name="Rechteck 9"/>
          <p:cNvSpPr/>
          <p:nvPr/>
        </p:nvSpPr>
        <p:spPr>
          <a:xfrm>
            <a:off x="8008163" y="2125304"/>
            <a:ext cx="1502063" cy="2878946"/>
          </a:xfrm>
          <a:prstGeom prst="rect">
            <a:avLst/>
          </a:prstGeom>
          <a:noFill/>
          <a:ln cap="rnd">
            <a:solidFill>
              <a:schemeClr val="accent2"/>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endParaRPr lang="en-US" sz="1200" b="1" dirty="0">
              <a:solidFill>
                <a:srgbClr val="999999"/>
              </a:solidFill>
              <a:latin typeface="Arial" charset="0"/>
              <a:ea typeface="Arial" charset="0"/>
              <a:cs typeface="Arial" charset="0"/>
            </a:endParaRPr>
          </a:p>
        </p:txBody>
      </p:sp>
      <p:pic>
        <p:nvPicPr>
          <p:cNvPr id="31" name="Picture 30"/>
          <p:cNvPicPr>
            <a:picLocks noChangeAspect="1"/>
          </p:cNvPicPr>
          <p:nvPr/>
        </p:nvPicPr>
        <p:blipFill>
          <a:blip r:embed="rId10"/>
          <a:stretch>
            <a:fillRect/>
          </a:stretch>
        </p:blipFill>
        <p:spPr>
          <a:xfrm>
            <a:off x="3830534" y="2264963"/>
            <a:ext cx="1800000" cy="142469"/>
          </a:xfrm>
          <a:prstGeom prst="rect">
            <a:avLst/>
          </a:prstGeom>
        </p:spPr>
      </p:pic>
      <p:pic>
        <p:nvPicPr>
          <p:cNvPr id="32" name="Picture 31"/>
          <p:cNvPicPr>
            <a:picLocks noChangeAspect="1"/>
          </p:cNvPicPr>
          <p:nvPr/>
        </p:nvPicPr>
        <p:blipFill>
          <a:blip r:embed="rId11"/>
          <a:stretch>
            <a:fillRect/>
          </a:stretch>
        </p:blipFill>
        <p:spPr>
          <a:xfrm>
            <a:off x="8165816" y="2561265"/>
            <a:ext cx="1194298" cy="129280"/>
          </a:xfrm>
          <a:prstGeom prst="rect">
            <a:avLst/>
          </a:prstGeom>
        </p:spPr>
      </p:pic>
      <p:grpSp>
        <p:nvGrpSpPr>
          <p:cNvPr id="33" name="Gruppierung 38"/>
          <p:cNvGrpSpPr/>
          <p:nvPr/>
        </p:nvGrpSpPr>
        <p:grpSpPr>
          <a:xfrm>
            <a:off x="6402795" y="3915618"/>
            <a:ext cx="2965349" cy="864834"/>
            <a:chOff x="4334707" y="2295708"/>
            <a:chExt cx="2965349" cy="864834"/>
          </a:xfrm>
        </p:grpSpPr>
        <p:sp>
          <p:nvSpPr>
            <p:cNvPr id="34" name="Rechteck 39"/>
            <p:cNvSpPr/>
            <p:nvPr/>
          </p:nvSpPr>
          <p:spPr>
            <a:xfrm>
              <a:off x="4334707" y="2991265"/>
              <a:ext cx="84638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35" name="Bild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94727" y="2295708"/>
              <a:ext cx="720000" cy="720000"/>
            </a:xfrm>
            <a:prstGeom prst="ellipse">
              <a:avLst/>
            </a:prstGeom>
          </p:spPr>
        </p:pic>
        <p:sp>
          <p:nvSpPr>
            <p:cNvPr id="36" name="Rechteck 39"/>
            <p:cNvSpPr/>
            <p:nvPr/>
          </p:nvSpPr>
          <p:spPr>
            <a:xfrm>
              <a:off x="6153908" y="2991265"/>
              <a:ext cx="11461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Cloud Connector</a:t>
              </a:r>
            </a:p>
          </p:txBody>
        </p:sp>
      </p:grpSp>
      <p:cxnSp>
        <p:nvCxnSpPr>
          <p:cNvPr id="37" name="Straight Arrow Connector 18"/>
          <p:cNvCxnSpPr>
            <a:stCxn id="35" idx="6"/>
            <a:endCxn id="10" idx="2"/>
          </p:cNvCxnSpPr>
          <p:nvPr/>
        </p:nvCxnSpPr>
        <p:spPr>
          <a:xfrm>
            <a:off x="7182815" y="4275618"/>
            <a:ext cx="125138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Abgerundetes Rechteck 24"/>
          <p:cNvSpPr/>
          <p:nvPr/>
        </p:nvSpPr>
        <p:spPr>
          <a:xfrm>
            <a:off x="7340212" y="4184322"/>
            <a:ext cx="802030"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800" dirty="0">
                <a:solidFill>
                  <a:schemeClr val="bg1"/>
                </a:solidFill>
                <a:latin typeface="+mj-lt"/>
                <a:ea typeface="BentonSans Book " charset="0"/>
                <a:cs typeface="BentonSans Book " charset="0"/>
              </a:rPr>
              <a:t>Secure tunnel</a:t>
            </a:r>
          </a:p>
        </p:txBody>
      </p:sp>
      <p:sp>
        <p:nvSpPr>
          <p:cNvPr id="39" name="Rechteck 61"/>
          <p:cNvSpPr/>
          <p:nvPr/>
        </p:nvSpPr>
        <p:spPr>
          <a:xfrm>
            <a:off x="8114992" y="2949916"/>
            <a:ext cx="1323838" cy="234150"/>
          </a:xfrm>
          <a:prstGeom prst="rect">
            <a:avLst/>
          </a:prstGeom>
          <a:noFill/>
          <a:ln w="19050" cap="rnd">
            <a:solidFill>
              <a:schemeClr val="tx1">
                <a:lumMod val="65000"/>
                <a:lumOff val="3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b="1" dirty="0">
                <a:solidFill>
                  <a:schemeClr val="tx1">
                    <a:lumMod val="65000"/>
                    <a:lumOff val="35000"/>
                  </a:schemeClr>
                </a:solidFill>
                <a:latin typeface="Arial" charset="0"/>
                <a:ea typeface="Arial" charset="0"/>
                <a:cs typeface="Arial" charset="0"/>
              </a:rPr>
              <a:t>SAP Gateway</a:t>
            </a:r>
          </a:p>
        </p:txBody>
      </p:sp>
      <p:sp>
        <p:nvSpPr>
          <p:cNvPr id="40" name="Rechteck 9"/>
          <p:cNvSpPr/>
          <p:nvPr/>
        </p:nvSpPr>
        <p:spPr>
          <a:xfrm>
            <a:off x="1914160" y="2127870"/>
            <a:ext cx="1063313" cy="2798107"/>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rPr>
              <a:t>User network</a:t>
            </a:r>
          </a:p>
        </p:txBody>
      </p:sp>
      <p:grpSp>
        <p:nvGrpSpPr>
          <p:cNvPr id="41" name="Group 40"/>
          <p:cNvGrpSpPr/>
          <p:nvPr/>
        </p:nvGrpSpPr>
        <p:grpSpPr>
          <a:xfrm>
            <a:off x="2027537" y="2576059"/>
            <a:ext cx="876155" cy="672636"/>
            <a:chOff x="1892249" y="2449878"/>
            <a:chExt cx="876155" cy="672636"/>
          </a:xfrm>
        </p:grpSpPr>
        <p:pic>
          <p:nvPicPr>
            <p:cNvPr id="42" name="Bild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3" name="Abgerundetes Rechteck 30"/>
            <p:cNvSpPr/>
            <p:nvPr/>
          </p:nvSpPr>
          <p:spPr>
            <a:xfrm>
              <a:off x="1892249" y="2863320"/>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External Developer</a:t>
              </a:r>
            </a:p>
          </p:txBody>
        </p:sp>
      </p:grpSp>
      <p:grpSp>
        <p:nvGrpSpPr>
          <p:cNvPr id="44" name="Group 43"/>
          <p:cNvGrpSpPr/>
          <p:nvPr/>
        </p:nvGrpSpPr>
        <p:grpSpPr>
          <a:xfrm>
            <a:off x="2031126" y="3364975"/>
            <a:ext cx="876155" cy="625258"/>
            <a:chOff x="1898664" y="2449878"/>
            <a:chExt cx="876155" cy="625258"/>
          </a:xfrm>
        </p:grpSpPr>
        <p:pic>
          <p:nvPicPr>
            <p:cNvPr id="45" name="Bild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6" name="Abgerundetes Rechteck 30"/>
            <p:cNvSpPr/>
            <p:nvPr/>
          </p:nvSpPr>
          <p:spPr>
            <a:xfrm>
              <a:off x="1898664" y="2815942"/>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Partner</a:t>
              </a:r>
            </a:p>
          </p:txBody>
        </p:sp>
      </p:grpSp>
      <p:grpSp>
        <p:nvGrpSpPr>
          <p:cNvPr id="47" name="Group 46"/>
          <p:cNvGrpSpPr/>
          <p:nvPr/>
        </p:nvGrpSpPr>
        <p:grpSpPr>
          <a:xfrm>
            <a:off x="2034715" y="4037023"/>
            <a:ext cx="876155" cy="703971"/>
            <a:chOff x="1905842" y="2449878"/>
            <a:chExt cx="876155" cy="703971"/>
          </a:xfrm>
        </p:grpSpPr>
        <p:pic>
          <p:nvPicPr>
            <p:cNvPr id="48" name="Bild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25266" y="2449878"/>
              <a:ext cx="360000" cy="360000"/>
            </a:xfrm>
            <a:prstGeom prst="rect">
              <a:avLst/>
            </a:prstGeom>
          </p:spPr>
        </p:pic>
        <p:sp>
          <p:nvSpPr>
            <p:cNvPr id="49" name="Abgerundetes Rechteck 30"/>
            <p:cNvSpPr/>
            <p:nvPr/>
          </p:nvSpPr>
          <p:spPr>
            <a:xfrm>
              <a:off x="1905842" y="2894655"/>
              <a:ext cx="876155"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de-DE"/>
              </a:defPPr>
              <a:lvl1pPr marL="0" algn="l" defTabSz="1088776" rtl="0" eaLnBrk="1" latinLnBrk="0" hangingPunct="1">
                <a:defRPr lang="de-DE" sz="2100" kern="1200">
                  <a:solidFill>
                    <a:schemeClr val="lt1"/>
                  </a:solidFill>
                  <a:latin typeface="+mn-lt"/>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lt1"/>
                  </a:solidFill>
                  <a:latin typeface="+mn-lt"/>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lt1"/>
                  </a:solidFill>
                  <a:latin typeface="+mn-lt"/>
                  <a:ea typeface="+mn-ea"/>
                  <a:cs typeface="+mn-cs"/>
                </a:defRPr>
              </a:lvl3pPr>
              <a:lvl4pPr marL="1633164" algn="l" defTabSz="1088776" rtl="0" eaLnBrk="1" latinLnBrk="0" hangingPunct="1">
                <a:buClr>
                  <a:srgbClr val="666666"/>
                </a:buClr>
                <a:buSzPct val="80000"/>
                <a:buFont typeface="Arial"/>
                <a:buChar char=""/>
                <a:defRPr lang="de-DE" sz="1400" kern="1200">
                  <a:solidFill>
                    <a:schemeClr val="lt1"/>
                  </a:solidFill>
                  <a:latin typeface="+mn-lt"/>
                  <a:ea typeface="+mn-ea"/>
                  <a:cs typeface="+mn-cs"/>
                </a:defRPr>
              </a:lvl4pPr>
              <a:lvl5pPr marL="2177552" algn="l" defTabSz="1088776" rtl="0" eaLnBrk="1" latinLnBrk="0" hangingPunct="1">
                <a:buClr>
                  <a:srgbClr val="666666"/>
                </a:buClr>
                <a:buSzPct val="80000"/>
                <a:buFont typeface="Arial"/>
                <a:buChar char=""/>
                <a:defRPr lang="de-DE" sz="1200" kern="1200">
                  <a:solidFill>
                    <a:schemeClr val="lt1"/>
                  </a:solidFill>
                  <a:latin typeface="+mn-lt"/>
                  <a:ea typeface="+mn-ea"/>
                  <a:cs typeface="+mn-cs"/>
                </a:defRPr>
              </a:lvl5pPr>
              <a:lvl6pPr marL="2721940" algn="l" defTabSz="1088776" rtl="0" eaLnBrk="1" latinLnBrk="0" hangingPunct="1">
                <a:defRPr sz="2100" kern="1200">
                  <a:solidFill>
                    <a:schemeClr val="lt1"/>
                  </a:solidFill>
                  <a:latin typeface="+mn-lt"/>
                  <a:ea typeface="+mn-ea"/>
                  <a:cs typeface="+mn-cs"/>
                </a:defRPr>
              </a:lvl6pPr>
              <a:lvl7pPr marL="3266328" algn="l" defTabSz="1088776" rtl="0" eaLnBrk="1" latinLnBrk="0" hangingPunct="1">
                <a:defRPr sz="2100" kern="1200">
                  <a:solidFill>
                    <a:schemeClr val="lt1"/>
                  </a:solidFill>
                  <a:latin typeface="+mn-lt"/>
                  <a:ea typeface="+mn-ea"/>
                  <a:cs typeface="+mn-cs"/>
                </a:defRPr>
              </a:lvl7pPr>
              <a:lvl8pPr marL="3810716" algn="l" defTabSz="1088776" rtl="0" eaLnBrk="1" latinLnBrk="0" hangingPunct="1">
                <a:defRPr sz="2100" kern="1200">
                  <a:solidFill>
                    <a:schemeClr val="lt1"/>
                  </a:solidFill>
                  <a:latin typeface="+mn-lt"/>
                  <a:ea typeface="+mn-ea"/>
                  <a:cs typeface="+mn-cs"/>
                </a:defRPr>
              </a:lvl8pPr>
              <a:lvl9pPr marL="4355104" algn="l" defTabSz="1088776" rtl="0" eaLnBrk="1" latinLnBrk="0" hangingPunct="1">
                <a:defRPr sz="2100" kern="1200">
                  <a:solidFill>
                    <a:schemeClr val="lt1"/>
                  </a:solidFill>
                  <a:latin typeface="+mn-lt"/>
                  <a:ea typeface="+mn-ea"/>
                  <a:cs typeface="+mn-cs"/>
                </a:defRPr>
              </a:lvl9pPr>
            </a:lstStyle>
            <a:p>
              <a:pPr algn="ctr"/>
              <a:r>
                <a:rPr lang="en-US" sz="1100" b="1" dirty="0">
                  <a:solidFill>
                    <a:schemeClr val="tx1">
                      <a:lumMod val="65000"/>
                      <a:lumOff val="35000"/>
                    </a:schemeClr>
                  </a:solidFill>
                  <a:latin typeface="Arial" charset="0"/>
                  <a:ea typeface="Arial" charset="0"/>
                  <a:cs typeface="Arial" charset="0"/>
                </a:rPr>
                <a:t>Internal Developer</a:t>
              </a:r>
            </a:p>
          </p:txBody>
        </p:sp>
      </p:grpSp>
      <p:cxnSp>
        <p:nvCxnSpPr>
          <p:cNvPr id="50" name="Gewinkelte Verbindung 42"/>
          <p:cNvCxnSpPr>
            <a:stCxn id="65" idx="3"/>
            <a:endCxn id="63" idx="1"/>
          </p:cNvCxnSpPr>
          <p:nvPr/>
        </p:nvCxnSpPr>
        <p:spPr>
          <a:xfrm>
            <a:off x="2987100" y="3630353"/>
            <a:ext cx="923607"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winkelte Verbindung 42"/>
          <p:cNvCxnSpPr>
            <a:stCxn id="40" idx="2"/>
            <a:endCxn id="25" idx="1"/>
          </p:cNvCxnSpPr>
          <p:nvPr/>
        </p:nvCxnSpPr>
        <p:spPr>
          <a:xfrm rot="16200000" flipH="1">
            <a:off x="2640125" y="4731668"/>
            <a:ext cx="891475" cy="128009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Rechteck 61"/>
          <p:cNvSpPr/>
          <p:nvPr/>
        </p:nvSpPr>
        <p:spPr>
          <a:xfrm>
            <a:off x="5712838" y="5290921"/>
            <a:ext cx="825856" cy="1053063"/>
          </a:xfrm>
          <a:prstGeom prst="rect">
            <a:avLst/>
          </a:prstGeom>
          <a:noFill/>
          <a:ln w="19050" cap="rnd">
            <a:solidFill>
              <a:schemeClr val="tx1">
                <a:lumMod val="65000"/>
                <a:lumOff val="3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000" b="1" dirty="0">
                <a:solidFill>
                  <a:schemeClr val="tx1">
                    <a:lumMod val="65000"/>
                    <a:lumOff val="35000"/>
                  </a:schemeClr>
                </a:solidFill>
                <a:latin typeface="Arial" panose="020B0604020202020204" pitchFamily="34" charset="0"/>
                <a:cs typeface="Arial" panose="020B0604020202020204" pitchFamily="34" charset="0"/>
              </a:rPr>
              <a:t>3rd</a:t>
            </a:r>
            <a:r>
              <a:rPr lang="en-US" sz="1100" dirty="0">
                <a:solidFill>
                  <a:schemeClr val="tx1">
                    <a:lumMod val="65000"/>
                    <a:lumOff val="35000"/>
                  </a:schemeClr>
                </a:solidFill>
                <a:latin typeface="Arial" panose="020B0604020202020204" pitchFamily="34" charset="0"/>
                <a:ea typeface="Arial" charset="0"/>
                <a:cs typeface="Arial" panose="020B0604020202020204" pitchFamily="34" charset="0"/>
              </a:rPr>
              <a:t> </a:t>
            </a:r>
            <a:r>
              <a:rPr lang="en-US" sz="1000" b="1" dirty="0">
                <a:solidFill>
                  <a:schemeClr val="tx1">
                    <a:lumMod val="65000"/>
                    <a:lumOff val="35000"/>
                  </a:schemeClr>
                </a:solidFill>
                <a:latin typeface="Arial" panose="020B0604020202020204" pitchFamily="34" charset="0"/>
                <a:cs typeface="Arial" panose="020B0604020202020204" pitchFamily="34" charset="0"/>
              </a:rPr>
              <a:t>Party Cloud APIs</a:t>
            </a:r>
          </a:p>
        </p:txBody>
      </p:sp>
      <p:cxnSp>
        <p:nvCxnSpPr>
          <p:cNvPr id="53" name="Straight Arrow Connector 18"/>
          <p:cNvCxnSpPr>
            <a:stCxn id="18" idx="5"/>
            <a:endCxn id="52" idx="0"/>
          </p:cNvCxnSpPr>
          <p:nvPr/>
        </p:nvCxnSpPr>
        <p:spPr>
          <a:xfrm rot="16200000" flipH="1">
            <a:off x="5588864" y="4754018"/>
            <a:ext cx="760745" cy="31306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rade Verbindung 60"/>
          <p:cNvCxnSpPr/>
          <p:nvPr/>
        </p:nvCxnSpPr>
        <p:spPr>
          <a:xfrm flipV="1">
            <a:off x="7752251" y="4409556"/>
            <a:ext cx="0" cy="594693"/>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5755748" y="2559043"/>
            <a:ext cx="1545531" cy="941787"/>
            <a:chOff x="6403947" y="655982"/>
            <a:chExt cx="1545531" cy="941787"/>
          </a:xfrm>
        </p:grpSpPr>
        <p:sp>
          <p:nvSpPr>
            <p:cNvPr id="56" name="Rechteck 9"/>
            <p:cNvSpPr/>
            <p:nvPr/>
          </p:nvSpPr>
          <p:spPr>
            <a:xfrm>
              <a:off x="6403947" y="655982"/>
              <a:ext cx="1545531" cy="941787"/>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100" b="1" dirty="0">
                  <a:solidFill>
                    <a:srgbClr val="0092D1"/>
                  </a:solidFill>
                  <a:latin typeface="Arial" charset="0"/>
                  <a:ea typeface="Arial" charset="0"/>
                  <a:cs typeface="Arial" charset="0"/>
                </a:rPr>
                <a:t>Your Microservices</a:t>
              </a:r>
              <a:br>
                <a:rPr lang="en-US" sz="1100" b="1" dirty="0">
                  <a:solidFill>
                    <a:schemeClr val="tx1">
                      <a:lumMod val="65000"/>
                      <a:lumOff val="35000"/>
                    </a:schemeClr>
                  </a:solidFill>
                  <a:latin typeface="Arial" charset="0"/>
                  <a:ea typeface="Arial" charset="0"/>
                  <a:cs typeface="Arial" charset="0"/>
                </a:rPr>
              </a:br>
              <a:endParaRPr lang="en-US" sz="1100" dirty="0">
                <a:solidFill>
                  <a:schemeClr val="tx1">
                    <a:lumMod val="65000"/>
                    <a:lumOff val="35000"/>
                  </a:schemeClr>
                </a:solidFill>
                <a:latin typeface="Arial" charset="0"/>
                <a:ea typeface="Arial" charset="0"/>
                <a:cs typeface="Arial" charset="0"/>
              </a:endParaRPr>
            </a:p>
          </p:txBody>
        </p:sp>
        <p:pic>
          <p:nvPicPr>
            <p:cNvPr id="57" name="Bild 5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99111" y="1007356"/>
              <a:ext cx="408598" cy="408598"/>
            </a:xfrm>
            <a:prstGeom prst="rect">
              <a:avLst/>
            </a:prstGeom>
          </p:spPr>
        </p:pic>
        <p:pic>
          <p:nvPicPr>
            <p:cNvPr id="58" name="Bild 10"/>
            <p:cNvPicPr>
              <a:picLocks noChangeAspect="1"/>
            </p:cNvPicPr>
            <p:nvPr/>
          </p:nvPicPr>
          <p:blipFill rotWithShape="1">
            <a:blip r:embed="rId15">
              <a:extLst>
                <a:ext uri="{28A0092B-C50C-407E-A947-70E740481C1C}">
                  <a14:useLocalDpi xmlns:a14="http://schemas.microsoft.com/office/drawing/2010/main" val="0"/>
                </a:ext>
              </a:extLst>
            </a:blip>
            <a:srcRect l="-7563" t="-7563" r="-7563" b="-7563"/>
            <a:stretch/>
          </p:blipFill>
          <p:spPr>
            <a:xfrm>
              <a:off x="6588901" y="1005352"/>
              <a:ext cx="412607" cy="412607"/>
            </a:xfrm>
            <a:prstGeom prst="ellipse">
              <a:avLst/>
            </a:prstGeom>
          </p:spPr>
        </p:pic>
        <p:cxnSp>
          <p:nvCxnSpPr>
            <p:cNvPr id="59" name="Straight Arrow Connector 18"/>
            <p:cNvCxnSpPr>
              <a:stCxn id="58" idx="6"/>
              <a:endCxn id="57" idx="1"/>
            </p:cNvCxnSpPr>
            <p:nvPr/>
          </p:nvCxnSpPr>
          <p:spPr>
            <a:xfrm flipV="1">
              <a:off x="7001508" y="1211655"/>
              <a:ext cx="397603" cy="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60" name="Bild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11037" y="3099167"/>
            <a:ext cx="360000" cy="360000"/>
          </a:xfrm>
          <a:prstGeom prst="rect">
            <a:avLst/>
          </a:prstGeom>
        </p:spPr>
      </p:pic>
      <p:pic>
        <p:nvPicPr>
          <p:cNvPr id="61" name="Bild 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11037" y="3642357"/>
            <a:ext cx="360000" cy="360000"/>
          </a:xfrm>
          <a:prstGeom prst="rect">
            <a:avLst/>
          </a:prstGeom>
        </p:spPr>
      </p:pic>
      <p:pic>
        <p:nvPicPr>
          <p:cNvPr id="62" name="Bild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11037" y="4251175"/>
            <a:ext cx="360000" cy="360000"/>
          </a:xfrm>
          <a:prstGeom prst="rect">
            <a:avLst/>
          </a:prstGeom>
        </p:spPr>
      </p:pic>
      <p:sp>
        <p:nvSpPr>
          <p:cNvPr id="63" name="Rechteck 61"/>
          <p:cNvSpPr/>
          <p:nvPr/>
        </p:nvSpPr>
        <p:spPr>
          <a:xfrm>
            <a:off x="3910707" y="2555977"/>
            <a:ext cx="998317" cy="2148753"/>
          </a:xfrm>
          <a:prstGeom prst="rect">
            <a:avLst/>
          </a:prstGeom>
          <a:noFill/>
          <a:ln w="19050">
            <a:solidFill>
              <a:srgbClr val="0092D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r>
              <a:rPr lang="en-US" sz="1100" b="1" kern="0" dirty="0">
                <a:solidFill>
                  <a:srgbClr val="0092D1"/>
                </a:solidFill>
                <a:ea typeface="BentonSans" charset="0"/>
                <a:cs typeface="BentonSans" charset="0"/>
              </a:rPr>
              <a:t>Your Digital Applications</a:t>
            </a:r>
          </a:p>
        </p:txBody>
      </p:sp>
      <p:sp>
        <p:nvSpPr>
          <p:cNvPr id="64" name="Rectangle 63"/>
          <p:cNvSpPr/>
          <p:nvPr/>
        </p:nvSpPr>
        <p:spPr bwMode="gray">
          <a:xfrm>
            <a:off x="6740325" y="4697349"/>
            <a:ext cx="115229" cy="11799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Rectangle 64"/>
          <p:cNvSpPr/>
          <p:nvPr/>
        </p:nvSpPr>
        <p:spPr bwMode="gray">
          <a:xfrm>
            <a:off x="2871871" y="3571355"/>
            <a:ext cx="115229" cy="117996"/>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6384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Gaining Consumer Insights: Reference Architecture Overview</a:t>
            </a:r>
            <a:endParaRPr lang="en-US" dirty="0"/>
          </a:p>
        </p:txBody>
      </p:sp>
      <p:sp>
        <p:nvSpPr>
          <p:cNvPr id="4" name="Rechteck 9"/>
          <p:cNvSpPr/>
          <p:nvPr/>
        </p:nvSpPr>
        <p:spPr>
          <a:xfrm>
            <a:off x="3319654" y="2443661"/>
            <a:ext cx="5604334" cy="3253337"/>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en-US" sz="1200" b="1" dirty="0">
              <a:solidFill>
                <a:srgbClr val="999999"/>
              </a:solidFill>
              <a:latin typeface="Arial" charset="0"/>
              <a:ea typeface="Arial" charset="0"/>
              <a:cs typeface="Arial" charset="0"/>
            </a:endParaRPr>
          </a:p>
        </p:txBody>
      </p:sp>
      <p:sp>
        <p:nvSpPr>
          <p:cNvPr id="6" name="Textfeld 4"/>
          <p:cNvSpPr txBox="1"/>
          <p:nvPr/>
        </p:nvSpPr>
        <p:spPr>
          <a:xfrm>
            <a:off x="5408212" y="2066142"/>
            <a:ext cx="1088760" cy="307777"/>
          </a:xfrm>
          <a:prstGeom prst="rect">
            <a:avLst/>
          </a:prstGeom>
          <a:solidFill>
            <a:schemeClr val="bg1"/>
          </a:solidFill>
        </p:spPr>
        <p:txBody>
          <a:bodyPr wrap="none" rtlCol="0">
            <a:spAutoFit/>
          </a:bodyPr>
          <a:lstStyle/>
          <a:p>
            <a:pPr algn="ctr"/>
            <a:r>
              <a:rPr lang="en-US" sz="1400" b="1" dirty="0">
                <a:solidFill>
                  <a:schemeClr val="tx1">
                    <a:lumMod val="65000"/>
                    <a:lumOff val="35000"/>
                  </a:schemeClr>
                </a:solidFill>
                <a:latin typeface="+mn-lt"/>
                <a:ea typeface="BentonSans Medium" charset="0"/>
                <a:cs typeface="BentonSans Medium" charset="0"/>
              </a:rPr>
              <a:t>INTERNET</a:t>
            </a:r>
          </a:p>
        </p:txBody>
      </p:sp>
      <p:sp>
        <p:nvSpPr>
          <p:cNvPr id="7" name="Textfeld 6"/>
          <p:cNvSpPr txBox="1"/>
          <p:nvPr/>
        </p:nvSpPr>
        <p:spPr>
          <a:xfrm>
            <a:off x="9645205" y="2066142"/>
            <a:ext cx="1326004"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ON-PREMISE</a:t>
            </a:r>
          </a:p>
        </p:txBody>
      </p:sp>
      <p:sp>
        <p:nvSpPr>
          <p:cNvPr id="9" name="Textfeld 3"/>
          <p:cNvSpPr txBox="1"/>
          <p:nvPr/>
        </p:nvSpPr>
        <p:spPr>
          <a:xfrm>
            <a:off x="776302" y="2066142"/>
            <a:ext cx="2048986" cy="307777"/>
          </a:xfrm>
          <a:prstGeom prst="rect">
            <a:avLst/>
          </a:prstGeom>
          <a:solidFill>
            <a:schemeClr val="bg1"/>
          </a:solidFill>
        </p:spPr>
        <p:txBody>
          <a:bodyPr wrap="square" rtlCol="0">
            <a:spAutoFit/>
          </a:bodyPr>
          <a:lstStyle/>
          <a:p>
            <a:pPr algn="ctr"/>
            <a:r>
              <a:rPr lang="en-US" sz="1400" b="1" dirty="0">
                <a:solidFill>
                  <a:schemeClr val="tx1">
                    <a:lumMod val="65000"/>
                    <a:lumOff val="35000"/>
                  </a:schemeClr>
                </a:solidFill>
                <a:latin typeface="+mn-lt"/>
                <a:ea typeface="BentonSans Medium" charset="0"/>
                <a:cs typeface="BentonSans Medium" charset="0"/>
              </a:rPr>
              <a:t>USER NETWORK</a:t>
            </a:r>
          </a:p>
        </p:txBody>
      </p:sp>
      <p:cxnSp>
        <p:nvCxnSpPr>
          <p:cNvPr id="10" name="Gerade Verbindung 60"/>
          <p:cNvCxnSpPr/>
          <p:nvPr/>
        </p:nvCxnSpPr>
        <p:spPr>
          <a:xfrm flipV="1">
            <a:off x="9265939" y="2097455"/>
            <a:ext cx="0" cy="3599544"/>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006094" y="2999859"/>
            <a:ext cx="1322512"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mobile service</a:t>
            </a:r>
          </a:p>
          <a:p>
            <a:r>
              <a:rPr lang="en-US" sz="1100" b="1" dirty="0">
                <a:solidFill>
                  <a:srgbClr val="427CAC"/>
                </a:solidFill>
                <a:latin typeface="Arial" charset="0"/>
                <a:ea typeface="Arial" charset="0"/>
                <a:cs typeface="Arial" charset="0"/>
              </a:rPr>
              <a:t>for development and operations</a:t>
            </a:r>
          </a:p>
        </p:txBody>
      </p:sp>
      <p:sp>
        <p:nvSpPr>
          <p:cNvPr id="17" name="Rectangle 16"/>
          <p:cNvSpPr/>
          <p:nvPr/>
        </p:nvSpPr>
        <p:spPr>
          <a:xfrm>
            <a:off x="5006094" y="4795340"/>
            <a:ext cx="2092355" cy="5430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rgbClr val="427CAC"/>
                </a:solidFill>
                <a:latin typeface="Arial" charset="0"/>
                <a:ea typeface="Arial" charset="0"/>
                <a:cs typeface="Arial" charset="0"/>
              </a:rPr>
              <a:t>SAP Cloud Platform Identity Authentication Service</a:t>
            </a:r>
          </a:p>
        </p:txBody>
      </p:sp>
      <p:cxnSp>
        <p:nvCxnSpPr>
          <p:cNvPr id="19" name="Gerade Verbindung mit Pfeil 136"/>
          <p:cNvCxnSpPr>
            <a:stCxn id="49" idx="2"/>
            <a:endCxn id="48" idx="0"/>
          </p:cNvCxnSpPr>
          <p:nvPr/>
        </p:nvCxnSpPr>
        <p:spPr>
          <a:xfrm>
            <a:off x="4626040" y="3958087"/>
            <a:ext cx="0" cy="759950"/>
          </a:xfrm>
          <a:prstGeom prst="straightConnector1">
            <a:avLst/>
          </a:prstGeom>
          <a:ln w="19050" cap="sq" cmpd="sng">
            <a:solidFill>
              <a:srgbClr val="2B7D2B"/>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49" idx="3"/>
            <a:endCxn id="34" idx="1"/>
          </p:cNvCxnSpPr>
          <p:nvPr/>
        </p:nvCxnSpPr>
        <p:spPr>
          <a:xfrm>
            <a:off x="4986040" y="3598087"/>
            <a:ext cx="1776307" cy="717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34" idx="3"/>
            <a:endCxn id="39" idx="1"/>
          </p:cNvCxnSpPr>
          <p:nvPr/>
        </p:nvCxnSpPr>
        <p:spPr>
          <a:xfrm flipV="1">
            <a:off x="7374347" y="3598087"/>
            <a:ext cx="2829873" cy="717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stCxn id="39" idx="2"/>
            <a:endCxn id="59" idx="0"/>
          </p:cNvCxnSpPr>
          <p:nvPr/>
        </p:nvCxnSpPr>
        <p:spPr>
          <a:xfrm>
            <a:off x="10564220" y="3958087"/>
            <a:ext cx="0" cy="65607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Gewinkelte Verbindung 42"/>
          <p:cNvCxnSpPr>
            <a:stCxn id="37" idx="2"/>
            <a:endCxn id="48" idx="2"/>
          </p:cNvCxnSpPr>
          <p:nvPr/>
        </p:nvCxnSpPr>
        <p:spPr>
          <a:xfrm rot="16200000" flipH="1">
            <a:off x="2714548" y="3526544"/>
            <a:ext cx="1246921" cy="185606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a:endCxn id="37" idx="1"/>
          </p:cNvCxnSpPr>
          <p:nvPr/>
        </p:nvCxnSpPr>
        <p:spPr>
          <a:xfrm>
            <a:off x="1390096" y="3598087"/>
            <a:ext cx="85894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Abgerundetes Rechteck 30"/>
          <p:cNvSpPr/>
          <p:nvPr/>
        </p:nvSpPr>
        <p:spPr>
          <a:xfrm>
            <a:off x="828935" y="3094560"/>
            <a:ext cx="76026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31" name="Abgerundetes Rechteck 30"/>
          <p:cNvSpPr/>
          <p:nvPr/>
        </p:nvSpPr>
        <p:spPr>
          <a:xfrm>
            <a:off x="1888557" y="3094560"/>
            <a:ext cx="105183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Mobile client</a:t>
            </a:r>
          </a:p>
        </p:txBody>
      </p:sp>
      <p:cxnSp>
        <p:nvCxnSpPr>
          <p:cNvPr id="32" name="Gerade Verbindung 60"/>
          <p:cNvCxnSpPr/>
          <p:nvPr/>
        </p:nvCxnSpPr>
        <p:spPr>
          <a:xfrm flipV="1">
            <a:off x="3020025" y="2097455"/>
            <a:ext cx="0" cy="3599544"/>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pic>
        <p:nvPicPr>
          <p:cNvPr id="36" name="Bild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74" y="3393026"/>
            <a:ext cx="410122" cy="410122"/>
          </a:xfrm>
          <a:prstGeom prst="rect">
            <a:avLst/>
          </a:prstGeom>
        </p:spPr>
      </p:pic>
      <p:pic>
        <p:nvPicPr>
          <p:cNvPr id="37" name="Bild 8"/>
          <p:cNvPicPr>
            <a:picLocks noChangeAspect="1"/>
          </p:cNvPicPr>
          <p:nvPr/>
        </p:nvPicPr>
        <p:blipFill rotWithShape="1">
          <a:blip r:embed="rId4">
            <a:extLst>
              <a:ext uri="{28A0092B-C50C-407E-A947-70E740481C1C}">
                <a14:useLocalDpi xmlns:a14="http://schemas.microsoft.com/office/drawing/2010/main" val="0"/>
              </a:ext>
            </a:extLst>
          </a:blip>
          <a:srcRect l="9893" t="-8327" r="10090" b="-7534"/>
          <a:stretch/>
        </p:blipFill>
        <p:spPr>
          <a:xfrm>
            <a:off x="2249039" y="3365058"/>
            <a:ext cx="321875" cy="466058"/>
          </a:xfrm>
          <a:prstGeom prst="rect">
            <a:avLst/>
          </a:prstGeom>
        </p:spPr>
      </p:pic>
      <p:cxnSp>
        <p:nvCxnSpPr>
          <p:cNvPr id="40" name="Straight Arrow Connector 39"/>
          <p:cNvCxnSpPr>
            <a:endCxn id="49" idx="1"/>
          </p:cNvCxnSpPr>
          <p:nvPr/>
        </p:nvCxnSpPr>
        <p:spPr>
          <a:xfrm flipV="1">
            <a:off x="2690498" y="3598087"/>
            <a:ext cx="1575542" cy="717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279545" y="3731746"/>
            <a:ext cx="1046818"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User provides credentials</a:t>
            </a:r>
          </a:p>
        </p:txBody>
      </p:sp>
      <p:sp>
        <p:nvSpPr>
          <p:cNvPr id="52" name="Rectangle 51"/>
          <p:cNvSpPr/>
          <p:nvPr/>
        </p:nvSpPr>
        <p:spPr>
          <a:xfrm>
            <a:off x="664815" y="4825661"/>
            <a:ext cx="1584224"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dirty="0">
                <a:solidFill>
                  <a:schemeClr val="tx1">
                    <a:lumMod val="65000"/>
                    <a:lumOff val="35000"/>
                  </a:schemeClr>
                </a:solidFill>
                <a:latin typeface="Arial" charset="0"/>
                <a:ea typeface="Arial" charset="0"/>
                <a:cs typeface="Arial" charset="0"/>
              </a:rPr>
              <a:t>Redirect the request </a:t>
            </a:r>
            <a:br>
              <a:rPr lang="en-US" sz="1100"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for authentication</a:t>
            </a:r>
          </a:p>
        </p:txBody>
      </p:sp>
      <p:sp>
        <p:nvSpPr>
          <p:cNvPr id="53" name="Rectangle 52"/>
          <p:cNvSpPr/>
          <p:nvPr/>
        </p:nvSpPr>
        <p:spPr>
          <a:xfrm>
            <a:off x="3549779" y="5639450"/>
            <a:ext cx="1003469"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Perform authentication</a:t>
            </a:r>
          </a:p>
        </p:txBody>
      </p:sp>
      <p:sp>
        <p:nvSpPr>
          <p:cNvPr id="54" name="Rectangle 53"/>
          <p:cNvSpPr/>
          <p:nvPr/>
        </p:nvSpPr>
        <p:spPr>
          <a:xfrm>
            <a:off x="4627813" y="5639450"/>
            <a:ext cx="1003469"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Redirect to the mobile app</a:t>
            </a:r>
          </a:p>
        </p:txBody>
      </p:sp>
      <p:sp>
        <p:nvSpPr>
          <p:cNvPr id="55" name="Textfeld 67"/>
          <p:cNvSpPr txBox="1">
            <a:spLocks/>
          </p:cNvSpPr>
          <p:nvPr/>
        </p:nvSpPr>
        <p:spPr>
          <a:xfrm>
            <a:off x="3647013" y="345826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56" name="Textfeld 67"/>
          <p:cNvSpPr txBox="1">
            <a:spLocks/>
          </p:cNvSpPr>
          <p:nvPr/>
        </p:nvSpPr>
        <p:spPr>
          <a:xfrm>
            <a:off x="2284081" y="4919284"/>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57" name="Textfeld 67"/>
          <p:cNvSpPr txBox="1">
            <a:spLocks/>
          </p:cNvSpPr>
          <p:nvPr/>
        </p:nvSpPr>
        <p:spPr>
          <a:xfrm>
            <a:off x="4985662" y="536299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65" name="Textfeld 67"/>
          <p:cNvSpPr txBox="1">
            <a:spLocks/>
          </p:cNvSpPr>
          <p:nvPr/>
        </p:nvSpPr>
        <p:spPr>
          <a:xfrm>
            <a:off x="3920234" y="536299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pic>
        <p:nvPicPr>
          <p:cNvPr id="48" name="Bild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6040" y="4718037"/>
            <a:ext cx="720000" cy="720000"/>
          </a:xfrm>
          <a:prstGeom prst="ellipse">
            <a:avLst/>
          </a:prstGeom>
        </p:spPr>
      </p:pic>
      <p:pic>
        <p:nvPicPr>
          <p:cNvPr id="49" name="Bild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6040" y="3238087"/>
            <a:ext cx="720000" cy="720000"/>
          </a:xfrm>
          <a:prstGeom prst="rect">
            <a:avLst/>
          </a:prstGeom>
        </p:spPr>
      </p:pic>
      <p:pic>
        <p:nvPicPr>
          <p:cNvPr id="58" name="Picture 57"/>
          <p:cNvPicPr>
            <a:picLocks noChangeAspect="1"/>
          </p:cNvPicPr>
          <p:nvPr/>
        </p:nvPicPr>
        <p:blipFill>
          <a:blip r:embed="rId7"/>
          <a:stretch>
            <a:fillRect/>
          </a:stretch>
        </p:blipFill>
        <p:spPr>
          <a:xfrm>
            <a:off x="3477619" y="2599962"/>
            <a:ext cx="1800000" cy="142469"/>
          </a:xfrm>
          <a:prstGeom prst="rect">
            <a:avLst/>
          </a:prstGeom>
        </p:spPr>
      </p:pic>
      <p:pic>
        <p:nvPicPr>
          <p:cNvPr id="59" name="Picture 58"/>
          <p:cNvPicPr>
            <a:picLocks noChangeAspect="1"/>
          </p:cNvPicPr>
          <p:nvPr/>
        </p:nvPicPr>
        <p:blipFill rotWithShape="1">
          <a:blip r:embed="rId8"/>
          <a:srcRect t="-43955" b="-43955"/>
          <a:stretch/>
        </p:blipFill>
        <p:spPr>
          <a:xfrm>
            <a:off x="9861636" y="4614164"/>
            <a:ext cx="1405168" cy="305120"/>
          </a:xfrm>
          <a:prstGeom prst="rect">
            <a:avLst/>
          </a:prstGeom>
        </p:spPr>
      </p:pic>
      <p:pic>
        <p:nvPicPr>
          <p:cNvPr id="39" name="Picture 38">
            <a:extLst>
              <a:ext uri="{FF2B5EF4-FFF2-40B4-BE49-F238E27FC236}">
                <a16:creationId xmlns:a16="http://schemas.microsoft.com/office/drawing/2014/main" id="{5D8D7B45-712E-416A-8230-F5E4CFF35E8C}"/>
              </a:ext>
            </a:extLst>
          </p:cNvPr>
          <p:cNvPicPr>
            <a:picLocks noChangeAspect="1"/>
          </p:cNvPicPr>
          <p:nvPr/>
        </p:nvPicPr>
        <p:blipFill>
          <a:blip r:embed="rId9"/>
          <a:stretch>
            <a:fillRect/>
          </a:stretch>
        </p:blipFill>
        <p:spPr>
          <a:xfrm>
            <a:off x="10204220" y="3238087"/>
            <a:ext cx="720000" cy="720000"/>
          </a:xfrm>
          <a:prstGeom prst="rect">
            <a:avLst/>
          </a:prstGeom>
        </p:spPr>
      </p:pic>
      <p:sp>
        <p:nvSpPr>
          <p:cNvPr id="44" name="Rectangle 43">
            <a:extLst>
              <a:ext uri="{FF2B5EF4-FFF2-40B4-BE49-F238E27FC236}">
                <a16:creationId xmlns:a16="http://schemas.microsoft.com/office/drawing/2014/main" id="{1BE32DF5-1533-4C0A-8177-B63AAAD91975}"/>
              </a:ext>
            </a:extLst>
          </p:cNvPr>
          <p:cNvSpPr/>
          <p:nvPr/>
        </p:nvSpPr>
        <p:spPr>
          <a:xfrm>
            <a:off x="9862791" y="2809154"/>
            <a:ext cx="1384812" cy="50529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cs typeface="Arial" charset="0"/>
              </a:rPr>
              <a:t>Data Provisioning Agent</a:t>
            </a:r>
          </a:p>
        </p:txBody>
      </p:sp>
      <p:sp>
        <p:nvSpPr>
          <p:cNvPr id="42" name="Shape 2158">
            <a:extLst>
              <a:ext uri="{FF2B5EF4-FFF2-40B4-BE49-F238E27FC236}">
                <a16:creationId xmlns:a16="http://schemas.microsoft.com/office/drawing/2014/main" id="{3EAEBF8C-BAA3-437F-B342-0A8DF530EB8A}"/>
              </a:ext>
            </a:extLst>
          </p:cNvPr>
          <p:cNvSpPr/>
          <p:nvPr/>
        </p:nvSpPr>
        <p:spPr>
          <a:xfrm>
            <a:off x="6312482" y="2930116"/>
            <a:ext cx="2404798" cy="1261521"/>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rgbClr val="427CAC"/>
                </a:solidFill>
                <a:latin typeface="Arial" charset="0"/>
                <a:ea typeface="Arial" charset="0"/>
                <a:cs typeface="Arial" charset="0"/>
              </a:rPr>
              <a:t>SAP HANA service</a:t>
            </a:r>
          </a:p>
        </p:txBody>
      </p:sp>
      <p:pic>
        <p:nvPicPr>
          <p:cNvPr id="46" name="Picture 45">
            <a:extLst>
              <a:ext uri="{FF2B5EF4-FFF2-40B4-BE49-F238E27FC236}">
                <a16:creationId xmlns:a16="http://schemas.microsoft.com/office/drawing/2014/main" id="{A60D6567-E05F-4CD2-BA3A-4A53C6170172}"/>
              </a:ext>
            </a:extLst>
          </p:cNvPr>
          <p:cNvPicPr>
            <a:picLocks noChangeAspect="1"/>
          </p:cNvPicPr>
          <p:nvPr/>
        </p:nvPicPr>
        <p:blipFill>
          <a:blip r:embed="rId10"/>
          <a:stretch>
            <a:fillRect/>
          </a:stretch>
        </p:blipFill>
        <p:spPr>
          <a:xfrm>
            <a:off x="7869352" y="2599962"/>
            <a:ext cx="720000" cy="720000"/>
          </a:xfrm>
          <a:prstGeom prst="rect">
            <a:avLst/>
          </a:prstGeom>
          <a:solidFill>
            <a:schemeClr val="bg1"/>
          </a:solidFill>
        </p:spPr>
      </p:pic>
      <p:pic>
        <p:nvPicPr>
          <p:cNvPr id="34" name="Picture 33">
            <a:extLst>
              <a:ext uri="{FF2B5EF4-FFF2-40B4-BE49-F238E27FC236}">
                <a16:creationId xmlns:a16="http://schemas.microsoft.com/office/drawing/2014/main" id="{FF3B5878-C46B-4FD8-9898-1116AD288953}"/>
              </a:ext>
            </a:extLst>
          </p:cNvPr>
          <p:cNvPicPr>
            <a:picLocks noChangeAspect="1"/>
          </p:cNvPicPr>
          <p:nvPr/>
        </p:nvPicPr>
        <p:blipFill>
          <a:blip r:embed="rId11"/>
          <a:stretch>
            <a:fillRect/>
          </a:stretch>
        </p:blipFill>
        <p:spPr>
          <a:xfrm>
            <a:off x="6762347" y="3299263"/>
            <a:ext cx="612000" cy="612000"/>
          </a:xfrm>
          <a:prstGeom prst="rect">
            <a:avLst/>
          </a:prstGeom>
        </p:spPr>
      </p:pic>
      <p:sp>
        <p:nvSpPr>
          <p:cNvPr id="60" name="Rectangle 59">
            <a:extLst>
              <a:ext uri="{FF2B5EF4-FFF2-40B4-BE49-F238E27FC236}">
                <a16:creationId xmlns:a16="http://schemas.microsoft.com/office/drawing/2014/main" id="{AC7E590A-66E2-4794-8A50-B9A775D51D8A}"/>
              </a:ext>
            </a:extLst>
          </p:cNvPr>
          <p:cNvSpPr/>
          <p:nvPr/>
        </p:nvSpPr>
        <p:spPr>
          <a:xfrm>
            <a:off x="6533477" y="3833855"/>
            <a:ext cx="1599111" cy="29429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427CAC"/>
                </a:solidFill>
                <a:latin typeface="Arial" charset="0"/>
                <a:cs typeface="Arial" charset="0"/>
              </a:rPr>
              <a:t>Smart Data Integration</a:t>
            </a:r>
          </a:p>
        </p:txBody>
      </p:sp>
      <p:sp>
        <p:nvSpPr>
          <p:cNvPr id="61" name="Abgerundetes Rechteck 24">
            <a:extLst>
              <a:ext uri="{FF2B5EF4-FFF2-40B4-BE49-F238E27FC236}">
                <a16:creationId xmlns:a16="http://schemas.microsoft.com/office/drawing/2014/main" id="{3F6DFDF1-8435-4805-BC44-C35FCE9B4A48}"/>
              </a:ext>
            </a:extLst>
          </p:cNvPr>
          <p:cNvSpPr/>
          <p:nvPr/>
        </p:nvSpPr>
        <p:spPr>
          <a:xfrm>
            <a:off x="4392040" y="4249155"/>
            <a:ext cx="468000" cy="183600"/>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Tree>
    <p:extLst>
      <p:ext uri="{BB962C8B-B14F-4D97-AF65-F5344CB8AC3E}">
        <p14:creationId xmlns:p14="http://schemas.microsoft.com/office/powerpoint/2010/main" val="398603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Cloud Connector 2.10: What’s new in it? </a:t>
            </a:r>
          </a:p>
        </p:txBody>
      </p:sp>
      <p:cxnSp>
        <p:nvCxnSpPr>
          <p:cNvPr id="34" name="Gerade Verbindung 60"/>
          <p:cNvCxnSpPr/>
          <p:nvPr/>
        </p:nvCxnSpPr>
        <p:spPr>
          <a:xfrm flipV="1">
            <a:off x="3793331" y="1649735"/>
            <a:ext cx="0" cy="202212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35" name="Textfeld 6"/>
          <p:cNvSpPr txBox="1"/>
          <p:nvPr/>
        </p:nvSpPr>
        <p:spPr>
          <a:xfrm>
            <a:off x="509020" y="1648098"/>
            <a:ext cx="2491388" cy="307777"/>
          </a:xfrm>
          <a:prstGeom prst="rect">
            <a:avLst/>
          </a:prstGeom>
          <a:noFill/>
        </p:spPr>
        <p:txBody>
          <a:bodyPr wrap="none" rtlCol="0">
            <a:spAutoFit/>
          </a:bodyPr>
          <a:lstStyle/>
          <a:p>
            <a:r>
              <a:rPr lang="en-US" sz="1400" b="1" dirty="0">
                <a:solidFill>
                  <a:schemeClr val="tx1">
                    <a:lumMod val="65000"/>
                    <a:lumOff val="35000"/>
                  </a:schemeClr>
                </a:solidFill>
                <a:latin typeface="+mj-lt"/>
                <a:ea typeface="BentonSans Medium" charset="0"/>
                <a:cs typeface="BentonSans Medium" charset="0"/>
              </a:rPr>
              <a:t>ON-PREMISE LANDSCAPE</a:t>
            </a:r>
          </a:p>
        </p:txBody>
      </p:sp>
      <p:sp>
        <p:nvSpPr>
          <p:cNvPr id="36" name="Abgerundetes Rechteck 30"/>
          <p:cNvSpPr/>
          <p:nvPr/>
        </p:nvSpPr>
        <p:spPr>
          <a:xfrm>
            <a:off x="3008816" y="2190187"/>
            <a:ext cx="784515" cy="31444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Firewall</a:t>
            </a:r>
          </a:p>
        </p:txBody>
      </p:sp>
      <p:sp>
        <p:nvSpPr>
          <p:cNvPr id="40" name="Rectangle 39"/>
          <p:cNvSpPr/>
          <p:nvPr/>
        </p:nvSpPr>
        <p:spPr>
          <a:xfrm>
            <a:off x="2304547" y="4317577"/>
            <a:ext cx="1159607" cy="4795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rgbClr val="427CAC"/>
                </a:solidFill>
                <a:latin typeface="Arial" charset="0"/>
                <a:ea typeface="Arial" charset="0"/>
                <a:cs typeface="Arial" charset="0"/>
              </a:rPr>
              <a:t>Cloud Connector</a:t>
            </a:r>
          </a:p>
        </p:txBody>
      </p:sp>
      <p:sp>
        <p:nvSpPr>
          <p:cNvPr id="41" name="Textfeld 6"/>
          <p:cNvSpPr txBox="1"/>
          <p:nvPr/>
        </p:nvSpPr>
        <p:spPr>
          <a:xfrm>
            <a:off x="4497759" y="1648098"/>
            <a:ext cx="1082348" cy="307777"/>
          </a:xfrm>
          <a:prstGeom prst="rect">
            <a:avLst/>
          </a:prstGeom>
          <a:noFill/>
        </p:spPr>
        <p:txBody>
          <a:bodyPr wrap="none" rtlCol="0">
            <a:spAutoFit/>
          </a:bodyPr>
          <a:lstStyle/>
          <a:p>
            <a:r>
              <a:rPr lang="en-US" sz="1400" b="1" dirty="0">
                <a:solidFill>
                  <a:schemeClr val="tx1">
                    <a:lumMod val="65000"/>
                    <a:lumOff val="35000"/>
                  </a:schemeClr>
                </a:solidFill>
                <a:latin typeface="+mj-lt"/>
                <a:ea typeface="BentonSans Medium" charset="0"/>
                <a:cs typeface="BentonSans Medium" charset="0"/>
              </a:rPr>
              <a:t>INTERNET</a:t>
            </a:r>
          </a:p>
        </p:txBody>
      </p:sp>
      <p:sp>
        <p:nvSpPr>
          <p:cNvPr id="42" name="Rechteck 9"/>
          <p:cNvSpPr/>
          <p:nvPr/>
        </p:nvSpPr>
        <p:spPr>
          <a:xfrm>
            <a:off x="6567899" y="1649735"/>
            <a:ext cx="5074826" cy="1996391"/>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600" b="1" kern="0" dirty="0">
              <a:solidFill>
                <a:schemeClr val="tx1">
                  <a:lumMod val="65000"/>
                  <a:lumOff val="35000"/>
                </a:schemeClr>
              </a:solidFill>
              <a:latin typeface="BentonSans" charset="0"/>
              <a:ea typeface="BentonSans" charset="0"/>
              <a:cs typeface="BentonSans" charset="0"/>
            </a:endParaRPr>
          </a:p>
        </p:txBody>
      </p:sp>
      <p:sp>
        <p:nvSpPr>
          <p:cNvPr id="44" name="Rechteck 9"/>
          <p:cNvSpPr/>
          <p:nvPr/>
        </p:nvSpPr>
        <p:spPr>
          <a:xfrm>
            <a:off x="6567899" y="4370214"/>
            <a:ext cx="5074826" cy="1963992"/>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algn="ctr" fontAlgn="base">
              <a:spcBef>
                <a:spcPts val="600"/>
              </a:spcBef>
              <a:spcAft>
                <a:spcPct val="0"/>
              </a:spcAft>
              <a:buClr>
                <a:srgbClr val="F0AB00"/>
              </a:buClr>
              <a:buSzPct val="80000"/>
            </a:pPr>
            <a:endParaRPr lang="en-US" sz="1600" b="1" kern="0" dirty="0">
              <a:solidFill>
                <a:schemeClr val="tx1">
                  <a:lumMod val="65000"/>
                  <a:lumOff val="35000"/>
                </a:schemeClr>
              </a:solidFill>
              <a:ea typeface="BentonSans" charset="0"/>
              <a:cs typeface="BentonSans" charset="0"/>
            </a:endParaRPr>
          </a:p>
        </p:txBody>
      </p:sp>
      <p:sp>
        <p:nvSpPr>
          <p:cNvPr id="46" name="Rechteck 9"/>
          <p:cNvSpPr/>
          <p:nvPr/>
        </p:nvSpPr>
        <p:spPr>
          <a:xfrm>
            <a:off x="6833255" y="2176856"/>
            <a:ext cx="1111653" cy="118317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rPr>
              <a:t>Region host</a:t>
            </a:r>
          </a:p>
        </p:txBody>
      </p:sp>
      <p:sp>
        <p:nvSpPr>
          <p:cNvPr id="47" name="Rechteck 9"/>
          <p:cNvSpPr/>
          <p:nvPr/>
        </p:nvSpPr>
        <p:spPr>
          <a:xfrm>
            <a:off x="8247829" y="2176859"/>
            <a:ext cx="3147786" cy="118317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SAP Cloud Platform subaccount </a:t>
            </a:r>
          </a:p>
        </p:txBody>
      </p:sp>
      <p:sp>
        <p:nvSpPr>
          <p:cNvPr id="49" name="Rectangle 48"/>
          <p:cNvSpPr/>
          <p:nvPr/>
        </p:nvSpPr>
        <p:spPr>
          <a:xfrm>
            <a:off x="9156872" y="2732534"/>
            <a:ext cx="1590783" cy="3072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rgbClr val="427CAC"/>
                </a:solidFill>
                <a:latin typeface="Arial" charset="0"/>
                <a:ea typeface="Arial" charset="0"/>
                <a:cs typeface="Arial" charset="0"/>
              </a:rPr>
              <a:t>Cloud Connector admin user</a:t>
            </a:r>
          </a:p>
        </p:txBody>
      </p:sp>
      <p:sp>
        <p:nvSpPr>
          <p:cNvPr id="50" name="Rechteck 9"/>
          <p:cNvSpPr/>
          <p:nvPr/>
        </p:nvSpPr>
        <p:spPr>
          <a:xfrm>
            <a:off x="6833255" y="4886893"/>
            <a:ext cx="1111653" cy="118317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200" b="1" dirty="0">
                <a:solidFill>
                  <a:schemeClr val="tx1">
                    <a:lumMod val="65000"/>
                    <a:lumOff val="35000"/>
                  </a:schemeClr>
                </a:solidFill>
              </a:rPr>
              <a:t>SAP</a:t>
            </a:r>
            <a:br>
              <a:rPr lang="en-US" sz="1200" b="1" dirty="0">
                <a:solidFill>
                  <a:schemeClr val="tx1">
                    <a:lumMod val="65000"/>
                    <a:lumOff val="35000"/>
                  </a:schemeClr>
                </a:solidFill>
              </a:rPr>
            </a:br>
            <a:r>
              <a:rPr lang="en-US" sz="1200" b="1" dirty="0">
                <a:solidFill>
                  <a:schemeClr val="tx1">
                    <a:lumMod val="65000"/>
                    <a:lumOff val="35000"/>
                  </a:schemeClr>
                </a:solidFill>
              </a:rPr>
              <a:t>S/4HANA</a:t>
            </a:r>
          </a:p>
          <a:p>
            <a:pPr algn="ctr"/>
            <a:r>
              <a:rPr lang="en-US" sz="1200" b="1" dirty="0">
                <a:solidFill>
                  <a:schemeClr val="tx1">
                    <a:lumMod val="65000"/>
                    <a:lumOff val="35000"/>
                  </a:schemeClr>
                </a:solidFill>
              </a:rPr>
              <a:t>Cloud system</a:t>
            </a:r>
          </a:p>
        </p:txBody>
      </p:sp>
      <p:sp>
        <p:nvSpPr>
          <p:cNvPr id="51" name="Rectangle 50"/>
          <p:cNvSpPr/>
          <p:nvPr/>
        </p:nvSpPr>
        <p:spPr>
          <a:xfrm>
            <a:off x="482824" y="4317577"/>
            <a:ext cx="1159607" cy="4795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chemeClr val="tx1">
                    <a:lumMod val="65000"/>
                    <a:lumOff val="35000"/>
                  </a:schemeClr>
                </a:solidFill>
                <a:latin typeface="Arial" charset="0"/>
                <a:ea typeface="Arial" charset="0"/>
                <a:cs typeface="Arial" charset="0"/>
              </a:rPr>
              <a:t>On-premise systems</a:t>
            </a:r>
          </a:p>
        </p:txBody>
      </p:sp>
      <p:cxnSp>
        <p:nvCxnSpPr>
          <p:cNvPr id="53" name="Gewinkelte Verbindung 64"/>
          <p:cNvCxnSpPr>
            <a:stCxn id="50" idx="1"/>
            <a:endCxn id="43" idx="6"/>
          </p:cNvCxnSpPr>
          <p:nvPr/>
        </p:nvCxnSpPr>
        <p:spPr>
          <a:xfrm rot="10800000">
            <a:off x="3245773" y="3925710"/>
            <a:ext cx="3587483" cy="1552773"/>
          </a:xfrm>
          <a:prstGeom prst="bentConnector3">
            <a:avLst>
              <a:gd name="adj1" fmla="val 62320"/>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64"/>
          <p:cNvCxnSpPr>
            <a:stCxn id="43" idx="2"/>
            <a:endCxn id="70" idx="6"/>
          </p:cNvCxnSpPr>
          <p:nvPr/>
        </p:nvCxnSpPr>
        <p:spPr>
          <a:xfrm rot="10800000">
            <a:off x="1346830" y="2976953"/>
            <a:ext cx="1178942" cy="948756"/>
          </a:xfrm>
          <a:prstGeom prst="bentConnector3">
            <a:avLst>
              <a:gd name="adj1" fmla="val 50000"/>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2"/>
            <a:endCxn id="73" idx="6"/>
          </p:cNvCxnSpPr>
          <p:nvPr/>
        </p:nvCxnSpPr>
        <p:spPr>
          <a:xfrm flipH="1">
            <a:off x="1346830" y="3925709"/>
            <a:ext cx="1178942" cy="1"/>
          </a:xfrm>
          <a:prstGeom prst="line">
            <a:avLst/>
          </a:prstGeom>
          <a:ln w="28575"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Abgerundetes Rechteck 24"/>
          <p:cNvSpPr/>
          <p:nvPr/>
        </p:nvSpPr>
        <p:spPr>
          <a:xfrm>
            <a:off x="5692274" y="5383994"/>
            <a:ext cx="568290" cy="180000"/>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57" name="TextBox 56"/>
          <p:cNvSpPr txBox="1"/>
          <p:nvPr/>
        </p:nvSpPr>
        <p:spPr>
          <a:xfrm>
            <a:off x="4696037" y="4783160"/>
            <a:ext cx="1214618"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200" kern="0" dirty="0">
                <a:solidFill>
                  <a:srgbClr val="2B7D2B"/>
                </a:solidFill>
                <a:ea typeface="Arial Unicode MS" pitchFamily="34" charset="-128"/>
                <a:cs typeface="Arial Unicode MS" pitchFamily="34" charset="-128"/>
              </a:rPr>
              <a:t>Bidirectional RFC via tunnel connection</a:t>
            </a:r>
          </a:p>
        </p:txBody>
      </p:sp>
      <p:cxnSp>
        <p:nvCxnSpPr>
          <p:cNvPr id="58" name="Elbow Connector 63"/>
          <p:cNvCxnSpPr>
            <a:endCxn id="46" idx="1"/>
          </p:cNvCxnSpPr>
          <p:nvPr/>
        </p:nvCxnSpPr>
        <p:spPr>
          <a:xfrm flipV="1">
            <a:off x="3311390" y="2768445"/>
            <a:ext cx="3521865" cy="1020595"/>
          </a:xfrm>
          <a:prstGeom prst="bentConnector3">
            <a:avLst>
              <a:gd name="adj1" fmla="val 299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Elbow Connector 63"/>
          <p:cNvCxnSpPr/>
          <p:nvPr/>
        </p:nvCxnSpPr>
        <p:spPr>
          <a:xfrm>
            <a:off x="3311390" y="4054031"/>
            <a:ext cx="3276490" cy="1677349"/>
          </a:xfrm>
          <a:prstGeom prst="bentConnector3">
            <a:avLst>
              <a:gd name="adj1" fmla="val 3264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Abgerundetes Rechteck 24"/>
          <p:cNvSpPr/>
          <p:nvPr/>
        </p:nvSpPr>
        <p:spPr>
          <a:xfrm>
            <a:off x="4815443" y="5641380"/>
            <a:ext cx="634072"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61" name="Rechteck 9"/>
          <p:cNvSpPr/>
          <p:nvPr/>
        </p:nvSpPr>
        <p:spPr>
          <a:xfrm>
            <a:off x="8247829" y="4886895"/>
            <a:ext cx="3147786" cy="1183175"/>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SAP S/4HANA Cloud tenant</a:t>
            </a:r>
          </a:p>
        </p:txBody>
      </p:sp>
      <p:sp>
        <p:nvSpPr>
          <p:cNvPr id="62" name="Rectangle 61"/>
          <p:cNvSpPr/>
          <p:nvPr/>
        </p:nvSpPr>
        <p:spPr>
          <a:xfrm>
            <a:off x="9362448" y="5405478"/>
            <a:ext cx="1179632" cy="3072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b="1" dirty="0">
                <a:solidFill>
                  <a:schemeClr val="tx1">
                    <a:lumMod val="65000"/>
                    <a:lumOff val="35000"/>
                  </a:schemeClr>
                </a:solidFill>
                <a:latin typeface="Arial" charset="0"/>
                <a:ea typeface="Arial" charset="0"/>
                <a:cs typeface="Arial" charset="0"/>
              </a:rPr>
              <a:t>Key User</a:t>
            </a:r>
          </a:p>
        </p:txBody>
      </p:sp>
      <p:cxnSp>
        <p:nvCxnSpPr>
          <p:cNvPr id="64" name="Straight Connector 63"/>
          <p:cNvCxnSpPr>
            <a:stCxn id="50" idx="0"/>
            <a:endCxn id="46" idx="2"/>
          </p:cNvCxnSpPr>
          <p:nvPr/>
        </p:nvCxnSpPr>
        <p:spPr>
          <a:xfrm flipV="1">
            <a:off x="7389082" y="3360034"/>
            <a:ext cx="0" cy="1526859"/>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Abgerundetes Rechteck 24"/>
          <p:cNvSpPr/>
          <p:nvPr/>
        </p:nvSpPr>
        <p:spPr>
          <a:xfrm>
            <a:off x="5346322" y="2666555"/>
            <a:ext cx="60725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66" name="Rectangle 65"/>
          <p:cNvSpPr/>
          <p:nvPr/>
        </p:nvSpPr>
        <p:spPr>
          <a:xfrm>
            <a:off x="4552676" y="5845959"/>
            <a:ext cx="1159607" cy="2842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tunnel</a:t>
            </a:r>
            <a:endParaRPr lang="en-US" sz="1400" dirty="0">
              <a:solidFill>
                <a:schemeClr val="tx1">
                  <a:lumMod val="65000"/>
                  <a:lumOff val="35000"/>
                </a:schemeClr>
              </a:solidFill>
              <a:latin typeface="Arial" charset="0"/>
              <a:ea typeface="Arial" charset="0"/>
              <a:cs typeface="Arial" charset="0"/>
            </a:endParaRPr>
          </a:p>
        </p:txBody>
      </p:sp>
      <p:sp>
        <p:nvSpPr>
          <p:cNvPr id="67" name="Rectangle 66"/>
          <p:cNvSpPr/>
          <p:nvPr/>
        </p:nvSpPr>
        <p:spPr>
          <a:xfrm>
            <a:off x="4794645" y="2834846"/>
            <a:ext cx="1795259" cy="2842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tx1">
                    <a:lumMod val="65000"/>
                    <a:lumOff val="35000"/>
                  </a:schemeClr>
                </a:solidFill>
                <a:latin typeface="Arial" charset="0"/>
                <a:ea typeface="Arial" charset="0"/>
                <a:cs typeface="Arial" charset="0"/>
              </a:rPr>
              <a:t>admin connection</a:t>
            </a:r>
          </a:p>
        </p:txBody>
      </p:sp>
      <p:pic>
        <p:nvPicPr>
          <p:cNvPr id="70"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839120" y="2723098"/>
            <a:ext cx="507710" cy="507710"/>
          </a:xfrm>
          <a:prstGeom prst="ellipse">
            <a:avLst/>
          </a:prstGeom>
        </p:spPr>
      </p:pic>
      <p:pic>
        <p:nvPicPr>
          <p:cNvPr id="73" name="Bild 4"/>
          <p:cNvPicPr>
            <a:picLocks noChangeAspect="1"/>
          </p:cNvPicPr>
          <p:nvPr/>
        </p:nvPicPr>
        <p:blipFill rotWithShape="1">
          <a:blip r:embed="rId3">
            <a:extLst>
              <a:ext uri="{28A0092B-C50C-407E-A947-70E740481C1C}">
                <a14:useLocalDpi xmlns:a14="http://schemas.microsoft.com/office/drawing/2010/main" val="0"/>
              </a:ext>
            </a:extLst>
          </a:blip>
          <a:srcRect l="-9040" t="-10604" r="-10460" b="-8895"/>
          <a:stretch/>
        </p:blipFill>
        <p:spPr>
          <a:xfrm>
            <a:off x="839120" y="3671855"/>
            <a:ext cx="507710" cy="507710"/>
          </a:xfrm>
          <a:prstGeom prst="ellipse">
            <a:avLst/>
          </a:prstGeom>
        </p:spPr>
      </p:pic>
      <p:pic>
        <p:nvPicPr>
          <p:cNvPr id="76"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1044" y="5365097"/>
            <a:ext cx="388004" cy="388004"/>
          </a:xfrm>
          <a:prstGeom prst="rect">
            <a:avLst/>
          </a:prstGeom>
        </p:spPr>
      </p:pic>
      <p:pic>
        <p:nvPicPr>
          <p:cNvPr id="77" name="Picture 6" descr="C:\Users\D037885\AppData\Local\Temp\SNAGHTML2009384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029" y="2661457"/>
            <a:ext cx="405594" cy="405594"/>
          </a:xfrm>
          <a:prstGeom prst="rect">
            <a:avLst/>
          </a:prstGeom>
          <a:noFill/>
          <a:extLst>
            <a:ext uri="{909E8E84-426E-40DD-AFC4-6F175D3DCCD1}">
              <a14:hiddenFill xmlns:a14="http://schemas.microsoft.com/office/drawing/2010/main">
                <a:solidFill>
                  <a:srgbClr val="FFFFFF"/>
                </a:solidFill>
              </a14:hiddenFill>
            </a:ext>
          </a:extLst>
        </p:spPr>
      </p:pic>
      <p:pic>
        <p:nvPicPr>
          <p:cNvPr id="43" name="Bild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5772" y="3565709"/>
            <a:ext cx="720000" cy="720000"/>
          </a:xfrm>
          <a:prstGeom prst="ellipse">
            <a:avLst/>
          </a:prstGeom>
        </p:spPr>
      </p:pic>
      <p:pic>
        <p:nvPicPr>
          <p:cNvPr id="37" name="Picture 36"/>
          <p:cNvPicPr>
            <a:picLocks noChangeAspect="1"/>
          </p:cNvPicPr>
          <p:nvPr/>
        </p:nvPicPr>
        <p:blipFill>
          <a:blip r:embed="rId7"/>
          <a:stretch>
            <a:fillRect/>
          </a:stretch>
        </p:blipFill>
        <p:spPr>
          <a:xfrm>
            <a:off x="6673651" y="1769785"/>
            <a:ext cx="1800000" cy="142469"/>
          </a:xfrm>
          <a:prstGeom prst="rect">
            <a:avLst/>
          </a:prstGeom>
        </p:spPr>
      </p:pic>
      <p:cxnSp>
        <p:nvCxnSpPr>
          <p:cNvPr id="38" name="Gerade Verbindung 60"/>
          <p:cNvCxnSpPr/>
          <p:nvPr/>
        </p:nvCxnSpPr>
        <p:spPr>
          <a:xfrm flipV="1">
            <a:off x="3793331" y="4150235"/>
            <a:ext cx="0" cy="202212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pic>
        <p:nvPicPr>
          <p:cNvPr id="48" name="Bild 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4231" y="2689344"/>
            <a:ext cx="360000" cy="360000"/>
          </a:xfrm>
          <a:prstGeom prst="rect">
            <a:avLst/>
          </a:prstGeom>
        </p:spPr>
      </p:pic>
      <p:pic>
        <p:nvPicPr>
          <p:cNvPr id="39" name="Picture 38">
            <a:extLst>
              <a:ext uri="{FF2B5EF4-FFF2-40B4-BE49-F238E27FC236}">
                <a16:creationId xmlns:a16="http://schemas.microsoft.com/office/drawing/2014/main" id="{03352FC0-E857-4F12-9599-AF6478AC9C04}"/>
              </a:ext>
            </a:extLst>
          </p:cNvPr>
          <p:cNvPicPr>
            <a:picLocks noChangeAspect="1"/>
          </p:cNvPicPr>
          <p:nvPr/>
        </p:nvPicPr>
        <p:blipFill>
          <a:blip r:embed="rId9"/>
          <a:stretch>
            <a:fillRect/>
          </a:stretch>
        </p:blipFill>
        <p:spPr>
          <a:xfrm>
            <a:off x="8164513" y="4526459"/>
            <a:ext cx="1881598" cy="144000"/>
          </a:xfrm>
          <a:prstGeom prst="rect">
            <a:avLst/>
          </a:prstGeom>
        </p:spPr>
      </p:pic>
    </p:spTree>
    <p:extLst>
      <p:ext uri="{BB962C8B-B14F-4D97-AF65-F5344CB8AC3E}">
        <p14:creationId xmlns:p14="http://schemas.microsoft.com/office/powerpoint/2010/main" val="3324596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Capability Category Icons*</a:t>
            </a:r>
          </a:p>
        </p:txBody>
      </p:sp>
      <p:grpSp>
        <p:nvGrpSpPr>
          <p:cNvPr id="100" name="Group 99">
            <a:extLst>
              <a:ext uri="{FF2B5EF4-FFF2-40B4-BE49-F238E27FC236}">
                <a16:creationId xmlns:a16="http://schemas.microsoft.com/office/drawing/2014/main" id="{E04D89AD-10D3-4CF6-AC56-0B9C10DBEFDA}"/>
              </a:ext>
            </a:extLst>
          </p:cNvPr>
          <p:cNvGrpSpPr/>
          <p:nvPr/>
        </p:nvGrpSpPr>
        <p:grpSpPr>
          <a:xfrm>
            <a:off x="7683560" y="5160623"/>
            <a:ext cx="1106072" cy="1168861"/>
            <a:chOff x="9195176" y="5054640"/>
            <a:chExt cx="1106072" cy="1168861"/>
          </a:xfrm>
        </p:grpSpPr>
        <p:sp>
          <p:nvSpPr>
            <p:cNvPr id="5" name="Rechteck 4"/>
            <p:cNvSpPr/>
            <p:nvPr/>
          </p:nvSpPr>
          <p:spPr>
            <a:xfrm>
              <a:off x="9195176" y="6054224"/>
              <a:ext cx="110607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User Experience</a:t>
              </a:r>
            </a:p>
          </p:txBody>
        </p:sp>
        <p:pic>
          <p:nvPicPr>
            <p:cNvPr id="16" name="Bild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212" y="5054640"/>
              <a:ext cx="900000" cy="900000"/>
            </a:xfrm>
            <a:prstGeom prst="rect">
              <a:avLst/>
            </a:prstGeom>
          </p:spPr>
        </p:pic>
      </p:grpSp>
      <p:grpSp>
        <p:nvGrpSpPr>
          <p:cNvPr id="49" name="Group 48"/>
          <p:cNvGrpSpPr/>
          <p:nvPr/>
        </p:nvGrpSpPr>
        <p:grpSpPr>
          <a:xfrm>
            <a:off x="8786973" y="3618293"/>
            <a:ext cx="1199046" cy="1182299"/>
            <a:chOff x="5328616" y="3212892"/>
            <a:chExt cx="1199046" cy="1182299"/>
          </a:xfrm>
        </p:grpSpPr>
        <p:sp>
          <p:nvSpPr>
            <p:cNvPr id="14" name="Rechteck 13"/>
            <p:cNvSpPr/>
            <p:nvPr/>
          </p:nvSpPr>
          <p:spPr>
            <a:xfrm>
              <a:off x="5328616" y="4225914"/>
              <a:ext cx="1199046"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Machine Learning</a:t>
              </a:r>
            </a:p>
          </p:txBody>
        </p:sp>
        <p:pic>
          <p:nvPicPr>
            <p:cNvPr id="17" name="Bild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139" y="3212892"/>
              <a:ext cx="900000" cy="900000"/>
            </a:xfrm>
            <a:prstGeom prst="rect">
              <a:avLst/>
            </a:prstGeom>
          </p:spPr>
        </p:pic>
      </p:grpSp>
      <p:grpSp>
        <p:nvGrpSpPr>
          <p:cNvPr id="38" name="Gruppierung 37"/>
          <p:cNvGrpSpPr/>
          <p:nvPr/>
        </p:nvGrpSpPr>
        <p:grpSpPr>
          <a:xfrm>
            <a:off x="6032051" y="5160996"/>
            <a:ext cx="1598194" cy="1168488"/>
            <a:chOff x="4533418" y="4821253"/>
            <a:chExt cx="1598194" cy="1168488"/>
          </a:xfrm>
        </p:grpSpPr>
        <p:sp>
          <p:nvSpPr>
            <p:cNvPr id="10" name="Rechteck 9"/>
            <p:cNvSpPr/>
            <p:nvPr/>
          </p:nvSpPr>
          <p:spPr>
            <a:xfrm>
              <a:off x="4533418" y="5820464"/>
              <a:ext cx="159819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Runtimes &amp; Containers</a:t>
              </a:r>
            </a:p>
          </p:txBody>
        </p:sp>
        <p:pic>
          <p:nvPicPr>
            <p:cNvPr id="19" name="Bild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095" y="4821253"/>
              <a:ext cx="900000" cy="900000"/>
            </a:xfrm>
            <a:prstGeom prst="rect">
              <a:avLst/>
            </a:prstGeom>
          </p:spPr>
        </p:pic>
      </p:grpSp>
      <p:grpSp>
        <p:nvGrpSpPr>
          <p:cNvPr id="51" name="Group 50">
            <a:extLst>
              <a:ext uri="{FF2B5EF4-FFF2-40B4-BE49-F238E27FC236}">
                <a16:creationId xmlns:a16="http://schemas.microsoft.com/office/drawing/2014/main" id="{D0645316-B786-4571-B62D-2ECEC0D0C73D}"/>
              </a:ext>
            </a:extLst>
          </p:cNvPr>
          <p:cNvGrpSpPr/>
          <p:nvPr/>
        </p:nvGrpSpPr>
        <p:grpSpPr>
          <a:xfrm>
            <a:off x="4636813" y="3630405"/>
            <a:ext cx="900000" cy="1170187"/>
            <a:chOff x="3887626" y="3582342"/>
            <a:chExt cx="900000" cy="1170187"/>
          </a:xfrm>
        </p:grpSpPr>
        <p:sp>
          <p:nvSpPr>
            <p:cNvPr id="4" name="Rechteck 3"/>
            <p:cNvSpPr/>
            <p:nvPr/>
          </p:nvSpPr>
          <p:spPr>
            <a:xfrm>
              <a:off x="4037063" y="4583252"/>
              <a:ext cx="72776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Integration</a:t>
              </a:r>
            </a:p>
          </p:txBody>
        </p:sp>
        <p:pic>
          <p:nvPicPr>
            <p:cNvPr id="22" name="Bild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7626" y="3582342"/>
              <a:ext cx="900000" cy="900000"/>
            </a:xfrm>
            <a:prstGeom prst="rect">
              <a:avLst/>
            </a:prstGeom>
          </p:spPr>
        </p:pic>
      </p:grpSp>
      <p:grpSp>
        <p:nvGrpSpPr>
          <p:cNvPr id="34" name="Gruppierung 33"/>
          <p:cNvGrpSpPr/>
          <p:nvPr/>
        </p:nvGrpSpPr>
        <p:grpSpPr>
          <a:xfrm>
            <a:off x="5821370" y="3614551"/>
            <a:ext cx="1189428" cy="1186041"/>
            <a:chOff x="6293929" y="3212892"/>
            <a:chExt cx="1189428" cy="1186041"/>
          </a:xfrm>
        </p:grpSpPr>
        <p:sp>
          <p:nvSpPr>
            <p:cNvPr id="8" name="Rechteck 7"/>
            <p:cNvSpPr/>
            <p:nvPr/>
          </p:nvSpPr>
          <p:spPr>
            <a:xfrm>
              <a:off x="6293929" y="4229656"/>
              <a:ext cx="118942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Internet of Things</a:t>
              </a:r>
            </a:p>
          </p:txBody>
        </p:sp>
        <p:pic>
          <p:nvPicPr>
            <p:cNvPr id="23" name="Bild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4421" y="3212892"/>
              <a:ext cx="900000" cy="900000"/>
            </a:xfrm>
            <a:prstGeom prst="rect">
              <a:avLst/>
            </a:prstGeom>
          </p:spPr>
        </p:pic>
      </p:grpSp>
      <p:grpSp>
        <p:nvGrpSpPr>
          <p:cNvPr id="28" name="Gruppierung 27"/>
          <p:cNvGrpSpPr/>
          <p:nvPr/>
        </p:nvGrpSpPr>
        <p:grpSpPr>
          <a:xfrm>
            <a:off x="524867" y="2072648"/>
            <a:ext cx="900000" cy="1195114"/>
            <a:chOff x="3217267" y="1599831"/>
            <a:chExt cx="900000" cy="1195114"/>
          </a:xfrm>
        </p:grpSpPr>
        <p:sp>
          <p:nvSpPr>
            <p:cNvPr id="3" name="Rechteck 2"/>
            <p:cNvSpPr/>
            <p:nvPr/>
          </p:nvSpPr>
          <p:spPr>
            <a:xfrm>
              <a:off x="3415188" y="2625668"/>
              <a:ext cx="626775" cy="169277"/>
            </a:xfrm>
            <a:prstGeom prst="rect">
              <a:avLst/>
            </a:prstGeom>
          </p:spPr>
          <p:txBody>
            <a:bodyPr wrap="none" lIns="0" tIns="0" rIns="0" bIns="0">
              <a:spAutoFit/>
            </a:bodyPr>
            <a:lstStyle/>
            <a:p>
              <a:r>
                <a:rPr lang="en-US" sz="1100" b="1" dirty="0">
                  <a:solidFill>
                    <a:srgbClr val="427CAC"/>
                  </a:solidFill>
                  <a:latin typeface="Arial" charset="0"/>
                  <a:ea typeface="Arial" charset="0"/>
                  <a:cs typeface="Arial" charset="0"/>
                </a:rPr>
                <a:t>Analytics</a:t>
              </a:r>
            </a:p>
          </p:txBody>
        </p:sp>
        <p:pic>
          <p:nvPicPr>
            <p:cNvPr id="24" name="Bild 23"/>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3217267" y="1599831"/>
              <a:ext cx="900000" cy="900000"/>
            </a:xfrm>
            <a:prstGeom prst="ellipse">
              <a:avLst/>
            </a:prstGeom>
          </p:spPr>
        </p:pic>
      </p:grpSp>
      <p:grpSp>
        <p:nvGrpSpPr>
          <p:cNvPr id="30" name="Gruppierung 29"/>
          <p:cNvGrpSpPr/>
          <p:nvPr/>
        </p:nvGrpSpPr>
        <p:grpSpPr>
          <a:xfrm>
            <a:off x="2743513" y="2099274"/>
            <a:ext cx="953270" cy="1168488"/>
            <a:chOff x="6438643" y="1624998"/>
            <a:chExt cx="953270" cy="1168488"/>
          </a:xfrm>
        </p:grpSpPr>
        <p:sp>
          <p:nvSpPr>
            <p:cNvPr id="6" name="Rechteck 5"/>
            <p:cNvSpPr/>
            <p:nvPr/>
          </p:nvSpPr>
          <p:spPr>
            <a:xfrm>
              <a:off x="6483010" y="2624209"/>
              <a:ext cx="90890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Collaboration</a:t>
              </a:r>
            </a:p>
          </p:txBody>
        </p:sp>
        <p:pic>
          <p:nvPicPr>
            <p:cNvPr id="26" name="Bild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8643" y="1624998"/>
              <a:ext cx="900000" cy="900000"/>
            </a:xfrm>
            <a:prstGeom prst="rect">
              <a:avLst/>
            </a:prstGeom>
          </p:spPr>
        </p:pic>
      </p:grpSp>
      <p:grpSp>
        <p:nvGrpSpPr>
          <p:cNvPr id="96" name="Group 95">
            <a:extLst>
              <a:ext uri="{FF2B5EF4-FFF2-40B4-BE49-F238E27FC236}">
                <a16:creationId xmlns:a16="http://schemas.microsoft.com/office/drawing/2014/main" id="{18DD79BC-31C6-4C3F-9F16-02B96AF36895}"/>
              </a:ext>
            </a:extLst>
          </p:cNvPr>
          <p:cNvGrpSpPr/>
          <p:nvPr/>
        </p:nvGrpSpPr>
        <p:grpSpPr>
          <a:xfrm>
            <a:off x="1417832" y="5147958"/>
            <a:ext cx="900000" cy="1181526"/>
            <a:chOff x="2253902" y="5054640"/>
            <a:chExt cx="900000" cy="1181526"/>
          </a:xfrm>
        </p:grpSpPr>
        <p:sp>
          <p:nvSpPr>
            <p:cNvPr id="13" name="Rechteck 12"/>
            <p:cNvSpPr/>
            <p:nvPr/>
          </p:nvSpPr>
          <p:spPr>
            <a:xfrm>
              <a:off x="2481085" y="6066889"/>
              <a:ext cx="445635" cy="169277"/>
            </a:xfrm>
            <a:prstGeom prst="rect">
              <a:avLst/>
            </a:prstGeom>
          </p:spPr>
          <p:txBody>
            <a:bodyPr wrap="none" lIns="0" tIns="0" rIns="0" bIns="0">
              <a:spAutoFit/>
            </a:bodyPr>
            <a:lstStyle/>
            <a:p>
              <a:r>
                <a:rPr lang="en-US" sz="1100" b="1" dirty="0">
                  <a:solidFill>
                    <a:srgbClr val="427CAC"/>
                  </a:solidFill>
                  <a:latin typeface="Arial" charset="0"/>
                  <a:ea typeface="Arial" charset="0"/>
                  <a:cs typeface="Arial" charset="0"/>
                </a:rPr>
                <a:t>Mobile</a:t>
              </a:r>
            </a:p>
          </p:txBody>
        </p:sp>
        <p:pic>
          <p:nvPicPr>
            <p:cNvPr id="2" name="Bild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3902" y="5054640"/>
              <a:ext cx="900000" cy="900000"/>
            </a:xfrm>
            <a:prstGeom prst="rect">
              <a:avLst/>
            </a:prstGeom>
          </p:spPr>
        </p:pic>
      </p:grpSp>
      <p:sp>
        <p:nvSpPr>
          <p:cNvPr id="21" name="Rectangle 20"/>
          <p:cNvSpPr/>
          <p:nvPr/>
        </p:nvSpPr>
        <p:spPr>
          <a:xfrm>
            <a:off x="5809555" y="1336310"/>
            <a:ext cx="5981125" cy="230832"/>
          </a:xfrm>
          <a:prstGeom prst="rect">
            <a:avLst/>
          </a:prstGeom>
        </p:spPr>
        <p:txBody>
          <a:bodyPr wrap="none">
            <a:spAutoFit/>
          </a:bodyPr>
          <a:lstStyle/>
          <a:p>
            <a:r>
              <a:rPr lang="en-US" sz="900" dirty="0"/>
              <a:t>* read more about </a:t>
            </a:r>
            <a:r>
              <a:rPr lang="en-US" sz="900" b="1" dirty="0"/>
              <a:t>SAP Cloud Platform Capabilities</a:t>
            </a:r>
            <a:r>
              <a:rPr lang="en-US" sz="900" dirty="0"/>
              <a:t> here … </a:t>
            </a:r>
            <a:r>
              <a:rPr lang="en-US" sz="900" b="1" dirty="0">
                <a:hlinkClick r:id="rId11"/>
              </a:rPr>
              <a:t>https://cloudplatform.sap.com/capabilities.html</a:t>
            </a:r>
            <a:r>
              <a:rPr lang="en-US" sz="900" b="1" dirty="0"/>
              <a:t> </a:t>
            </a:r>
          </a:p>
        </p:txBody>
      </p:sp>
      <p:grpSp>
        <p:nvGrpSpPr>
          <p:cNvPr id="50" name="Group 49"/>
          <p:cNvGrpSpPr/>
          <p:nvPr/>
        </p:nvGrpSpPr>
        <p:grpSpPr>
          <a:xfrm>
            <a:off x="10449031" y="5147185"/>
            <a:ext cx="915315" cy="1182299"/>
            <a:chOff x="6982567" y="3212892"/>
            <a:chExt cx="915315" cy="1182299"/>
          </a:xfrm>
        </p:grpSpPr>
        <p:sp>
          <p:nvSpPr>
            <p:cNvPr id="48" name="Rechteck 13"/>
            <p:cNvSpPr/>
            <p:nvPr/>
          </p:nvSpPr>
          <p:spPr>
            <a:xfrm>
              <a:off x="6982567" y="4225914"/>
              <a:ext cx="91531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Infrastructure</a:t>
              </a:r>
            </a:p>
          </p:txBody>
        </p:sp>
        <p:pic>
          <p:nvPicPr>
            <p:cNvPr id="43" name="Picture 42"/>
            <p:cNvPicPr>
              <a:picLocks noChangeAspect="1"/>
            </p:cNvPicPr>
            <p:nvPr/>
          </p:nvPicPr>
          <p:blipFill>
            <a:blip r:embed="rId12"/>
            <a:stretch>
              <a:fillRect/>
            </a:stretch>
          </p:blipFill>
          <p:spPr>
            <a:xfrm>
              <a:off x="6990221" y="3212892"/>
              <a:ext cx="900000" cy="900000"/>
            </a:xfrm>
            <a:prstGeom prst="rect">
              <a:avLst/>
            </a:prstGeom>
          </p:spPr>
        </p:pic>
      </p:grpSp>
      <p:grpSp>
        <p:nvGrpSpPr>
          <p:cNvPr id="89" name="Group 88">
            <a:extLst>
              <a:ext uri="{FF2B5EF4-FFF2-40B4-BE49-F238E27FC236}">
                <a16:creationId xmlns:a16="http://schemas.microsoft.com/office/drawing/2014/main" id="{C4115943-5EF2-42F5-A373-4522B1F8D168}"/>
              </a:ext>
            </a:extLst>
          </p:cNvPr>
          <p:cNvGrpSpPr/>
          <p:nvPr/>
        </p:nvGrpSpPr>
        <p:grpSpPr>
          <a:xfrm>
            <a:off x="3906106" y="2123778"/>
            <a:ext cx="1259961" cy="1141658"/>
            <a:chOff x="5381648" y="2161828"/>
            <a:chExt cx="1259961" cy="1141658"/>
          </a:xfrm>
        </p:grpSpPr>
        <p:pic>
          <p:nvPicPr>
            <p:cNvPr id="31" name="Picture 30"/>
            <p:cNvPicPr>
              <a:picLocks noChangeAspect="1"/>
            </p:cNvPicPr>
            <p:nvPr/>
          </p:nvPicPr>
          <p:blipFill>
            <a:blip r:embed="rId13"/>
            <a:stretch>
              <a:fillRect/>
            </a:stretch>
          </p:blipFill>
          <p:spPr>
            <a:xfrm>
              <a:off x="5561628" y="2161828"/>
              <a:ext cx="900000" cy="900000"/>
            </a:xfrm>
            <a:prstGeom prst="rect">
              <a:avLst/>
            </a:prstGeom>
          </p:spPr>
        </p:pic>
        <p:sp>
          <p:nvSpPr>
            <p:cNvPr id="44" name="Rechteck 8"/>
            <p:cNvSpPr/>
            <p:nvPr/>
          </p:nvSpPr>
          <p:spPr>
            <a:xfrm>
              <a:off x="5381648" y="3134209"/>
              <a:ext cx="1259961"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Commercialization</a:t>
              </a:r>
            </a:p>
          </p:txBody>
        </p:sp>
      </p:grpSp>
      <p:sp>
        <p:nvSpPr>
          <p:cNvPr id="58"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Capability Categories</a:t>
            </a:r>
            <a:endParaRPr lang="en-US" sz="1200" dirty="0">
              <a:solidFill>
                <a:schemeClr val="tx1">
                  <a:lumMod val="65000"/>
                  <a:lumOff val="35000"/>
                </a:schemeClr>
              </a:solidFill>
              <a:latin typeface="Arial" charset="0"/>
              <a:ea typeface="Arial" charset="0"/>
              <a:cs typeface="Arial" charset="0"/>
            </a:endParaRPr>
          </a:p>
        </p:txBody>
      </p:sp>
      <p:grpSp>
        <p:nvGrpSpPr>
          <p:cNvPr id="88" name="Group 87">
            <a:extLst>
              <a:ext uri="{FF2B5EF4-FFF2-40B4-BE49-F238E27FC236}">
                <a16:creationId xmlns:a16="http://schemas.microsoft.com/office/drawing/2014/main" id="{707E5542-E895-46CE-A440-8FCFC6BB83F4}"/>
              </a:ext>
            </a:extLst>
          </p:cNvPr>
          <p:cNvGrpSpPr/>
          <p:nvPr/>
        </p:nvGrpSpPr>
        <p:grpSpPr>
          <a:xfrm>
            <a:off x="1634190" y="2073988"/>
            <a:ext cx="900000" cy="1193774"/>
            <a:chOff x="2356142" y="2099647"/>
            <a:chExt cx="900000" cy="1193774"/>
          </a:xfrm>
        </p:grpSpPr>
        <p:sp>
          <p:nvSpPr>
            <p:cNvPr id="53" name="Rechteck 13"/>
            <p:cNvSpPr/>
            <p:nvPr/>
          </p:nvSpPr>
          <p:spPr>
            <a:xfrm>
              <a:off x="2429436" y="3124144"/>
              <a:ext cx="75341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Blockchain</a:t>
              </a:r>
            </a:p>
          </p:txBody>
        </p:sp>
        <p:pic>
          <p:nvPicPr>
            <p:cNvPr id="59" name="Picture 58"/>
            <p:cNvPicPr>
              <a:picLocks noChangeAspect="1"/>
            </p:cNvPicPr>
            <p:nvPr/>
          </p:nvPicPr>
          <p:blipFill>
            <a:blip r:embed="rId14"/>
            <a:stretch>
              <a:fillRect/>
            </a:stretch>
          </p:blipFill>
          <p:spPr>
            <a:xfrm>
              <a:off x="2356142" y="2099647"/>
              <a:ext cx="900000" cy="900000"/>
            </a:xfrm>
            <a:prstGeom prst="rect">
              <a:avLst/>
            </a:prstGeom>
          </p:spPr>
        </p:pic>
      </p:grpSp>
      <p:grpSp>
        <p:nvGrpSpPr>
          <p:cNvPr id="47" name="Group 46">
            <a:extLst>
              <a:ext uri="{FF2B5EF4-FFF2-40B4-BE49-F238E27FC236}">
                <a16:creationId xmlns:a16="http://schemas.microsoft.com/office/drawing/2014/main" id="{842FF4C5-7B33-4A4D-93F8-295678A6B524}"/>
              </a:ext>
            </a:extLst>
          </p:cNvPr>
          <p:cNvGrpSpPr/>
          <p:nvPr/>
        </p:nvGrpSpPr>
        <p:grpSpPr>
          <a:xfrm>
            <a:off x="391360" y="3609106"/>
            <a:ext cx="900000" cy="1184836"/>
            <a:chOff x="2323663" y="3582342"/>
            <a:chExt cx="900000" cy="1184836"/>
          </a:xfrm>
        </p:grpSpPr>
        <p:sp>
          <p:nvSpPr>
            <p:cNvPr id="15" name="Rechteck 14"/>
            <p:cNvSpPr/>
            <p:nvPr/>
          </p:nvSpPr>
          <p:spPr>
            <a:xfrm>
              <a:off x="2488722" y="4597901"/>
              <a:ext cx="64921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 / Ops</a:t>
              </a:r>
            </a:p>
          </p:txBody>
        </p:sp>
        <p:pic>
          <p:nvPicPr>
            <p:cNvPr id="55" name="Picture 54">
              <a:extLst>
                <a:ext uri="{FF2B5EF4-FFF2-40B4-BE49-F238E27FC236}">
                  <a16:creationId xmlns:a16="http://schemas.microsoft.com/office/drawing/2014/main" id="{B34B12C9-0444-4EA6-97FF-B93092033ECC}"/>
                </a:ext>
              </a:extLst>
            </p:cNvPr>
            <p:cNvPicPr>
              <a:picLocks noChangeAspect="1"/>
            </p:cNvPicPr>
            <p:nvPr/>
          </p:nvPicPr>
          <p:blipFill>
            <a:blip r:embed="rId15"/>
            <a:stretch>
              <a:fillRect/>
            </a:stretch>
          </p:blipFill>
          <p:spPr>
            <a:xfrm>
              <a:off x="2323663" y="3582342"/>
              <a:ext cx="900000" cy="900000"/>
            </a:xfrm>
            <a:prstGeom prst="rect">
              <a:avLst/>
            </a:prstGeom>
          </p:spPr>
        </p:pic>
      </p:grpSp>
      <p:grpSp>
        <p:nvGrpSpPr>
          <p:cNvPr id="106" name="Group 105">
            <a:extLst>
              <a:ext uri="{FF2B5EF4-FFF2-40B4-BE49-F238E27FC236}">
                <a16:creationId xmlns:a16="http://schemas.microsoft.com/office/drawing/2014/main" id="{C8A8FA6C-1647-4A9A-85BA-698F98C78F26}"/>
              </a:ext>
            </a:extLst>
          </p:cNvPr>
          <p:cNvGrpSpPr/>
          <p:nvPr/>
        </p:nvGrpSpPr>
        <p:grpSpPr>
          <a:xfrm>
            <a:off x="5375390" y="2072707"/>
            <a:ext cx="1207062" cy="1195055"/>
            <a:chOff x="6871806" y="2099647"/>
            <a:chExt cx="1207062" cy="1195055"/>
          </a:xfrm>
        </p:grpSpPr>
        <p:sp>
          <p:nvSpPr>
            <p:cNvPr id="9" name="Rechteck 8"/>
            <p:cNvSpPr/>
            <p:nvPr/>
          </p:nvSpPr>
          <p:spPr>
            <a:xfrm>
              <a:off x="6871806" y="3125425"/>
              <a:ext cx="120706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Data Management</a:t>
              </a:r>
            </a:p>
          </p:txBody>
        </p:sp>
        <p:pic>
          <p:nvPicPr>
            <p:cNvPr id="60" name="Picture 59">
              <a:extLst>
                <a:ext uri="{FF2B5EF4-FFF2-40B4-BE49-F238E27FC236}">
                  <a16:creationId xmlns:a16="http://schemas.microsoft.com/office/drawing/2014/main" id="{79351739-5C34-4D3E-BB4E-D8622B198B5F}"/>
                </a:ext>
              </a:extLst>
            </p:cNvPr>
            <p:cNvPicPr>
              <a:picLocks noChangeAspect="1"/>
            </p:cNvPicPr>
            <p:nvPr/>
          </p:nvPicPr>
          <p:blipFill>
            <a:blip r:embed="rId16"/>
            <a:stretch>
              <a:fillRect/>
            </a:stretch>
          </p:blipFill>
          <p:spPr>
            <a:xfrm>
              <a:off x="7025337" y="2099647"/>
              <a:ext cx="900000" cy="900000"/>
            </a:xfrm>
            <a:prstGeom prst="rect">
              <a:avLst/>
            </a:prstGeom>
          </p:spPr>
        </p:pic>
      </p:grpSp>
      <p:grpSp>
        <p:nvGrpSpPr>
          <p:cNvPr id="101" name="Group 100">
            <a:extLst>
              <a:ext uri="{FF2B5EF4-FFF2-40B4-BE49-F238E27FC236}">
                <a16:creationId xmlns:a16="http://schemas.microsoft.com/office/drawing/2014/main" id="{AC6D5A4F-2835-4117-9212-69122FAC5242}"/>
              </a:ext>
            </a:extLst>
          </p:cNvPr>
          <p:cNvGrpSpPr/>
          <p:nvPr/>
        </p:nvGrpSpPr>
        <p:grpSpPr>
          <a:xfrm>
            <a:off x="8842950" y="5179132"/>
            <a:ext cx="1215077" cy="1150352"/>
            <a:chOff x="10405407" y="5073149"/>
            <a:chExt cx="1215077" cy="1150352"/>
          </a:xfrm>
        </p:grpSpPr>
        <p:pic>
          <p:nvPicPr>
            <p:cNvPr id="57" name="Picture 56">
              <a:extLst>
                <a:ext uri="{FF2B5EF4-FFF2-40B4-BE49-F238E27FC236}">
                  <a16:creationId xmlns:a16="http://schemas.microsoft.com/office/drawing/2014/main" id="{9B67D905-63E8-4507-BA42-D56F7CE77A5A}"/>
                </a:ext>
              </a:extLst>
            </p:cNvPr>
            <p:cNvPicPr>
              <a:picLocks noChangeAspect="1"/>
            </p:cNvPicPr>
            <p:nvPr/>
          </p:nvPicPr>
          <p:blipFill>
            <a:blip r:embed="rId17"/>
            <a:stretch>
              <a:fillRect/>
            </a:stretch>
          </p:blipFill>
          <p:spPr>
            <a:xfrm>
              <a:off x="10562945" y="5073149"/>
              <a:ext cx="900000" cy="900000"/>
            </a:xfrm>
            <a:prstGeom prst="rect">
              <a:avLst/>
            </a:prstGeom>
          </p:spPr>
        </p:pic>
        <p:sp>
          <p:nvSpPr>
            <p:cNvPr id="63" name="Rechteck 8">
              <a:extLst>
                <a:ext uri="{FF2B5EF4-FFF2-40B4-BE49-F238E27FC236}">
                  <a16:creationId xmlns:a16="http://schemas.microsoft.com/office/drawing/2014/main" id="{D883C673-C3AF-4775-AE83-DEF7BB92CBBB}"/>
                </a:ext>
              </a:extLst>
            </p:cNvPr>
            <p:cNvSpPr/>
            <p:nvPr/>
          </p:nvSpPr>
          <p:spPr>
            <a:xfrm>
              <a:off x="10405407" y="6054224"/>
              <a:ext cx="12150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User Management</a:t>
              </a:r>
            </a:p>
          </p:txBody>
        </p:sp>
      </p:grpSp>
      <p:grpSp>
        <p:nvGrpSpPr>
          <p:cNvPr id="91" name="Group 90">
            <a:extLst>
              <a:ext uri="{FF2B5EF4-FFF2-40B4-BE49-F238E27FC236}">
                <a16:creationId xmlns:a16="http://schemas.microsoft.com/office/drawing/2014/main" id="{1C66FB35-F088-4D84-B782-F60AB2852703}"/>
              </a:ext>
            </a:extLst>
          </p:cNvPr>
          <p:cNvGrpSpPr/>
          <p:nvPr/>
        </p:nvGrpSpPr>
        <p:grpSpPr>
          <a:xfrm>
            <a:off x="8583264" y="2069028"/>
            <a:ext cx="1474763" cy="1198734"/>
            <a:chOff x="8328397" y="2095968"/>
            <a:chExt cx="1474763" cy="1198734"/>
          </a:xfrm>
        </p:grpSpPr>
        <p:pic>
          <p:nvPicPr>
            <p:cNvPr id="65" name="Picture 64">
              <a:extLst>
                <a:ext uri="{FF2B5EF4-FFF2-40B4-BE49-F238E27FC236}">
                  <a16:creationId xmlns:a16="http://schemas.microsoft.com/office/drawing/2014/main" id="{9A54FBC2-A0EF-4244-B431-AA07EE953BF3}"/>
                </a:ext>
              </a:extLst>
            </p:cNvPr>
            <p:cNvPicPr>
              <a:picLocks noChangeAspect="1"/>
            </p:cNvPicPr>
            <p:nvPr/>
          </p:nvPicPr>
          <p:blipFill>
            <a:blip r:embed="rId18"/>
            <a:stretch>
              <a:fillRect/>
            </a:stretch>
          </p:blipFill>
          <p:spPr>
            <a:xfrm>
              <a:off x="8615778" y="2095968"/>
              <a:ext cx="900000" cy="900000"/>
            </a:xfrm>
            <a:prstGeom prst="rect">
              <a:avLst/>
            </a:prstGeom>
          </p:spPr>
        </p:pic>
        <p:sp>
          <p:nvSpPr>
            <p:cNvPr id="66" name="Rechteck 8">
              <a:extLst>
                <a:ext uri="{FF2B5EF4-FFF2-40B4-BE49-F238E27FC236}">
                  <a16:creationId xmlns:a16="http://schemas.microsoft.com/office/drawing/2014/main" id="{6B75CFBF-0138-4F55-8179-EED27E164490}"/>
                </a:ext>
              </a:extLst>
            </p:cNvPr>
            <p:cNvSpPr/>
            <p:nvPr/>
          </p:nvSpPr>
          <p:spPr>
            <a:xfrm>
              <a:off x="8328397" y="3125425"/>
              <a:ext cx="1474763"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Developer Experience</a:t>
              </a:r>
            </a:p>
          </p:txBody>
        </p:sp>
      </p:grpSp>
      <p:grpSp>
        <p:nvGrpSpPr>
          <p:cNvPr id="94" name="Group 93">
            <a:extLst>
              <a:ext uri="{FF2B5EF4-FFF2-40B4-BE49-F238E27FC236}">
                <a16:creationId xmlns:a16="http://schemas.microsoft.com/office/drawing/2014/main" id="{EF94077A-5E0B-4CA2-8284-C8C1B6C1854C}"/>
              </a:ext>
            </a:extLst>
          </p:cNvPr>
          <p:cNvGrpSpPr/>
          <p:nvPr/>
        </p:nvGrpSpPr>
        <p:grpSpPr>
          <a:xfrm>
            <a:off x="1575917" y="3630823"/>
            <a:ext cx="1591782" cy="1169769"/>
            <a:chOff x="465168" y="3572030"/>
            <a:chExt cx="1591782" cy="1169769"/>
          </a:xfrm>
        </p:grpSpPr>
        <p:pic>
          <p:nvPicPr>
            <p:cNvPr id="68" name="Picture 67">
              <a:extLst>
                <a:ext uri="{FF2B5EF4-FFF2-40B4-BE49-F238E27FC236}">
                  <a16:creationId xmlns:a16="http://schemas.microsoft.com/office/drawing/2014/main" id="{49A39BD1-D3FA-49C2-83EC-5E8E8836BAB2}"/>
                </a:ext>
              </a:extLst>
            </p:cNvPr>
            <p:cNvPicPr>
              <a:picLocks noChangeAspect="1"/>
            </p:cNvPicPr>
            <p:nvPr/>
          </p:nvPicPr>
          <p:blipFill>
            <a:blip r:embed="rId19"/>
            <a:stretch>
              <a:fillRect/>
            </a:stretch>
          </p:blipFill>
          <p:spPr>
            <a:xfrm>
              <a:off x="811059" y="3572030"/>
              <a:ext cx="900000" cy="900000"/>
            </a:xfrm>
            <a:prstGeom prst="rect">
              <a:avLst/>
            </a:prstGeom>
          </p:spPr>
        </p:pic>
        <p:sp>
          <p:nvSpPr>
            <p:cNvPr id="69" name="Rechteck 8">
              <a:extLst>
                <a:ext uri="{FF2B5EF4-FFF2-40B4-BE49-F238E27FC236}">
                  <a16:creationId xmlns:a16="http://schemas.microsoft.com/office/drawing/2014/main" id="{ABD4BA0B-F966-4617-8A65-F7643D375F7A}"/>
                </a:ext>
              </a:extLst>
            </p:cNvPr>
            <p:cNvSpPr/>
            <p:nvPr/>
          </p:nvSpPr>
          <p:spPr>
            <a:xfrm>
              <a:off x="465168" y="4572522"/>
              <a:ext cx="159178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Document Management</a:t>
              </a:r>
            </a:p>
          </p:txBody>
        </p:sp>
      </p:grpSp>
      <p:grpSp>
        <p:nvGrpSpPr>
          <p:cNvPr id="93" name="Group 92">
            <a:extLst>
              <a:ext uri="{FF2B5EF4-FFF2-40B4-BE49-F238E27FC236}">
                <a16:creationId xmlns:a16="http://schemas.microsoft.com/office/drawing/2014/main" id="{EFAD6DAF-7249-45FD-85E1-D1A891FA756A}"/>
              </a:ext>
            </a:extLst>
          </p:cNvPr>
          <p:cNvGrpSpPr/>
          <p:nvPr/>
        </p:nvGrpSpPr>
        <p:grpSpPr>
          <a:xfrm>
            <a:off x="3452256" y="3641135"/>
            <a:ext cx="900000" cy="1159457"/>
            <a:chOff x="2331608" y="3582342"/>
            <a:chExt cx="900000" cy="1159457"/>
          </a:xfrm>
        </p:grpSpPr>
        <p:pic>
          <p:nvPicPr>
            <p:cNvPr id="71" name="Picture 70">
              <a:extLst>
                <a:ext uri="{FF2B5EF4-FFF2-40B4-BE49-F238E27FC236}">
                  <a16:creationId xmlns:a16="http://schemas.microsoft.com/office/drawing/2014/main" id="{1FC2B457-BC14-41D4-9003-4EDBA1300413}"/>
                </a:ext>
              </a:extLst>
            </p:cNvPr>
            <p:cNvPicPr>
              <a:picLocks noChangeAspect="1"/>
            </p:cNvPicPr>
            <p:nvPr/>
          </p:nvPicPr>
          <p:blipFill>
            <a:blip r:embed="rId20"/>
            <a:stretch>
              <a:fillRect/>
            </a:stretch>
          </p:blipFill>
          <p:spPr>
            <a:xfrm>
              <a:off x="2331608" y="3582342"/>
              <a:ext cx="900000" cy="900000"/>
            </a:xfrm>
            <a:prstGeom prst="rect">
              <a:avLst/>
            </a:prstGeom>
          </p:spPr>
        </p:pic>
        <p:sp>
          <p:nvSpPr>
            <p:cNvPr id="72" name="Rechteck 8">
              <a:extLst>
                <a:ext uri="{FF2B5EF4-FFF2-40B4-BE49-F238E27FC236}">
                  <a16:creationId xmlns:a16="http://schemas.microsoft.com/office/drawing/2014/main" id="{0E49FA2C-9948-4BEA-8E7F-890EEF111611}"/>
                </a:ext>
              </a:extLst>
            </p:cNvPr>
            <p:cNvSpPr/>
            <p:nvPr/>
          </p:nvSpPr>
          <p:spPr>
            <a:xfrm>
              <a:off x="2339981" y="4572522"/>
              <a:ext cx="88325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Globalization</a:t>
              </a:r>
            </a:p>
          </p:txBody>
        </p:sp>
      </p:grpSp>
      <p:grpSp>
        <p:nvGrpSpPr>
          <p:cNvPr id="92" name="Group 91">
            <a:extLst>
              <a:ext uri="{FF2B5EF4-FFF2-40B4-BE49-F238E27FC236}">
                <a16:creationId xmlns:a16="http://schemas.microsoft.com/office/drawing/2014/main" id="{3AEE5C33-78E6-49D5-8125-A0014CBBBBD8}"/>
              </a:ext>
            </a:extLst>
          </p:cNvPr>
          <p:cNvGrpSpPr/>
          <p:nvPr/>
        </p:nvGrpSpPr>
        <p:grpSpPr>
          <a:xfrm>
            <a:off x="7295355" y="3618293"/>
            <a:ext cx="1207062" cy="1182299"/>
            <a:chOff x="8591338" y="3582342"/>
            <a:chExt cx="1207062" cy="1182299"/>
          </a:xfrm>
        </p:grpSpPr>
        <p:pic>
          <p:nvPicPr>
            <p:cNvPr id="74" name="Picture 73">
              <a:extLst>
                <a:ext uri="{FF2B5EF4-FFF2-40B4-BE49-F238E27FC236}">
                  <a16:creationId xmlns:a16="http://schemas.microsoft.com/office/drawing/2014/main" id="{7E750493-E529-4104-A147-683468C307D2}"/>
                </a:ext>
              </a:extLst>
            </p:cNvPr>
            <p:cNvPicPr>
              <a:picLocks noChangeAspect="1"/>
            </p:cNvPicPr>
            <p:nvPr/>
          </p:nvPicPr>
          <p:blipFill>
            <a:blip r:embed="rId21"/>
            <a:stretch>
              <a:fillRect/>
            </a:stretch>
          </p:blipFill>
          <p:spPr>
            <a:xfrm>
              <a:off x="8744867" y="3582342"/>
              <a:ext cx="900000" cy="900000"/>
            </a:xfrm>
            <a:prstGeom prst="rect">
              <a:avLst/>
            </a:prstGeom>
          </p:spPr>
        </p:pic>
        <p:sp>
          <p:nvSpPr>
            <p:cNvPr id="75" name="Rechteck 8">
              <a:extLst>
                <a:ext uri="{FF2B5EF4-FFF2-40B4-BE49-F238E27FC236}">
                  <a16:creationId xmlns:a16="http://schemas.microsoft.com/office/drawing/2014/main" id="{1DFACBCD-C4FE-4B00-AAB4-992CF7E8CF6D}"/>
                </a:ext>
              </a:extLst>
            </p:cNvPr>
            <p:cNvSpPr/>
            <p:nvPr/>
          </p:nvSpPr>
          <p:spPr>
            <a:xfrm>
              <a:off x="8591338" y="4595364"/>
              <a:ext cx="120706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LoBs &amp; Industries</a:t>
              </a:r>
            </a:p>
          </p:txBody>
        </p:sp>
      </p:grpSp>
      <p:grpSp>
        <p:nvGrpSpPr>
          <p:cNvPr id="95" name="Group 94">
            <a:extLst>
              <a:ext uri="{FF2B5EF4-FFF2-40B4-BE49-F238E27FC236}">
                <a16:creationId xmlns:a16="http://schemas.microsoft.com/office/drawing/2014/main" id="{8B568C26-C903-4AAE-AA82-9893606AD3BA}"/>
              </a:ext>
            </a:extLst>
          </p:cNvPr>
          <p:cNvGrpSpPr/>
          <p:nvPr/>
        </p:nvGrpSpPr>
        <p:grpSpPr>
          <a:xfrm>
            <a:off x="464517" y="5135286"/>
            <a:ext cx="900000" cy="1172292"/>
            <a:chOff x="893829" y="5036733"/>
            <a:chExt cx="900000" cy="1172292"/>
          </a:xfrm>
        </p:grpSpPr>
        <p:pic>
          <p:nvPicPr>
            <p:cNvPr id="77" name="Picture 76">
              <a:extLst>
                <a:ext uri="{FF2B5EF4-FFF2-40B4-BE49-F238E27FC236}">
                  <a16:creationId xmlns:a16="http://schemas.microsoft.com/office/drawing/2014/main" id="{02EA4BCB-2E32-424E-A216-B1AAE8120286}"/>
                </a:ext>
              </a:extLst>
            </p:cNvPr>
            <p:cNvPicPr>
              <a:picLocks noChangeAspect="1"/>
            </p:cNvPicPr>
            <p:nvPr/>
          </p:nvPicPr>
          <p:blipFill>
            <a:blip r:embed="rId22"/>
            <a:stretch>
              <a:fillRect/>
            </a:stretch>
          </p:blipFill>
          <p:spPr>
            <a:xfrm>
              <a:off x="893829" y="5036733"/>
              <a:ext cx="900000" cy="900000"/>
            </a:xfrm>
            <a:prstGeom prst="rect">
              <a:avLst/>
            </a:prstGeom>
          </p:spPr>
        </p:pic>
        <p:sp>
          <p:nvSpPr>
            <p:cNvPr id="78" name="Rechteck 8">
              <a:extLst>
                <a:ext uri="{FF2B5EF4-FFF2-40B4-BE49-F238E27FC236}">
                  <a16:creationId xmlns:a16="http://schemas.microsoft.com/office/drawing/2014/main" id="{FC0AA7DE-4338-4AEF-B4DA-5417CB97E527}"/>
                </a:ext>
              </a:extLst>
            </p:cNvPr>
            <p:cNvSpPr/>
            <p:nvPr/>
          </p:nvSpPr>
          <p:spPr>
            <a:xfrm>
              <a:off x="925445" y="6039748"/>
              <a:ext cx="83676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Master Data </a:t>
              </a:r>
            </a:p>
          </p:txBody>
        </p:sp>
      </p:grpSp>
      <p:grpSp>
        <p:nvGrpSpPr>
          <p:cNvPr id="97" name="Group 96">
            <a:extLst>
              <a:ext uri="{FF2B5EF4-FFF2-40B4-BE49-F238E27FC236}">
                <a16:creationId xmlns:a16="http://schemas.microsoft.com/office/drawing/2014/main" id="{44339455-11E4-42C0-8DA6-C28D367C2A93}"/>
              </a:ext>
            </a:extLst>
          </p:cNvPr>
          <p:cNvGrpSpPr/>
          <p:nvPr/>
        </p:nvGrpSpPr>
        <p:grpSpPr>
          <a:xfrm>
            <a:off x="2371147" y="5170451"/>
            <a:ext cx="923330" cy="1159033"/>
            <a:chOff x="3398442" y="5049992"/>
            <a:chExt cx="923330" cy="1159033"/>
          </a:xfrm>
        </p:grpSpPr>
        <p:pic>
          <p:nvPicPr>
            <p:cNvPr id="80" name="Picture 79">
              <a:extLst>
                <a:ext uri="{FF2B5EF4-FFF2-40B4-BE49-F238E27FC236}">
                  <a16:creationId xmlns:a16="http://schemas.microsoft.com/office/drawing/2014/main" id="{677CCD06-F96F-4022-A674-6507D7D400BA}"/>
                </a:ext>
              </a:extLst>
            </p:cNvPr>
            <p:cNvPicPr>
              <a:picLocks noChangeAspect="1"/>
            </p:cNvPicPr>
            <p:nvPr/>
          </p:nvPicPr>
          <p:blipFill>
            <a:blip r:embed="rId23"/>
            <a:stretch>
              <a:fillRect/>
            </a:stretch>
          </p:blipFill>
          <p:spPr>
            <a:xfrm>
              <a:off x="3410107" y="5049992"/>
              <a:ext cx="900000" cy="900000"/>
            </a:xfrm>
            <a:prstGeom prst="rect">
              <a:avLst/>
            </a:prstGeom>
          </p:spPr>
        </p:pic>
        <p:sp>
          <p:nvSpPr>
            <p:cNvPr id="81" name="Rechteck 8">
              <a:extLst>
                <a:ext uri="{FF2B5EF4-FFF2-40B4-BE49-F238E27FC236}">
                  <a16:creationId xmlns:a16="http://schemas.microsoft.com/office/drawing/2014/main" id="{D72843D4-BE34-4E20-AF7F-7B42870D8C43}"/>
                </a:ext>
              </a:extLst>
            </p:cNvPr>
            <p:cNvSpPr/>
            <p:nvPr/>
          </p:nvSpPr>
          <p:spPr>
            <a:xfrm>
              <a:off x="3398442" y="6039748"/>
              <a:ext cx="923330"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Orchestration</a:t>
              </a:r>
            </a:p>
          </p:txBody>
        </p:sp>
      </p:grpSp>
      <p:grpSp>
        <p:nvGrpSpPr>
          <p:cNvPr id="98" name="Group 97">
            <a:extLst>
              <a:ext uri="{FF2B5EF4-FFF2-40B4-BE49-F238E27FC236}">
                <a16:creationId xmlns:a16="http://schemas.microsoft.com/office/drawing/2014/main" id="{18BE590E-700A-4FFD-B55E-EC1CB2ED6E77}"/>
              </a:ext>
            </a:extLst>
          </p:cNvPr>
          <p:cNvGrpSpPr/>
          <p:nvPr/>
        </p:nvGrpSpPr>
        <p:grpSpPr>
          <a:xfrm>
            <a:off x="3347792" y="5181273"/>
            <a:ext cx="1362552" cy="1148211"/>
            <a:chOff x="4539164" y="5060814"/>
            <a:chExt cx="1362552" cy="1148211"/>
          </a:xfrm>
        </p:grpSpPr>
        <p:pic>
          <p:nvPicPr>
            <p:cNvPr id="83" name="Picture 82">
              <a:extLst>
                <a:ext uri="{FF2B5EF4-FFF2-40B4-BE49-F238E27FC236}">
                  <a16:creationId xmlns:a16="http://schemas.microsoft.com/office/drawing/2014/main" id="{CE34BDD2-3EF2-4E33-A4F5-CA5EEF2C6496}"/>
                </a:ext>
              </a:extLst>
            </p:cNvPr>
            <p:cNvPicPr>
              <a:picLocks noChangeAspect="1"/>
            </p:cNvPicPr>
            <p:nvPr/>
          </p:nvPicPr>
          <p:blipFill>
            <a:blip r:embed="rId24"/>
            <a:stretch>
              <a:fillRect/>
            </a:stretch>
          </p:blipFill>
          <p:spPr>
            <a:xfrm>
              <a:off x="4770440" y="5060814"/>
              <a:ext cx="900000" cy="900000"/>
            </a:xfrm>
            <a:prstGeom prst="rect">
              <a:avLst/>
            </a:prstGeom>
          </p:spPr>
        </p:pic>
        <p:sp>
          <p:nvSpPr>
            <p:cNvPr id="84" name="Rechteck 8">
              <a:extLst>
                <a:ext uri="{FF2B5EF4-FFF2-40B4-BE49-F238E27FC236}">
                  <a16:creationId xmlns:a16="http://schemas.microsoft.com/office/drawing/2014/main" id="{7B1F336F-EA57-4242-9748-7F647800091C}"/>
                </a:ext>
              </a:extLst>
            </p:cNvPr>
            <p:cNvSpPr/>
            <p:nvPr/>
          </p:nvSpPr>
          <p:spPr>
            <a:xfrm>
              <a:off x="4539164" y="6039748"/>
              <a:ext cx="1362552"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Output Management</a:t>
              </a:r>
            </a:p>
          </p:txBody>
        </p:sp>
      </p:grpSp>
      <p:grpSp>
        <p:nvGrpSpPr>
          <p:cNvPr id="99" name="Group 98">
            <a:extLst>
              <a:ext uri="{FF2B5EF4-FFF2-40B4-BE49-F238E27FC236}">
                <a16:creationId xmlns:a16="http://schemas.microsoft.com/office/drawing/2014/main" id="{13C26537-4E39-458A-9970-EBAFC789A871}"/>
              </a:ext>
            </a:extLst>
          </p:cNvPr>
          <p:cNvGrpSpPr/>
          <p:nvPr/>
        </p:nvGrpSpPr>
        <p:grpSpPr>
          <a:xfrm>
            <a:off x="4763659" y="5179132"/>
            <a:ext cx="1215077" cy="1150352"/>
            <a:chOff x="6157917" y="5073149"/>
            <a:chExt cx="1215077" cy="1150352"/>
          </a:xfrm>
        </p:grpSpPr>
        <p:pic>
          <p:nvPicPr>
            <p:cNvPr id="86" name="Picture 85">
              <a:extLst>
                <a:ext uri="{FF2B5EF4-FFF2-40B4-BE49-F238E27FC236}">
                  <a16:creationId xmlns:a16="http://schemas.microsoft.com/office/drawing/2014/main" id="{E9CF8F23-D349-4CC4-9A42-706F8466717E}"/>
                </a:ext>
              </a:extLst>
            </p:cNvPr>
            <p:cNvPicPr>
              <a:picLocks noChangeAspect="1"/>
            </p:cNvPicPr>
            <p:nvPr/>
          </p:nvPicPr>
          <p:blipFill>
            <a:blip r:embed="rId25"/>
            <a:stretch>
              <a:fillRect/>
            </a:stretch>
          </p:blipFill>
          <p:spPr>
            <a:xfrm>
              <a:off x="6315455" y="5073149"/>
              <a:ext cx="900000" cy="900000"/>
            </a:xfrm>
            <a:prstGeom prst="rect">
              <a:avLst/>
            </a:prstGeom>
          </p:spPr>
        </p:pic>
        <p:sp>
          <p:nvSpPr>
            <p:cNvPr id="87" name="Rechteck 4">
              <a:extLst>
                <a:ext uri="{FF2B5EF4-FFF2-40B4-BE49-F238E27FC236}">
                  <a16:creationId xmlns:a16="http://schemas.microsoft.com/office/drawing/2014/main" id="{280B27D8-B7E5-4013-989C-7F43252AAADB}"/>
                </a:ext>
              </a:extLst>
            </p:cNvPr>
            <p:cNvSpPr/>
            <p:nvPr/>
          </p:nvSpPr>
          <p:spPr>
            <a:xfrm>
              <a:off x="6157917" y="6054224"/>
              <a:ext cx="121507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Rates &amp; Measures</a:t>
              </a:r>
            </a:p>
          </p:txBody>
        </p:sp>
      </p:grpSp>
      <p:grpSp>
        <p:nvGrpSpPr>
          <p:cNvPr id="105" name="Group 104">
            <a:extLst>
              <a:ext uri="{FF2B5EF4-FFF2-40B4-BE49-F238E27FC236}">
                <a16:creationId xmlns:a16="http://schemas.microsoft.com/office/drawing/2014/main" id="{425C2B8E-B303-4036-98B1-81FC9B804065}"/>
              </a:ext>
            </a:extLst>
          </p:cNvPr>
          <p:cNvGrpSpPr/>
          <p:nvPr/>
        </p:nvGrpSpPr>
        <p:grpSpPr>
          <a:xfrm>
            <a:off x="6791775" y="2091993"/>
            <a:ext cx="1582164" cy="1175769"/>
            <a:chOff x="8266259" y="2118933"/>
            <a:chExt cx="1582164" cy="1175769"/>
          </a:xfrm>
        </p:grpSpPr>
        <p:pic>
          <p:nvPicPr>
            <p:cNvPr id="103" name="Picture 102">
              <a:extLst>
                <a:ext uri="{FF2B5EF4-FFF2-40B4-BE49-F238E27FC236}">
                  <a16:creationId xmlns:a16="http://schemas.microsoft.com/office/drawing/2014/main" id="{263B0C4D-FF35-4D78-8B1B-9C582A0189D0}"/>
                </a:ext>
              </a:extLst>
            </p:cNvPr>
            <p:cNvPicPr>
              <a:picLocks noChangeAspect="1"/>
            </p:cNvPicPr>
            <p:nvPr/>
          </p:nvPicPr>
          <p:blipFill>
            <a:blip r:embed="rId26"/>
            <a:stretch>
              <a:fillRect/>
            </a:stretch>
          </p:blipFill>
          <p:spPr>
            <a:xfrm>
              <a:off x="8607337" y="2118933"/>
              <a:ext cx="900000" cy="900000"/>
            </a:xfrm>
            <a:prstGeom prst="rect">
              <a:avLst/>
            </a:prstGeom>
          </p:spPr>
        </p:pic>
        <p:sp>
          <p:nvSpPr>
            <p:cNvPr id="104" name="Rechteck 8">
              <a:extLst>
                <a:ext uri="{FF2B5EF4-FFF2-40B4-BE49-F238E27FC236}">
                  <a16:creationId xmlns:a16="http://schemas.microsoft.com/office/drawing/2014/main" id="{F5999FD3-E5C6-46F1-89F1-21A387C76C9E}"/>
                </a:ext>
              </a:extLst>
            </p:cNvPr>
            <p:cNvSpPr/>
            <p:nvPr/>
          </p:nvSpPr>
          <p:spPr>
            <a:xfrm>
              <a:off x="8266259" y="3125425"/>
              <a:ext cx="1582164"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Data Privacy &amp; Security</a:t>
              </a:r>
            </a:p>
          </p:txBody>
        </p:sp>
      </p:grpSp>
      <p:sp>
        <p:nvSpPr>
          <p:cNvPr id="107" name="Rectangle 24">
            <a:extLst>
              <a:ext uri="{FF2B5EF4-FFF2-40B4-BE49-F238E27FC236}">
                <a16:creationId xmlns:a16="http://schemas.microsoft.com/office/drawing/2014/main" id="{A9B2AF69-E39C-430F-A462-464B782E1449}"/>
              </a:ext>
            </a:extLst>
          </p:cNvPr>
          <p:cNvSpPr/>
          <p:nvPr/>
        </p:nvSpPr>
        <p:spPr>
          <a:xfrm>
            <a:off x="10233459" y="1628800"/>
            <a:ext cx="1355541" cy="1580808"/>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Other Icons*</a:t>
            </a:r>
          </a:p>
          <a:p>
            <a:pPr algn="ctr"/>
            <a:endParaRPr lang="en-US" sz="1600"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*the below icons do not represent</a:t>
            </a:r>
            <a:br>
              <a:rPr lang="en-US" sz="1100"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SAP Cloud Platform capability categories but are used to depict related topics </a:t>
            </a:r>
            <a:endParaRPr lang="en-US" sz="1000" dirty="0">
              <a:solidFill>
                <a:schemeClr val="tx1">
                  <a:lumMod val="65000"/>
                  <a:lumOff val="35000"/>
                </a:schemeClr>
              </a:solidFill>
              <a:latin typeface="Arial" charset="0"/>
              <a:ea typeface="Arial" charset="0"/>
              <a:cs typeface="Arial" charset="0"/>
            </a:endParaRPr>
          </a:p>
        </p:txBody>
      </p:sp>
      <p:cxnSp>
        <p:nvCxnSpPr>
          <p:cNvPr id="108" name="Straight Connector 107">
            <a:extLst>
              <a:ext uri="{FF2B5EF4-FFF2-40B4-BE49-F238E27FC236}">
                <a16:creationId xmlns:a16="http://schemas.microsoft.com/office/drawing/2014/main" id="{0A0F0F82-B414-4E68-BFA0-F0D373BABEA8}"/>
              </a:ext>
            </a:extLst>
          </p:cNvPr>
          <p:cNvCxnSpPr/>
          <p:nvPr/>
        </p:nvCxnSpPr>
        <p:spPr>
          <a:xfrm flipV="1">
            <a:off x="10130035" y="1628800"/>
            <a:ext cx="0" cy="4680521"/>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671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2158"/>
          <p:cNvSpPr/>
          <p:nvPr/>
        </p:nvSpPr>
        <p:spPr>
          <a:xfrm>
            <a:off x="9877526" y="3017521"/>
            <a:ext cx="1780888" cy="1894556"/>
          </a:xfrm>
          <a:prstGeom prst="roundRect">
            <a:avLst>
              <a:gd name="adj" fmla="val 399"/>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200" b="1" dirty="0">
                <a:solidFill>
                  <a:schemeClr val="tx1">
                    <a:lumMod val="65000"/>
                    <a:lumOff val="35000"/>
                  </a:schemeClr>
                </a:solidFill>
                <a:ea typeface="Arial" charset="0"/>
                <a:cs typeface="Arial" charset="0"/>
                <a:sym typeface="Arial"/>
              </a:rPr>
              <a:t>SAP and non-SAP Business Applications</a:t>
            </a:r>
          </a:p>
          <a:p>
            <a:pPr algn="ctr"/>
            <a:endParaRPr lang="en-US" sz="1400" b="1" dirty="0">
              <a:solidFill>
                <a:schemeClr val="tx1">
                  <a:lumMod val="65000"/>
                  <a:lumOff val="35000"/>
                </a:schemeClr>
              </a:solidFill>
              <a:ea typeface="Arial" charset="0"/>
              <a:cs typeface="Arial" charset="0"/>
              <a:sym typeface="Arial"/>
            </a:endParaRP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72" name="Shape 2158"/>
          <p:cNvSpPr/>
          <p:nvPr/>
        </p:nvSpPr>
        <p:spPr>
          <a:xfrm>
            <a:off x="1105120" y="3017521"/>
            <a:ext cx="1613453" cy="1895934"/>
          </a:xfrm>
          <a:prstGeom prst="roundRect">
            <a:avLst>
              <a:gd name="adj" fmla="val 399"/>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600" b="1" dirty="0">
                <a:solidFill>
                  <a:schemeClr val="tx1">
                    <a:lumMod val="65000"/>
                    <a:lumOff val="35000"/>
                  </a:schemeClr>
                </a:solidFill>
                <a:ea typeface="Arial" charset="0"/>
                <a:cs typeface="Arial" charset="0"/>
                <a:sym typeface="Arial"/>
              </a:rPr>
              <a:t>SAP Leonardo IoT Edge</a:t>
            </a:r>
          </a:p>
          <a:p>
            <a:pPr algn="ctr"/>
            <a:endParaRPr lang="en-US" sz="1600" b="1" dirty="0">
              <a:solidFill>
                <a:schemeClr val="tx1"/>
              </a:solidFill>
              <a:ea typeface="Arial" charset="0"/>
              <a:cs typeface="Arial" charset="0"/>
              <a:sym typeface="Arial"/>
            </a:endParaRP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Local data processing</a:t>
            </a: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Micro services</a:t>
            </a:r>
          </a:p>
          <a:p>
            <a:pPr marL="171450" indent="-171450" fontAlgn="base">
              <a:spcAft>
                <a:spcPct val="0"/>
              </a:spcAft>
              <a:buClr>
                <a:schemeClr val="tx1">
                  <a:lumMod val="65000"/>
                  <a:lumOff val="35000"/>
                </a:schemeClr>
              </a:buClr>
              <a:buSzPct val="100000"/>
              <a:buFont typeface="Wingdings" panose="05000000000000000000" pitchFamily="2" charset="2"/>
              <a:buChar char="§"/>
            </a:pPr>
            <a:r>
              <a:rPr lang="en-US" sz="1200" dirty="0">
                <a:solidFill>
                  <a:schemeClr val="tx1">
                    <a:lumMod val="65000"/>
                    <a:lumOff val="35000"/>
                  </a:schemeClr>
                </a:solidFill>
              </a:rPr>
              <a:t>Business essential functions</a:t>
            </a:r>
          </a:p>
          <a:p>
            <a:pPr marL="342900" indent="-342900" algn="ctr">
              <a:buFont typeface="Wingdings" panose="05000000000000000000" pitchFamily="2" charset="2"/>
              <a:buChar char="§"/>
            </a:pPr>
            <a:endParaRPr lang="en-US" sz="1100" dirty="0">
              <a:sym typeface="Arial"/>
            </a:endParaRPr>
          </a:p>
          <a:p>
            <a:pPr algn="ctr"/>
            <a:endParaRPr lang="en-US" sz="1600" b="1" dirty="0">
              <a:solidFill>
                <a:schemeClr val="tx1"/>
              </a:solidFill>
              <a:ea typeface="Arial" charset="0"/>
              <a:cs typeface="Arial" charset="0"/>
              <a:sym typeface="Arial"/>
            </a:endParaRPr>
          </a:p>
          <a:p>
            <a:pPr algn="ctr"/>
            <a:endParaRPr lang="en-US" sz="1600" dirty="0">
              <a:solidFill>
                <a:schemeClr val="tx1"/>
              </a:solidFill>
              <a:ea typeface="Arial" charset="0"/>
              <a:cs typeface="Arial" charset="0"/>
              <a:sym typeface="Arial"/>
            </a:endParaRPr>
          </a:p>
        </p:txBody>
      </p:sp>
      <p:sp>
        <p:nvSpPr>
          <p:cNvPr id="2" name="Title 1"/>
          <p:cNvSpPr>
            <a:spLocks noGrp="1"/>
          </p:cNvSpPr>
          <p:nvPr>
            <p:ph type="title"/>
          </p:nvPr>
        </p:nvSpPr>
        <p:spPr>
          <a:xfrm>
            <a:off x="505296" y="504677"/>
            <a:ext cx="11183887" cy="738664"/>
          </a:xfrm>
        </p:spPr>
        <p:txBody>
          <a:bodyPr/>
          <a:lstStyle/>
          <a:p>
            <a:r>
              <a:rPr lang="en-US" dirty="0"/>
              <a:t>SAP Cloud Platform Solution Diagram Examples</a:t>
            </a:r>
            <a:br>
              <a:rPr lang="en-US" dirty="0"/>
            </a:br>
            <a:r>
              <a:rPr lang="en-US" b="0" dirty="0"/>
              <a:t>SAP‘s modular IoT platform in cloud</a:t>
            </a:r>
            <a:endParaRPr lang="en-US" b="0" dirty="0">
              <a:latin typeface="BentonSans Bold" panose="02000803000000020004" pitchFamily="2" charset="0"/>
            </a:endParaRPr>
          </a:p>
        </p:txBody>
      </p:sp>
      <p:sp>
        <p:nvSpPr>
          <p:cNvPr id="94" name="TextBox 93"/>
          <p:cNvSpPr txBox="1"/>
          <p:nvPr/>
        </p:nvSpPr>
        <p:spPr>
          <a:xfrm>
            <a:off x="10453336" y="4617820"/>
            <a:ext cx="774072" cy="16923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tx1">
                    <a:lumMod val="65000"/>
                    <a:lumOff val="35000"/>
                  </a:schemeClr>
                </a:solidFill>
                <a:latin typeface="+mn-lt"/>
                <a:ea typeface="Arial Unicode MS" pitchFamily="34" charset="-128"/>
                <a:cs typeface="Arial Unicode MS" pitchFamily="34" charset="-128"/>
              </a:rPr>
              <a:t>and more …</a:t>
            </a:r>
          </a:p>
        </p:txBody>
      </p:sp>
      <p:sp>
        <p:nvSpPr>
          <p:cNvPr id="9" name="Rechteck 113"/>
          <p:cNvSpPr/>
          <p:nvPr/>
        </p:nvSpPr>
        <p:spPr bwMode="gray">
          <a:xfrm>
            <a:off x="3480390" y="3560444"/>
            <a:ext cx="1790384"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latin typeface="+mn-lt"/>
              </a:rPr>
              <a:t>Technical Services</a:t>
            </a:r>
          </a:p>
          <a:p>
            <a:endParaRPr lang="en-US" sz="1200" b="1" dirty="0">
              <a:solidFill>
                <a:schemeClr val="tx1">
                  <a:lumMod val="65000"/>
                  <a:lumOff val="35000"/>
                </a:schemeClr>
              </a:solidFill>
              <a:latin typeface="+mn-lt"/>
            </a:endParaRPr>
          </a:p>
          <a:p>
            <a:pPr marL="171450" indent="-171450">
              <a:buFont typeface="Wingdings" panose="05000000000000000000" pitchFamily="2" charset="2"/>
              <a:buChar char="§"/>
            </a:pPr>
            <a:r>
              <a:rPr lang="en-US" sz="1200" dirty="0">
                <a:solidFill>
                  <a:schemeClr val="tx1">
                    <a:lumMod val="65000"/>
                    <a:lumOff val="35000"/>
                  </a:schemeClr>
                </a:solidFill>
                <a:latin typeface="+mn-lt"/>
              </a:rPr>
              <a:t>Device management</a:t>
            </a:r>
          </a:p>
          <a:p>
            <a:pPr marL="171450" indent="-171450">
              <a:buFont typeface="Wingdings" panose="05000000000000000000" pitchFamily="2" charset="2"/>
              <a:buChar char="§"/>
            </a:pPr>
            <a:r>
              <a:rPr lang="en-US" sz="1200" dirty="0">
                <a:solidFill>
                  <a:schemeClr val="tx1">
                    <a:lumMod val="65000"/>
                    <a:lumOff val="35000"/>
                  </a:schemeClr>
                </a:solidFill>
                <a:latin typeface="+mn-lt"/>
              </a:rPr>
              <a:t>Connectivity</a:t>
            </a:r>
          </a:p>
          <a:p>
            <a:pPr marL="171450" indent="-171450">
              <a:buFont typeface="Wingdings" panose="05000000000000000000" pitchFamily="2" charset="2"/>
              <a:buChar char="§"/>
            </a:pPr>
            <a:r>
              <a:rPr lang="en-US" sz="1200" dirty="0">
                <a:solidFill>
                  <a:schemeClr val="tx1">
                    <a:lumMod val="65000"/>
                    <a:lumOff val="35000"/>
                  </a:schemeClr>
                </a:solidFill>
                <a:latin typeface="+mn-lt"/>
              </a:rPr>
              <a:t>Messaging</a:t>
            </a:r>
          </a:p>
        </p:txBody>
      </p:sp>
      <p:sp>
        <p:nvSpPr>
          <p:cNvPr id="51" name="TextBox 50"/>
          <p:cNvSpPr txBox="1"/>
          <p:nvPr/>
        </p:nvSpPr>
        <p:spPr>
          <a:xfrm>
            <a:off x="3346347" y="5310174"/>
            <a:ext cx="5993596" cy="400110"/>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br>
              <a:rPr lang="en-US" sz="1400" kern="0" dirty="0">
                <a:latin typeface="Arial" panose="020B0604020202020204" pitchFamily="34" charset="0"/>
                <a:ea typeface="Arial Unicode MS" pitchFamily="34" charset="-128"/>
                <a:cs typeface="Arial Unicode MS" pitchFamily="34" charset="-128"/>
              </a:rPr>
            </a:br>
            <a:r>
              <a:rPr lang="en-US" sz="1200" dirty="0">
                <a:solidFill>
                  <a:schemeClr val="tx1">
                    <a:lumMod val="65000"/>
                    <a:lumOff val="35000"/>
                  </a:schemeClr>
                </a:solidFill>
                <a:latin typeface="Arial" charset="0"/>
                <a:ea typeface="Arial" charset="0"/>
                <a:cs typeface="Arial" charset="0"/>
              </a:rPr>
              <a:t>Integration I Analytics I Machine Learning I Security I Orchestration and more</a:t>
            </a:r>
          </a:p>
        </p:txBody>
      </p:sp>
      <p:sp>
        <p:nvSpPr>
          <p:cNvPr id="45" name="Oval 44"/>
          <p:cNvSpPr/>
          <p:nvPr/>
        </p:nvSpPr>
        <p:spPr bwMode="gray">
          <a:xfrm>
            <a:off x="468909" y="3278011"/>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46" name="Oval 45"/>
          <p:cNvSpPr/>
          <p:nvPr/>
        </p:nvSpPr>
        <p:spPr bwMode="gray">
          <a:xfrm>
            <a:off x="722338" y="3114096"/>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49" name="Oval 48"/>
          <p:cNvSpPr/>
          <p:nvPr/>
        </p:nvSpPr>
        <p:spPr bwMode="gray">
          <a:xfrm>
            <a:off x="247350" y="352452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52" name="Oval 51"/>
          <p:cNvSpPr/>
          <p:nvPr/>
        </p:nvSpPr>
        <p:spPr bwMode="gray">
          <a:xfrm>
            <a:off x="180933" y="3897182"/>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55" name="Oval 54"/>
          <p:cNvSpPr/>
          <p:nvPr/>
        </p:nvSpPr>
        <p:spPr bwMode="gray">
          <a:xfrm>
            <a:off x="488029" y="4548861"/>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56" name="Oval 55"/>
          <p:cNvSpPr/>
          <p:nvPr/>
        </p:nvSpPr>
        <p:spPr bwMode="gray">
          <a:xfrm>
            <a:off x="748231" y="470243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59" name="Oval 58"/>
          <p:cNvSpPr/>
          <p:nvPr/>
        </p:nvSpPr>
        <p:spPr bwMode="gray">
          <a:xfrm>
            <a:off x="268392" y="4257789"/>
            <a:ext cx="179958" cy="179958"/>
          </a:xfrm>
          <a:prstGeom prst="ellipse">
            <a:avLst/>
          </a:prstGeom>
          <a:noFill/>
          <a:ln w="6350" algn="ctr">
            <a:solidFill>
              <a:schemeClr val="tx1"/>
            </a:solidFill>
            <a:prstDash val="solid"/>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a:latin typeface="Arial" panose="020B0604020202020204" pitchFamily="34" charset="0"/>
              <a:ea typeface="Arial Unicode MS" pitchFamily="34" charset="-128"/>
              <a:cs typeface="Arial Unicode MS" pitchFamily="34" charset="-128"/>
            </a:endParaRPr>
          </a:p>
        </p:txBody>
      </p:sp>
      <p:sp>
        <p:nvSpPr>
          <p:cNvPr id="27" name="TextBox 26"/>
          <p:cNvSpPr txBox="1"/>
          <p:nvPr/>
        </p:nvSpPr>
        <p:spPr>
          <a:xfrm>
            <a:off x="201935" y="5121346"/>
            <a:ext cx="1703993"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i="1" kern="0" dirty="0">
                <a:solidFill>
                  <a:schemeClr val="tx1">
                    <a:lumMod val="65000"/>
                    <a:lumOff val="35000"/>
                  </a:schemeClr>
                </a:solidFill>
                <a:latin typeface="+mn-lt"/>
                <a:ea typeface="Arial Unicode MS" pitchFamily="34" charset="-128"/>
                <a:cs typeface="Arial Unicode MS" pitchFamily="34" charset="-128"/>
              </a:rPr>
              <a:t>Sensor embedded things</a:t>
            </a:r>
          </a:p>
        </p:txBody>
      </p:sp>
      <p:cxnSp>
        <p:nvCxnSpPr>
          <p:cNvPr id="15" name="Straight Connector 14"/>
          <p:cNvCxnSpPr>
            <a:stCxn id="9" idx="3"/>
            <a:endCxn id="62" idx="1"/>
          </p:cNvCxnSpPr>
          <p:nvPr/>
        </p:nvCxnSpPr>
        <p:spPr>
          <a:xfrm>
            <a:off x="5270774" y="4151646"/>
            <a:ext cx="16544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2" idx="3"/>
            <a:endCxn id="63" idx="1"/>
          </p:cNvCxnSpPr>
          <p:nvPr/>
        </p:nvCxnSpPr>
        <p:spPr>
          <a:xfrm>
            <a:off x="7109729" y="4151646"/>
            <a:ext cx="16544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99911" y="6090244"/>
            <a:ext cx="985847" cy="1846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solidFill>
                  <a:schemeClr val="tx1">
                    <a:lumMod val="65000"/>
                    <a:lumOff val="35000"/>
                  </a:schemeClr>
                </a:solidFill>
                <a:latin typeface="+mj-lt"/>
                <a:ea typeface="Arial Unicode MS" pitchFamily="34" charset="-128"/>
                <a:cs typeface="Arial Unicode MS" pitchFamily="34" charset="-128"/>
              </a:rPr>
              <a:t>*Future scope</a:t>
            </a:r>
          </a:p>
        </p:txBody>
      </p:sp>
      <p:sp>
        <p:nvSpPr>
          <p:cNvPr id="41" name="Rechteck 9"/>
          <p:cNvSpPr/>
          <p:nvPr/>
        </p:nvSpPr>
        <p:spPr>
          <a:xfrm>
            <a:off x="2915097" y="1772816"/>
            <a:ext cx="6669774" cy="4583534"/>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58" name="Shape 2158"/>
          <p:cNvSpPr/>
          <p:nvPr/>
        </p:nvSpPr>
        <p:spPr>
          <a:xfrm>
            <a:off x="3314363" y="3017521"/>
            <a:ext cx="5921668" cy="1894556"/>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400" b="1" dirty="0">
                <a:solidFill>
                  <a:schemeClr val="tx1">
                    <a:lumMod val="65000"/>
                    <a:lumOff val="35000"/>
                  </a:schemeClr>
                </a:solidFill>
                <a:latin typeface="Arial" charset="0"/>
                <a:ea typeface="Arial" charset="0"/>
                <a:cs typeface="Arial" charset="0"/>
                <a:sym typeface="Arial"/>
              </a:rPr>
              <a:t>SAP Leonardo for IoT Foundation</a:t>
            </a:r>
          </a:p>
        </p:txBody>
      </p:sp>
      <p:sp>
        <p:nvSpPr>
          <p:cNvPr id="62" name="Rechteck 113"/>
          <p:cNvSpPr/>
          <p:nvPr/>
        </p:nvSpPr>
        <p:spPr bwMode="gray">
          <a:xfrm>
            <a:off x="5436219" y="3560444"/>
            <a:ext cx="1673510"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rPr>
              <a:t>Data Management</a:t>
            </a:r>
          </a:p>
          <a:p>
            <a:endParaRPr lang="en-US" sz="1200" b="1" dirty="0">
              <a:solidFill>
                <a:schemeClr val="tx1">
                  <a:lumMod val="65000"/>
                  <a:lumOff val="35000"/>
                </a:schemeClr>
              </a:solidFill>
            </a:endParaRPr>
          </a:p>
          <a:p>
            <a:pPr marL="171450" indent="-171450">
              <a:buFont typeface="Wingdings" panose="05000000000000000000" pitchFamily="2" charset="2"/>
              <a:buChar char="§"/>
            </a:pPr>
            <a:r>
              <a:rPr lang="en-US" sz="1200" dirty="0">
                <a:solidFill>
                  <a:schemeClr val="tx1">
                    <a:lumMod val="65000"/>
                    <a:lumOff val="35000"/>
                  </a:schemeClr>
                </a:solidFill>
              </a:rPr>
              <a:t>Aggregate store</a:t>
            </a:r>
          </a:p>
          <a:p>
            <a:pPr marL="171450" indent="-171450">
              <a:buFont typeface="Wingdings" panose="05000000000000000000" pitchFamily="2" charset="2"/>
              <a:buChar char="§"/>
            </a:pPr>
            <a:r>
              <a:rPr lang="en-US" sz="1200" dirty="0">
                <a:solidFill>
                  <a:schemeClr val="tx1">
                    <a:lumMod val="65000"/>
                    <a:lumOff val="35000"/>
                  </a:schemeClr>
                </a:solidFill>
              </a:rPr>
              <a:t>Times series store</a:t>
            </a:r>
          </a:p>
          <a:p>
            <a:pPr marL="171450" indent="-171450">
              <a:buFont typeface="Wingdings" panose="05000000000000000000" pitchFamily="2" charset="2"/>
              <a:buChar char="§"/>
            </a:pPr>
            <a:r>
              <a:rPr lang="en-US" sz="1200" dirty="0">
                <a:solidFill>
                  <a:schemeClr val="tx1">
                    <a:lumMod val="65000"/>
                    <a:lumOff val="35000"/>
                  </a:schemeClr>
                </a:solidFill>
              </a:rPr>
              <a:t>Data archive</a:t>
            </a:r>
          </a:p>
        </p:txBody>
      </p:sp>
      <p:sp>
        <p:nvSpPr>
          <p:cNvPr id="63" name="Rechteck 113"/>
          <p:cNvSpPr/>
          <p:nvPr/>
        </p:nvSpPr>
        <p:spPr bwMode="gray">
          <a:xfrm>
            <a:off x="7275174" y="3560444"/>
            <a:ext cx="1795412" cy="1182403"/>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r>
              <a:rPr lang="en-US" sz="1200" b="1" dirty="0">
                <a:solidFill>
                  <a:srgbClr val="427CAC"/>
                </a:solidFill>
              </a:rPr>
              <a:t>Business Services</a:t>
            </a:r>
          </a:p>
          <a:p>
            <a:endParaRPr lang="en-US" sz="1200" b="1" dirty="0">
              <a:solidFill>
                <a:schemeClr val="tx1">
                  <a:lumMod val="65000"/>
                  <a:lumOff val="35000"/>
                </a:schemeClr>
              </a:solidFill>
            </a:endParaRPr>
          </a:p>
          <a:p>
            <a:pPr marL="171450" indent="-171450">
              <a:buFont typeface="Wingdings" panose="05000000000000000000" pitchFamily="2" charset="2"/>
              <a:buChar char="§"/>
            </a:pPr>
            <a:r>
              <a:rPr lang="en-US" sz="1200" dirty="0">
                <a:solidFill>
                  <a:schemeClr val="tx1">
                    <a:lumMod val="65000"/>
                    <a:lumOff val="35000"/>
                  </a:schemeClr>
                </a:solidFill>
              </a:rPr>
              <a:t>Thing modeler</a:t>
            </a:r>
          </a:p>
          <a:p>
            <a:pPr marL="171450" indent="-171450">
              <a:buFont typeface="Wingdings" panose="05000000000000000000" pitchFamily="2" charset="2"/>
              <a:buChar char="§"/>
            </a:pPr>
            <a:r>
              <a:rPr lang="en-US" sz="1200" dirty="0">
                <a:solidFill>
                  <a:schemeClr val="tx1">
                    <a:lumMod val="65000"/>
                    <a:lumOff val="35000"/>
                  </a:schemeClr>
                </a:solidFill>
              </a:rPr>
              <a:t>IoT app development</a:t>
            </a:r>
          </a:p>
          <a:p>
            <a:pPr marL="171450" indent="-171450">
              <a:buFont typeface="Wingdings" panose="05000000000000000000" pitchFamily="2" charset="2"/>
              <a:buChar char="§"/>
            </a:pPr>
            <a:r>
              <a:rPr lang="en-US" sz="1200" dirty="0">
                <a:solidFill>
                  <a:schemeClr val="tx1">
                    <a:lumMod val="65000"/>
                    <a:lumOff val="35000"/>
                  </a:schemeClr>
                </a:solidFill>
              </a:rPr>
              <a:t>Re-use UI and APIs</a:t>
            </a:r>
          </a:p>
        </p:txBody>
      </p:sp>
      <p:sp>
        <p:nvSpPr>
          <p:cNvPr id="70" name="Shape 2158"/>
          <p:cNvSpPr/>
          <p:nvPr/>
        </p:nvSpPr>
        <p:spPr>
          <a:xfrm>
            <a:off x="4201655" y="2155371"/>
            <a:ext cx="5034375" cy="614023"/>
          </a:xfrm>
          <a:prstGeom prst="roundRect">
            <a:avLst>
              <a:gd name="adj" fmla="val 399"/>
            </a:avLst>
          </a:prstGeom>
          <a:noFill/>
          <a:ln w="19050" cap="rnd">
            <a:solidFill>
              <a:srgbClr val="1A9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400" b="1" dirty="0">
                <a:solidFill>
                  <a:schemeClr val="tx1">
                    <a:lumMod val="65000"/>
                    <a:lumOff val="35000"/>
                  </a:schemeClr>
                </a:solidFill>
                <a:ea typeface="Arial" charset="0"/>
                <a:cs typeface="Arial" charset="0"/>
                <a:sym typeface="Arial"/>
              </a:rPr>
              <a:t>SAP Leonardo for IoT Bridge*</a:t>
            </a:r>
          </a:p>
          <a:p>
            <a:pPr algn="ctr"/>
            <a:r>
              <a:rPr lang="en-US" sz="1200" dirty="0">
                <a:solidFill>
                  <a:schemeClr val="tx1">
                    <a:lumMod val="65000"/>
                    <a:lumOff val="35000"/>
                  </a:schemeClr>
                </a:solidFill>
                <a:ea typeface="Arial" charset="0"/>
                <a:cs typeface="Arial" charset="0"/>
                <a:sym typeface="Arial"/>
              </a:rPr>
              <a:t>Dashboard | Collaboration</a:t>
            </a:r>
          </a:p>
        </p:txBody>
      </p:sp>
      <p:cxnSp>
        <p:nvCxnSpPr>
          <p:cNvPr id="71" name="Straight Connector 70"/>
          <p:cNvCxnSpPr>
            <a:endCxn id="58" idx="0"/>
          </p:cNvCxnSpPr>
          <p:nvPr/>
        </p:nvCxnSpPr>
        <p:spPr>
          <a:xfrm flipH="1">
            <a:off x="6275197" y="2769394"/>
            <a:ext cx="417" cy="248127"/>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2" idx="3"/>
            <a:endCxn id="58" idx="1"/>
          </p:cNvCxnSpPr>
          <p:nvPr/>
        </p:nvCxnSpPr>
        <p:spPr>
          <a:xfrm flipV="1">
            <a:off x="2718573" y="3964799"/>
            <a:ext cx="595790" cy="689"/>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Bild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656" y="5799258"/>
            <a:ext cx="414085" cy="414085"/>
          </a:xfrm>
          <a:prstGeom prst="rect">
            <a:avLst/>
          </a:prstGeom>
        </p:spPr>
      </p:pic>
      <p:pic>
        <p:nvPicPr>
          <p:cNvPr id="36" name="Bild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5878" y="5799258"/>
            <a:ext cx="414085" cy="414085"/>
          </a:xfrm>
          <a:prstGeom prst="rect">
            <a:avLst/>
          </a:prstGeom>
        </p:spPr>
      </p:pic>
      <p:pic>
        <p:nvPicPr>
          <p:cNvPr id="38" name="Bild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8100" y="5799258"/>
            <a:ext cx="414085" cy="414085"/>
          </a:xfrm>
          <a:prstGeom prst="rect">
            <a:avLst/>
          </a:prstGeom>
        </p:spPr>
      </p:pic>
      <p:pic>
        <p:nvPicPr>
          <p:cNvPr id="43" name="Bild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322" y="5799258"/>
            <a:ext cx="414085" cy="414085"/>
          </a:xfrm>
          <a:prstGeom prst="rect">
            <a:avLst/>
          </a:prstGeom>
        </p:spPr>
      </p:pic>
      <p:sp>
        <p:nvSpPr>
          <p:cNvPr id="73" name="Shape 2158"/>
          <p:cNvSpPr/>
          <p:nvPr/>
        </p:nvSpPr>
        <p:spPr>
          <a:xfrm>
            <a:off x="975358" y="1926940"/>
            <a:ext cx="8438436" cy="3134917"/>
          </a:xfrm>
          <a:prstGeom prst="roundRect">
            <a:avLst>
              <a:gd name="adj" fmla="val 399"/>
            </a:avLst>
          </a:prstGeom>
          <a:noFill/>
          <a:ln w="19050" cap="rnd">
            <a:solidFill>
              <a:srgbClr val="1A989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r>
              <a:rPr lang="en-US" sz="1400" b="1" dirty="0">
                <a:solidFill>
                  <a:schemeClr val="tx1">
                    <a:lumMod val="65000"/>
                    <a:lumOff val="35000"/>
                  </a:schemeClr>
                </a:solidFill>
                <a:latin typeface="Arial" charset="0"/>
                <a:ea typeface="Arial" charset="0"/>
                <a:cs typeface="Arial" charset="0"/>
                <a:sym typeface="Arial"/>
              </a:rPr>
              <a:t>SAP Leonardo for IoT</a:t>
            </a:r>
          </a:p>
        </p:txBody>
      </p:sp>
      <p:cxnSp>
        <p:nvCxnSpPr>
          <p:cNvPr id="88" name="Straight Connector 87"/>
          <p:cNvCxnSpPr>
            <a:stCxn id="58" idx="3"/>
            <a:endCxn id="75" idx="1"/>
          </p:cNvCxnSpPr>
          <p:nvPr/>
        </p:nvCxnSpPr>
        <p:spPr>
          <a:xfrm>
            <a:off x="9236031" y="3964799"/>
            <a:ext cx="641495" cy="0"/>
          </a:xfrm>
          <a:prstGeom prst="line">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7" name="Bild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9000" y="2102382"/>
            <a:ext cx="720000" cy="720000"/>
          </a:xfrm>
          <a:prstGeom prst="rect">
            <a:avLst/>
          </a:prstGeom>
        </p:spPr>
      </p:pic>
      <p:pic>
        <p:nvPicPr>
          <p:cNvPr id="42" name="Picture 41"/>
          <p:cNvPicPr>
            <a:picLocks noChangeAspect="1"/>
          </p:cNvPicPr>
          <p:nvPr/>
        </p:nvPicPr>
        <p:blipFill>
          <a:blip r:embed="rId8"/>
          <a:stretch>
            <a:fillRect/>
          </a:stretch>
        </p:blipFill>
        <p:spPr>
          <a:xfrm>
            <a:off x="5194576" y="5228368"/>
            <a:ext cx="1800000" cy="142469"/>
          </a:xfrm>
          <a:prstGeom prst="rect">
            <a:avLst/>
          </a:prstGeom>
        </p:spPr>
      </p:pic>
      <p:pic>
        <p:nvPicPr>
          <p:cNvPr id="5" name="Picture 4">
            <a:extLst>
              <a:ext uri="{FF2B5EF4-FFF2-40B4-BE49-F238E27FC236}">
                <a16:creationId xmlns:a16="http://schemas.microsoft.com/office/drawing/2014/main" id="{694BC93C-FE7F-424C-B398-8BBD6BFF76D5}"/>
              </a:ext>
            </a:extLst>
          </p:cNvPr>
          <p:cNvPicPr>
            <a:picLocks noChangeAspect="1"/>
          </p:cNvPicPr>
          <p:nvPr/>
        </p:nvPicPr>
        <p:blipFill>
          <a:blip r:embed="rId9"/>
          <a:stretch>
            <a:fillRect/>
          </a:stretch>
        </p:blipFill>
        <p:spPr>
          <a:xfrm>
            <a:off x="7655544" y="5802152"/>
            <a:ext cx="414000" cy="414000"/>
          </a:xfrm>
          <a:prstGeom prst="rect">
            <a:avLst/>
          </a:prstGeom>
        </p:spPr>
      </p:pic>
      <p:pic>
        <p:nvPicPr>
          <p:cNvPr id="54" name="Picture 53">
            <a:extLst>
              <a:ext uri="{FF2B5EF4-FFF2-40B4-BE49-F238E27FC236}">
                <a16:creationId xmlns:a16="http://schemas.microsoft.com/office/drawing/2014/main" id="{77FB67F9-8301-43F5-8FF2-9FE7E8870478}"/>
              </a:ext>
            </a:extLst>
          </p:cNvPr>
          <p:cNvPicPr>
            <a:picLocks noChangeAspect="1"/>
          </p:cNvPicPr>
          <p:nvPr/>
        </p:nvPicPr>
        <p:blipFill>
          <a:blip r:embed="rId10"/>
          <a:stretch>
            <a:fillRect/>
          </a:stretch>
        </p:blipFill>
        <p:spPr>
          <a:xfrm>
            <a:off x="10282151" y="3648170"/>
            <a:ext cx="1040518" cy="112634"/>
          </a:xfrm>
          <a:prstGeom prst="rect">
            <a:avLst/>
          </a:prstGeom>
        </p:spPr>
      </p:pic>
      <p:pic>
        <p:nvPicPr>
          <p:cNvPr id="57" name="Picture 56">
            <a:extLst>
              <a:ext uri="{FF2B5EF4-FFF2-40B4-BE49-F238E27FC236}">
                <a16:creationId xmlns:a16="http://schemas.microsoft.com/office/drawing/2014/main" id="{0FA4277F-4A33-4CBE-9CD3-03AD6C463284}"/>
              </a:ext>
            </a:extLst>
          </p:cNvPr>
          <p:cNvPicPr>
            <a:picLocks noChangeAspect="1"/>
          </p:cNvPicPr>
          <p:nvPr/>
        </p:nvPicPr>
        <p:blipFill>
          <a:blip r:embed="rId11"/>
          <a:stretch>
            <a:fillRect/>
          </a:stretch>
        </p:blipFill>
        <p:spPr>
          <a:xfrm>
            <a:off x="10282152" y="4271054"/>
            <a:ext cx="999340" cy="191160"/>
          </a:xfrm>
          <a:prstGeom prst="rect">
            <a:avLst/>
          </a:prstGeom>
        </p:spPr>
      </p:pic>
      <p:pic>
        <p:nvPicPr>
          <p:cNvPr id="61" name="Picture 60">
            <a:extLst>
              <a:ext uri="{FF2B5EF4-FFF2-40B4-BE49-F238E27FC236}">
                <a16:creationId xmlns:a16="http://schemas.microsoft.com/office/drawing/2014/main" id="{4936DEA2-1B49-4FDA-90EC-FEBA66200BFA}"/>
              </a:ext>
            </a:extLst>
          </p:cNvPr>
          <p:cNvPicPr>
            <a:picLocks noChangeAspect="1"/>
          </p:cNvPicPr>
          <p:nvPr/>
        </p:nvPicPr>
        <p:blipFill>
          <a:blip r:embed="rId12"/>
          <a:stretch>
            <a:fillRect/>
          </a:stretch>
        </p:blipFill>
        <p:spPr>
          <a:xfrm>
            <a:off x="10282152" y="3959728"/>
            <a:ext cx="1040518" cy="112402"/>
          </a:xfrm>
          <a:prstGeom prst="rect">
            <a:avLst/>
          </a:prstGeom>
        </p:spPr>
      </p:pic>
    </p:spTree>
    <p:extLst>
      <p:ext uri="{BB962C8B-B14F-4D97-AF65-F5344CB8AC3E}">
        <p14:creationId xmlns:p14="http://schemas.microsoft.com/office/powerpoint/2010/main" val="4136866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Typical S/4HANA Extension Patterns: Hub applications</a:t>
            </a:r>
          </a:p>
        </p:txBody>
      </p:sp>
      <p:cxnSp>
        <p:nvCxnSpPr>
          <p:cNvPr id="3" name="Gerade Verbindung 60"/>
          <p:cNvCxnSpPr/>
          <p:nvPr/>
        </p:nvCxnSpPr>
        <p:spPr>
          <a:xfrm flipV="1">
            <a:off x="6097588" y="1636785"/>
            <a:ext cx="0" cy="2023077"/>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 name="Gerade Verbindung 60"/>
          <p:cNvCxnSpPr/>
          <p:nvPr/>
        </p:nvCxnSpPr>
        <p:spPr>
          <a:xfrm flipV="1">
            <a:off x="6097588" y="4359110"/>
            <a:ext cx="0" cy="1734186"/>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Textfeld 6"/>
          <p:cNvSpPr txBox="1"/>
          <p:nvPr/>
        </p:nvSpPr>
        <p:spPr>
          <a:xfrm>
            <a:off x="2799254" y="1644292"/>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7" name="Rectangle 6"/>
          <p:cNvSpPr/>
          <p:nvPr/>
        </p:nvSpPr>
        <p:spPr>
          <a:xfrm>
            <a:off x="5275569" y="1885382"/>
            <a:ext cx="982311"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sp>
        <p:nvSpPr>
          <p:cNvPr id="9" name="Textfeld 6"/>
          <p:cNvSpPr txBox="1"/>
          <p:nvPr/>
        </p:nvSpPr>
        <p:spPr>
          <a:xfrm>
            <a:off x="7249715" y="1644292"/>
            <a:ext cx="3499676" cy="307777"/>
          </a:xfrm>
          <a:prstGeom prst="rect">
            <a:avLst/>
          </a:prstGeom>
          <a:solidFill>
            <a:schemeClr val="bg1"/>
          </a:solid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ON-PREMISE ENTERPRISE NETWORK</a:t>
            </a:r>
          </a:p>
        </p:txBody>
      </p:sp>
      <p:sp>
        <p:nvSpPr>
          <p:cNvPr id="10" name="Rectangle 9"/>
          <p:cNvSpPr/>
          <p:nvPr/>
        </p:nvSpPr>
        <p:spPr>
          <a:xfrm>
            <a:off x="6009213" y="3299862"/>
            <a:ext cx="1184471"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427CAC"/>
                </a:solidFill>
                <a:latin typeface="Arial" charset="0"/>
                <a:ea typeface="Arial" charset="0"/>
                <a:cs typeface="Arial" charset="0"/>
              </a:rPr>
              <a:t>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Connector</a:t>
            </a:r>
          </a:p>
        </p:txBody>
      </p:sp>
      <p:pic>
        <p:nvPicPr>
          <p:cNvPr id="11" name="Bild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389" y="3639109"/>
            <a:ext cx="720000" cy="720000"/>
          </a:xfrm>
          <a:prstGeom prst="ellipse">
            <a:avLst/>
          </a:prstGeom>
        </p:spPr>
      </p:pic>
      <p:pic>
        <p:nvPicPr>
          <p:cNvPr id="12" name="Bild 4"/>
          <p:cNvPicPr>
            <a:picLocks noChangeAspect="1"/>
          </p:cNvPicPr>
          <p:nvPr/>
        </p:nvPicPr>
        <p:blipFill rotWithShape="1">
          <a:blip r:embed="rId4">
            <a:extLst>
              <a:ext uri="{28A0092B-C50C-407E-A947-70E740481C1C}">
                <a14:useLocalDpi xmlns:a14="http://schemas.microsoft.com/office/drawing/2010/main" val="0"/>
              </a:ext>
            </a:extLst>
          </a:blip>
          <a:srcRect l="-9040" t="-10604" r="-10460" b="-8895"/>
          <a:stretch/>
        </p:blipFill>
        <p:spPr>
          <a:xfrm>
            <a:off x="10958594" y="2380537"/>
            <a:ext cx="468000" cy="468000"/>
          </a:xfrm>
          <a:prstGeom prst="ellipse">
            <a:avLst/>
          </a:prstGeom>
        </p:spPr>
      </p:pic>
      <p:sp>
        <p:nvSpPr>
          <p:cNvPr id="13" name="Rechteck 61"/>
          <p:cNvSpPr/>
          <p:nvPr/>
        </p:nvSpPr>
        <p:spPr>
          <a:xfrm>
            <a:off x="9550732" y="2311444"/>
            <a:ext cx="2088232" cy="356405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400" b="1" kern="0" dirty="0">
                <a:solidFill>
                  <a:srgbClr val="1A9898"/>
                </a:solidFill>
                <a:latin typeface="+mj-lt"/>
                <a:ea typeface="BentonSans" charset="0"/>
                <a:cs typeface="BentonSans" charset="0"/>
              </a:rPr>
              <a:t>SAP S/4HANA</a:t>
            </a:r>
            <a:br>
              <a:rPr lang="en-US" sz="1400" b="1" kern="0" dirty="0">
                <a:solidFill>
                  <a:srgbClr val="1A9898"/>
                </a:solidFill>
                <a:latin typeface="+mj-lt"/>
                <a:ea typeface="BentonSans" charset="0"/>
                <a:cs typeface="BentonSans" charset="0"/>
              </a:rPr>
            </a:br>
            <a:r>
              <a:rPr lang="en-US" sz="1400" kern="0" dirty="0">
                <a:solidFill>
                  <a:srgbClr val="1A9898"/>
                </a:solidFill>
                <a:latin typeface="+mj-lt"/>
                <a:ea typeface="BentonSans" charset="0"/>
                <a:cs typeface="BentonSans" charset="0"/>
              </a:rPr>
              <a:t>on-premise</a:t>
            </a:r>
          </a:p>
        </p:txBody>
      </p:sp>
      <p:sp>
        <p:nvSpPr>
          <p:cNvPr id="15" name="Rectangle 14"/>
          <p:cNvSpPr/>
          <p:nvPr/>
        </p:nvSpPr>
        <p:spPr bwMode="gray">
          <a:xfrm>
            <a:off x="9789794" y="4605914"/>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Data Replication</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Tool</a:t>
            </a:r>
          </a:p>
        </p:txBody>
      </p:sp>
      <p:sp>
        <p:nvSpPr>
          <p:cNvPr id="16" name="Abgerundetes Rechteck 24"/>
          <p:cNvSpPr/>
          <p:nvPr/>
        </p:nvSpPr>
        <p:spPr>
          <a:xfrm>
            <a:off x="8902660" y="4740263"/>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ODBC</a:t>
            </a:r>
          </a:p>
        </p:txBody>
      </p:sp>
      <p:sp>
        <p:nvSpPr>
          <p:cNvPr id="17" name="Rectangle 16"/>
          <p:cNvSpPr/>
          <p:nvPr/>
        </p:nvSpPr>
        <p:spPr bwMode="gray">
          <a:xfrm>
            <a:off x="9789794" y="3782020"/>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Application Server</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ABAP</a:t>
            </a:r>
          </a:p>
        </p:txBody>
      </p:sp>
      <p:sp>
        <p:nvSpPr>
          <p:cNvPr id="18" name="Abgerundetes Rechteck 24"/>
          <p:cNvSpPr/>
          <p:nvPr/>
        </p:nvSpPr>
        <p:spPr>
          <a:xfrm>
            <a:off x="8902660" y="3908952"/>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RFM/BAPI</a:t>
            </a:r>
          </a:p>
        </p:txBody>
      </p:sp>
      <p:sp>
        <p:nvSpPr>
          <p:cNvPr id="19" name="Rectangle 18"/>
          <p:cNvSpPr/>
          <p:nvPr/>
        </p:nvSpPr>
        <p:spPr bwMode="gray">
          <a:xfrm>
            <a:off x="9789794" y="3031343"/>
            <a:ext cx="1636800"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SAP Gateway</a:t>
            </a:r>
          </a:p>
        </p:txBody>
      </p:sp>
      <p:sp>
        <p:nvSpPr>
          <p:cNvPr id="20" name="Abgerundetes Rechteck 24"/>
          <p:cNvSpPr/>
          <p:nvPr/>
        </p:nvSpPr>
        <p:spPr>
          <a:xfrm>
            <a:off x="8902660" y="3149040"/>
            <a:ext cx="1044360"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OData service</a:t>
            </a:r>
          </a:p>
        </p:txBody>
      </p:sp>
      <p:cxnSp>
        <p:nvCxnSpPr>
          <p:cNvPr id="25" name="Elbow Connector 63"/>
          <p:cNvCxnSpPr>
            <a:stCxn id="11" idx="0"/>
            <a:endCxn id="20" idx="1"/>
          </p:cNvCxnSpPr>
          <p:nvPr/>
        </p:nvCxnSpPr>
        <p:spPr>
          <a:xfrm rot="5400000" flipH="1" flipV="1">
            <a:off x="7925138" y="2661588"/>
            <a:ext cx="398773" cy="155627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Elbow Connector 63"/>
          <p:cNvCxnSpPr>
            <a:stCxn id="16" idx="1"/>
            <a:endCxn id="11" idx="4"/>
          </p:cNvCxnSpPr>
          <p:nvPr/>
        </p:nvCxnSpPr>
        <p:spPr>
          <a:xfrm rot="10800000">
            <a:off x="7346390" y="4359109"/>
            <a:ext cx="1556271" cy="472450"/>
          </a:xfrm>
          <a:prstGeom prst="bentConnector2">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1" idx="6"/>
            <a:endCxn id="18" idx="1"/>
          </p:cNvCxnSpPr>
          <p:nvPr/>
        </p:nvCxnSpPr>
        <p:spPr>
          <a:xfrm>
            <a:off x="7706389" y="3999109"/>
            <a:ext cx="1196271" cy="113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24"/>
          <p:cNvSpPr/>
          <p:nvPr/>
        </p:nvSpPr>
        <p:spPr>
          <a:xfrm>
            <a:off x="7997942" y="390667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42" name="Abgerundetes Rechteck 24"/>
          <p:cNvSpPr/>
          <p:nvPr/>
        </p:nvSpPr>
        <p:spPr>
          <a:xfrm>
            <a:off x="7997942" y="4740263"/>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TCP</a:t>
            </a:r>
          </a:p>
        </p:txBody>
      </p:sp>
      <p:sp>
        <p:nvSpPr>
          <p:cNvPr id="46" name="Abgerundetes Rechteck 24"/>
          <p:cNvSpPr/>
          <p:nvPr/>
        </p:nvSpPr>
        <p:spPr>
          <a:xfrm>
            <a:off x="7997942" y="3149040"/>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47" name="Rechteck 9"/>
          <p:cNvSpPr/>
          <p:nvPr/>
        </p:nvSpPr>
        <p:spPr>
          <a:xfrm>
            <a:off x="1777107" y="2311444"/>
            <a:ext cx="2944100" cy="3564054"/>
          </a:xfrm>
          <a:prstGeom prst="rect">
            <a:avLst/>
          </a:prstGeom>
          <a:noFill/>
          <a:ln cap="rnd">
            <a:solidFill>
              <a:srgbClr val="427CA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en-US" sz="1200" b="1" dirty="0">
              <a:solidFill>
                <a:srgbClr val="999999"/>
              </a:solidFill>
              <a:latin typeface="Arial" charset="0"/>
              <a:ea typeface="Arial" charset="0"/>
              <a:cs typeface="Arial" charset="0"/>
            </a:endParaRPr>
          </a:p>
        </p:txBody>
      </p:sp>
      <p:pic>
        <p:nvPicPr>
          <p:cNvPr id="49" name="Bild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278" y="4684499"/>
            <a:ext cx="720000" cy="720000"/>
          </a:xfrm>
          <a:prstGeom prst="ellipse">
            <a:avLst/>
          </a:prstGeom>
        </p:spPr>
      </p:pic>
      <p:sp>
        <p:nvSpPr>
          <p:cNvPr id="50" name="Rectangle 49"/>
          <p:cNvSpPr/>
          <p:nvPr/>
        </p:nvSpPr>
        <p:spPr>
          <a:xfrm>
            <a:off x="2054280" y="3277857"/>
            <a:ext cx="1309188"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Hub Application</a:t>
            </a:r>
            <a:br>
              <a:rPr lang="en-US" sz="1100" b="1" dirty="0">
                <a:solidFill>
                  <a:srgbClr val="1A9898"/>
                </a:solidFill>
                <a:latin typeface="Arial" charset="0"/>
                <a:ea typeface="Arial" charset="0"/>
                <a:cs typeface="Arial" charset="0"/>
              </a:rPr>
            </a:br>
            <a:r>
              <a:rPr lang="en-US" sz="1100" i="1" dirty="0">
                <a:solidFill>
                  <a:srgbClr val="1A9898"/>
                </a:solidFill>
                <a:latin typeface="Arial" charset="0"/>
                <a:ea typeface="Arial" charset="0"/>
                <a:cs typeface="Arial" charset="0"/>
              </a:rPr>
              <a:t>in Java</a:t>
            </a:r>
          </a:p>
        </p:txBody>
      </p:sp>
      <p:pic>
        <p:nvPicPr>
          <p:cNvPr id="51" name="Bild 10"/>
          <p:cNvPicPr>
            <a:picLocks noChangeAspect="1"/>
          </p:cNvPicPr>
          <p:nvPr/>
        </p:nvPicPr>
        <p:blipFill rotWithShape="1">
          <a:blip r:embed="rId6">
            <a:extLst>
              <a:ext uri="{28A0092B-C50C-407E-A947-70E740481C1C}">
                <a14:useLocalDpi xmlns:a14="http://schemas.microsoft.com/office/drawing/2010/main" val="0"/>
              </a:ext>
            </a:extLst>
          </a:blip>
          <a:srcRect l="-6536" t="-6536" r="-6536" b="-6536"/>
          <a:stretch/>
        </p:blipFill>
        <p:spPr>
          <a:xfrm>
            <a:off x="2412544" y="3706719"/>
            <a:ext cx="576000" cy="576000"/>
          </a:xfrm>
          <a:prstGeom prst="ellipse">
            <a:avLst/>
          </a:prstGeom>
        </p:spPr>
      </p:pic>
      <p:sp>
        <p:nvSpPr>
          <p:cNvPr id="53" name="Rechteck 45"/>
          <p:cNvSpPr/>
          <p:nvPr/>
        </p:nvSpPr>
        <p:spPr>
          <a:xfrm>
            <a:off x="3607654" y="3299862"/>
            <a:ext cx="846386"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Connectivity</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endParaRPr lang="en-US" sz="900" b="1" dirty="0">
              <a:solidFill>
                <a:srgbClr val="427CAC"/>
              </a:solidFill>
              <a:latin typeface="Arial" charset="0"/>
              <a:ea typeface="Arial" charset="0"/>
              <a:cs typeface="Arial" charset="0"/>
            </a:endParaRPr>
          </a:p>
        </p:txBody>
      </p:sp>
      <p:pic>
        <p:nvPicPr>
          <p:cNvPr id="54" name="Bild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4182" y="3639109"/>
            <a:ext cx="720000" cy="720000"/>
          </a:xfrm>
          <a:prstGeom prst="ellipse">
            <a:avLst/>
          </a:prstGeom>
        </p:spPr>
      </p:pic>
      <p:cxnSp>
        <p:nvCxnSpPr>
          <p:cNvPr id="59" name="Straight Arrow Connector 58"/>
          <p:cNvCxnSpPr>
            <a:stCxn id="54" idx="7"/>
            <a:endCxn id="11" idx="1"/>
          </p:cNvCxnSpPr>
          <p:nvPr/>
        </p:nvCxnSpPr>
        <p:spPr>
          <a:xfrm>
            <a:off x="4288740" y="3744551"/>
            <a:ext cx="2803091"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11" idx="3"/>
            <a:endCxn id="54" idx="5"/>
          </p:cNvCxnSpPr>
          <p:nvPr/>
        </p:nvCxnSpPr>
        <p:spPr>
          <a:xfrm flipH="1">
            <a:off x="4288740" y="4253667"/>
            <a:ext cx="2803091" cy="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4" idx="6"/>
            <a:endCxn id="11" idx="2"/>
          </p:cNvCxnSpPr>
          <p:nvPr/>
        </p:nvCxnSpPr>
        <p:spPr>
          <a:xfrm>
            <a:off x="4394182" y="3999109"/>
            <a:ext cx="2592207"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Abgerundetes Rechteck 24"/>
          <p:cNvSpPr/>
          <p:nvPr/>
        </p:nvSpPr>
        <p:spPr>
          <a:xfrm>
            <a:off x="4984143" y="3652004"/>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sp>
        <p:nvSpPr>
          <p:cNvPr id="71" name="Abgerundetes Rechteck 24"/>
          <p:cNvSpPr/>
          <p:nvPr/>
        </p:nvSpPr>
        <p:spPr>
          <a:xfrm>
            <a:off x="4984143" y="3906561"/>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78" name="Rectangle 77"/>
          <p:cNvSpPr/>
          <p:nvPr/>
        </p:nvSpPr>
        <p:spPr>
          <a:xfrm>
            <a:off x="5477356" y="3804329"/>
            <a:ext cx="1454127" cy="1505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HTTPS tunnel</a:t>
            </a:r>
          </a:p>
        </p:txBody>
      </p:sp>
      <p:pic>
        <p:nvPicPr>
          <p:cNvPr id="85" name="Bild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4571" y="4684499"/>
            <a:ext cx="720000" cy="720000"/>
          </a:xfrm>
          <a:prstGeom prst="ellipse">
            <a:avLst/>
          </a:prstGeom>
        </p:spPr>
      </p:pic>
      <p:sp>
        <p:nvSpPr>
          <p:cNvPr id="86" name="Rechteck 45"/>
          <p:cNvSpPr/>
          <p:nvPr/>
        </p:nvSpPr>
        <p:spPr>
          <a:xfrm>
            <a:off x="3363468" y="5408801"/>
            <a:ext cx="132616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database</a:t>
            </a:r>
            <a:endParaRPr lang="en-US" sz="900" b="1" dirty="0">
              <a:solidFill>
                <a:srgbClr val="427CAC"/>
              </a:solidFill>
              <a:latin typeface="Arial" charset="0"/>
              <a:ea typeface="Arial" charset="0"/>
              <a:cs typeface="Arial" charset="0"/>
            </a:endParaRPr>
          </a:p>
        </p:txBody>
      </p:sp>
      <p:sp>
        <p:nvSpPr>
          <p:cNvPr id="87" name="Rechteck 45"/>
          <p:cNvSpPr/>
          <p:nvPr/>
        </p:nvSpPr>
        <p:spPr>
          <a:xfrm>
            <a:off x="1943613" y="5408801"/>
            <a:ext cx="1094852"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Cloud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Platform service</a:t>
            </a:r>
            <a:endParaRPr lang="en-US" sz="900" b="1" dirty="0">
              <a:solidFill>
                <a:srgbClr val="427CAC"/>
              </a:solidFill>
              <a:latin typeface="Arial" charset="0"/>
              <a:ea typeface="Arial" charset="0"/>
              <a:cs typeface="Arial" charset="0"/>
            </a:endParaRPr>
          </a:p>
        </p:txBody>
      </p:sp>
      <p:cxnSp>
        <p:nvCxnSpPr>
          <p:cNvPr id="88" name="Elbow Connector 63"/>
          <p:cNvCxnSpPr>
            <a:stCxn id="51" idx="5"/>
            <a:endCxn id="49" idx="1"/>
          </p:cNvCxnSpPr>
          <p:nvPr/>
        </p:nvCxnSpPr>
        <p:spPr>
          <a:xfrm rot="16200000" flipH="1">
            <a:off x="3045168" y="4057388"/>
            <a:ext cx="591575" cy="873529"/>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51" idx="6"/>
            <a:endCxn id="54" idx="2"/>
          </p:cNvCxnSpPr>
          <p:nvPr/>
        </p:nvCxnSpPr>
        <p:spPr>
          <a:xfrm>
            <a:off x="2988544" y="3994719"/>
            <a:ext cx="685638" cy="439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54" idx="4"/>
            <a:endCxn id="49" idx="0"/>
          </p:cNvCxnSpPr>
          <p:nvPr/>
        </p:nvCxnSpPr>
        <p:spPr>
          <a:xfrm flipH="1">
            <a:off x="4032278" y="4359109"/>
            <a:ext cx="1904" cy="325390"/>
          </a:xfrm>
          <a:prstGeom prst="straightConnector1">
            <a:avLst/>
          </a:prstGeom>
          <a:ln w="19050" cap="rnd" cmpd="sng">
            <a:solidFill>
              <a:srgbClr val="AB218E"/>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51" idx="3"/>
            <a:endCxn id="85" idx="0"/>
          </p:cNvCxnSpPr>
          <p:nvPr/>
        </p:nvCxnSpPr>
        <p:spPr>
          <a:xfrm flipH="1">
            <a:off x="2494571" y="4198366"/>
            <a:ext cx="2326" cy="48613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2" name="Abgerundetes Rechteck 30"/>
          <p:cNvSpPr/>
          <p:nvPr/>
        </p:nvSpPr>
        <p:spPr>
          <a:xfrm>
            <a:off x="639749" y="2701088"/>
            <a:ext cx="76026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pic>
        <p:nvPicPr>
          <p:cNvPr id="193" name="Bild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880" y="2971186"/>
            <a:ext cx="432000" cy="432000"/>
          </a:xfrm>
          <a:prstGeom prst="rect">
            <a:avLst/>
          </a:prstGeom>
        </p:spPr>
      </p:pic>
      <p:pic>
        <p:nvPicPr>
          <p:cNvPr id="194" name="Bild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880" y="3784197"/>
            <a:ext cx="432000" cy="432000"/>
          </a:xfrm>
          <a:prstGeom prst="rect">
            <a:avLst/>
          </a:prstGeom>
        </p:spPr>
      </p:pic>
      <p:sp>
        <p:nvSpPr>
          <p:cNvPr id="195" name="Abgerundetes Rechteck 30"/>
          <p:cNvSpPr/>
          <p:nvPr/>
        </p:nvSpPr>
        <p:spPr>
          <a:xfrm>
            <a:off x="573775" y="4288995"/>
            <a:ext cx="892210"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Application Client</a:t>
            </a:r>
          </a:p>
        </p:txBody>
      </p:sp>
      <p:cxnSp>
        <p:nvCxnSpPr>
          <p:cNvPr id="196" name="Straight Arrow Connector 195"/>
          <p:cNvCxnSpPr>
            <a:stCxn id="193" idx="2"/>
            <a:endCxn id="194" idx="0"/>
          </p:cNvCxnSpPr>
          <p:nvPr/>
        </p:nvCxnSpPr>
        <p:spPr>
          <a:xfrm>
            <a:off x="1019880" y="3403186"/>
            <a:ext cx="0" cy="38101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94" idx="3"/>
            <a:endCxn id="51" idx="2"/>
          </p:cNvCxnSpPr>
          <p:nvPr/>
        </p:nvCxnSpPr>
        <p:spPr>
          <a:xfrm flipV="1">
            <a:off x="1235880" y="3994719"/>
            <a:ext cx="1176664" cy="547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stCxn id="15" idx="0"/>
            <a:endCxn id="17" idx="2"/>
          </p:cNvCxnSpPr>
          <p:nvPr/>
        </p:nvCxnSpPr>
        <p:spPr>
          <a:xfrm flipV="1">
            <a:off x="10608194" y="4216197"/>
            <a:ext cx="0" cy="389717"/>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stCxn id="17" idx="0"/>
            <a:endCxn id="19" idx="2"/>
          </p:cNvCxnSpPr>
          <p:nvPr/>
        </p:nvCxnSpPr>
        <p:spPr>
          <a:xfrm flipV="1">
            <a:off x="10608194" y="3465520"/>
            <a:ext cx="0" cy="316500"/>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7412735" y="4974321"/>
            <a:ext cx="1812194" cy="41125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dirty="0">
                <a:solidFill>
                  <a:schemeClr val="tx1">
                    <a:lumMod val="65000"/>
                    <a:lumOff val="35000"/>
                  </a:schemeClr>
                </a:solidFill>
              </a:rPr>
              <a:t>Replicate on-premise database to cloud database</a:t>
            </a:r>
          </a:p>
        </p:txBody>
      </p:sp>
      <p:sp>
        <p:nvSpPr>
          <p:cNvPr id="57" name="Rectangle: Rounded Corners 56"/>
          <p:cNvSpPr/>
          <p:nvPr/>
        </p:nvSpPr>
        <p:spPr bwMode="gray">
          <a:xfrm>
            <a:off x="9789794" y="5269352"/>
            <a:ext cx="1636800" cy="434177"/>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Database</a:t>
            </a:r>
          </a:p>
        </p:txBody>
      </p:sp>
      <p:cxnSp>
        <p:nvCxnSpPr>
          <p:cNvPr id="60" name="Straight Arrow Connector 59"/>
          <p:cNvCxnSpPr>
            <a:stCxn id="57" idx="0"/>
            <a:endCxn id="15" idx="2"/>
          </p:cNvCxnSpPr>
          <p:nvPr/>
        </p:nvCxnSpPr>
        <p:spPr>
          <a:xfrm flipV="1">
            <a:off x="10608194" y="5040091"/>
            <a:ext cx="0" cy="229261"/>
          </a:xfrm>
          <a:prstGeom prst="straightConnector1">
            <a:avLst/>
          </a:prstGeom>
          <a:ln w="19050" cap="rnd" cmpd="sng">
            <a:solidFill>
              <a:schemeClr val="tx1">
                <a:lumMod val="65000"/>
                <a:lumOff val="35000"/>
              </a:schemeClr>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1"/>
          <a:stretch>
            <a:fillRect/>
          </a:stretch>
        </p:blipFill>
        <p:spPr>
          <a:xfrm>
            <a:off x="1880107" y="2431086"/>
            <a:ext cx="1800000" cy="142469"/>
          </a:xfrm>
          <a:prstGeom prst="rect">
            <a:avLst/>
          </a:prstGeom>
        </p:spPr>
      </p:pic>
    </p:spTree>
    <p:extLst>
      <p:ext uri="{BB962C8B-B14F-4D97-AF65-F5344CB8AC3E}">
        <p14:creationId xmlns:p14="http://schemas.microsoft.com/office/powerpoint/2010/main" val="345134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9"/>
          <p:cNvSpPr/>
          <p:nvPr/>
        </p:nvSpPr>
        <p:spPr>
          <a:xfrm>
            <a:off x="595090" y="1738918"/>
            <a:ext cx="4160427" cy="1308225"/>
          </a:xfrm>
          <a:prstGeom prst="rect">
            <a:avLst/>
          </a:prstGeom>
          <a:noFill/>
          <a:ln w="19050" cap="rnd">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ctr"/>
          <a:lstStyle/>
          <a:p>
            <a:r>
              <a:rPr lang="en-US" sz="1100" b="1" dirty="0">
                <a:solidFill>
                  <a:schemeClr val="tx1">
                    <a:lumMod val="65000"/>
                    <a:lumOff val="35000"/>
                  </a:schemeClr>
                </a:solidFill>
              </a:rPr>
              <a:t>    Client</a:t>
            </a:r>
            <a:endParaRPr lang="en-US" sz="1100" i="1" dirty="0">
              <a:solidFill>
                <a:srgbClr val="1A9898"/>
              </a:solidFill>
            </a:endParaRPr>
          </a:p>
        </p:txBody>
      </p:sp>
      <p:sp>
        <p:nvSpPr>
          <p:cNvPr id="4" name="Rechteck 9"/>
          <p:cNvSpPr/>
          <p:nvPr/>
        </p:nvSpPr>
        <p:spPr>
          <a:xfrm>
            <a:off x="9142536" y="2350569"/>
            <a:ext cx="2134204" cy="1138229"/>
          </a:xfrm>
          <a:prstGeom prst="rect">
            <a:avLst/>
          </a:prstGeom>
          <a:noFill/>
          <a:ln w="19050" cap="rnd">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SAP Gateway</a:t>
            </a:r>
          </a:p>
          <a:p>
            <a:endParaRPr lang="en-US" sz="1100" b="1" dirty="0">
              <a:solidFill>
                <a:schemeClr val="tx1">
                  <a:lumMod val="65000"/>
                  <a:lumOff val="35000"/>
                </a:schemeClr>
              </a:solidFill>
            </a:endParaRPr>
          </a:p>
        </p:txBody>
      </p:sp>
      <p:sp>
        <p:nvSpPr>
          <p:cNvPr id="6" name="Rechteck 9"/>
          <p:cNvSpPr/>
          <p:nvPr/>
        </p:nvSpPr>
        <p:spPr>
          <a:xfrm>
            <a:off x="595091" y="3283894"/>
            <a:ext cx="4172405" cy="2441333"/>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endParaRPr lang="en-US" sz="1100" kern="0" dirty="0">
              <a:solidFill>
                <a:schemeClr val="tx1">
                  <a:lumMod val="65000"/>
                  <a:lumOff val="35000"/>
                </a:schemeClr>
              </a:solidFill>
              <a:latin typeface="BentonSans" charset="0"/>
              <a:ea typeface="BentonSans" charset="0"/>
              <a:cs typeface="BentonSans" charset="0"/>
            </a:endParaRPr>
          </a:p>
        </p:txBody>
      </p:sp>
      <p:sp>
        <p:nvSpPr>
          <p:cNvPr id="8" name="Rechteck 96"/>
          <p:cNvSpPr/>
          <p:nvPr/>
        </p:nvSpPr>
        <p:spPr>
          <a:xfrm>
            <a:off x="3045198" y="4460325"/>
            <a:ext cx="902256" cy="169233"/>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Web IDE</a:t>
            </a:r>
          </a:p>
        </p:txBody>
      </p:sp>
      <p:grpSp>
        <p:nvGrpSpPr>
          <p:cNvPr id="10" name="Group 9"/>
          <p:cNvGrpSpPr/>
          <p:nvPr/>
        </p:nvGrpSpPr>
        <p:grpSpPr>
          <a:xfrm>
            <a:off x="3112506" y="4729955"/>
            <a:ext cx="767639" cy="550287"/>
            <a:chOff x="3412769" y="3086875"/>
            <a:chExt cx="768039" cy="550573"/>
          </a:xfrm>
        </p:grpSpPr>
        <p:pic>
          <p:nvPicPr>
            <p:cNvPr id="11"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671" y="3086875"/>
              <a:ext cx="360000" cy="360000"/>
            </a:xfrm>
            <a:prstGeom prst="rect">
              <a:avLst/>
            </a:prstGeom>
          </p:spPr>
        </p:pic>
        <p:sp>
          <p:nvSpPr>
            <p:cNvPr id="12" name="Rechteck 40"/>
            <p:cNvSpPr/>
            <p:nvPr/>
          </p:nvSpPr>
          <p:spPr>
            <a:xfrm>
              <a:off x="3412769" y="3468127"/>
              <a:ext cx="768039" cy="169321"/>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a:t>
              </a:r>
            </a:p>
          </p:txBody>
        </p:sp>
      </p:grpSp>
      <p:sp>
        <p:nvSpPr>
          <p:cNvPr id="13" name="Rechteck 9"/>
          <p:cNvSpPr/>
          <p:nvPr/>
        </p:nvSpPr>
        <p:spPr>
          <a:xfrm>
            <a:off x="2986668" y="4065586"/>
            <a:ext cx="1019317" cy="1302984"/>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cxnSp>
        <p:nvCxnSpPr>
          <p:cNvPr id="14" name="Gerade Verbindung 60"/>
          <p:cNvCxnSpPr/>
          <p:nvPr/>
        </p:nvCxnSpPr>
        <p:spPr>
          <a:xfrm flipV="1">
            <a:off x="5716913" y="1384021"/>
            <a:ext cx="0" cy="399328"/>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53260" y="1418967"/>
            <a:ext cx="981799" cy="24185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2" tIns="35982" rIns="35982" bIns="35982" rtlCol="0" anchor="ctr">
            <a:spAutoFit/>
          </a:bodyPr>
          <a:lstStyle/>
          <a:p>
            <a:pPr algn="ctr"/>
            <a:r>
              <a:rPr lang="en-US" sz="1050" dirty="0">
                <a:solidFill>
                  <a:schemeClr val="tx1">
                    <a:lumMod val="65000"/>
                    <a:lumOff val="35000"/>
                  </a:schemeClr>
                </a:solidFill>
              </a:rPr>
              <a:t>Firewall</a:t>
            </a:r>
          </a:p>
        </p:txBody>
      </p:sp>
      <p:cxnSp>
        <p:nvCxnSpPr>
          <p:cNvPr id="16" name="Elbow Connector 83"/>
          <p:cNvCxnSpPr>
            <a:endCxn id="13" idx="0"/>
          </p:cNvCxnSpPr>
          <p:nvPr/>
        </p:nvCxnSpPr>
        <p:spPr>
          <a:xfrm rot="16200000" flipH="1">
            <a:off x="2557697" y="3126956"/>
            <a:ext cx="1056236" cy="821023"/>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Elbow Connector 83"/>
          <p:cNvCxnSpPr>
            <a:stCxn id="13" idx="1"/>
            <a:endCxn id="37" idx="0"/>
          </p:cNvCxnSpPr>
          <p:nvPr/>
        </p:nvCxnSpPr>
        <p:spPr>
          <a:xfrm rot="10800000" flipV="1">
            <a:off x="1659528" y="4717077"/>
            <a:ext cx="1327140" cy="18911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83"/>
          <p:cNvCxnSpPr>
            <a:stCxn id="39" idx="3"/>
            <a:endCxn id="13" idx="2"/>
          </p:cNvCxnSpPr>
          <p:nvPr/>
        </p:nvCxnSpPr>
        <p:spPr>
          <a:xfrm flipV="1">
            <a:off x="2649419" y="5368570"/>
            <a:ext cx="846908" cy="68476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Elbow Connector 83"/>
          <p:cNvCxnSpPr>
            <a:stCxn id="13" idx="3"/>
            <a:endCxn id="73" idx="1"/>
          </p:cNvCxnSpPr>
          <p:nvPr/>
        </p:nvCxnSpPr>
        <p:spPr>
          <a:xfrm flipV="1">
            <a:off x="4005985" y="2082251"/>
            <a:ext cx="3547905" cy="2634827"/>
          </a:xfrm>
          <a:prstGeom prst="bentConnector4">
            <a:avLst>
              <a:gd name="adj1" fmla="val 34969"/>
              <a:gd name="adj2" fmla="val 106430"/>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bgerundetes Rechteck 24"/>
          <p:cNvSpPr/>
          <p:nvPr/>
        </p:nvSpPr>
        <p:spPr>
          <a:xfrm>
            <a:off x="5320222" y="1824467"/>
            <a:ext cx="984238" cy="182496"/>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050" dirty="0">
                <a:solidFill>
                  <a:schemeClr val="bg1"/>
                </a:solidFill>
                <a:latin typeface="+mj-lt"/>
                <a:ea typeface="BentonSans Book " charset="0"/>
                <a:cs typeface="BentonSans Book " charset="0"/>
              </a:rPr>
              <a:t>Secure tunnel</a:t>
            </a:r>
          </a:p>
        </p:txBody>
      </p:sp>
      <p:cxnSp>
        <p:nvCxnSpPr>
          <p:cNvPr id="21" name="Elbow Connector 83"/>
          <p:cNvCxnSpPr>
            <a:stCxn id="4" idx="2"/>
            <a:endCxn id="52" idx="0"/>
          </p:cNvCxnSpPr>
          <p:nvPr/>
        </p:nvCxnSpPr>
        <p:spPr>
          <a:xfrm flipH="1">
            <a:off x="10205043" y="3488798"/>
            <a:ext cx="4595" cy="9755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hteck 9"/>
          <p:cNvSpPr/>
          <p:nvPr/>
        </p:nvSpPr>
        <p:spPr>
          <a:xfrm>
            <a:off x="1457400" y="1855820"/>
            <a:ext cx="3171625" cy="1089618"/>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Operating System (OS)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endParaRPr lang="en-US" sz="1100" b="1" dirty="0">
              <a:solidFill>
                <a:schemeClr val="tx1">
                  <a:lumMod val="65000"/>
                  <a:lumOff val="35000"/>
                </a:schemeClr>
              </a:solidFill>
            </a:endParaRPr>
          </a:p>
        </p:txBody>
      </p:sp>
      <p:sp>
        <p:nvSpPr>
          <p:cNvPr id="23" name="Textfeld 67"/>
          <p:cNvSpPr txBox="1">
            <a:spLocks/>
          </p:cNvSpPr>
          <p:nvPr/>
        </p:nvSpPr>
        <p:spPr>
          <a:xfrm>
            <a:off x="3017493" y="3415848"/>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24" name="Textfeld 67"/>
          <p:cNvSpPr txBox="1">
            <a:spLocks/>
          </p:cNvSpPr>
          <p:nvPr/>
        </p:nvSpPr>
        <p:spPr>
          <a:xfrm>
            <a:off x="1976645" y="4580030"/>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25" name="Textfeld 67"/>
          <p:cNvSpPr txBox="1">
            <a:spLocks/>
          </p:cNvSpPr>
          <p:nvPr/>
        </p:nvSpPr>
        <p:spPr>
          <a:xfrm>
            <a:off x="3015677" y="5901362"/>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26" name="Textfeld 67"/>
          <p:cNvSpPr txBox="1">
            <a:spLocks/>
          </p:cNvSpPr>
          <p:nvPr/>
        </p:nvSpPr>
        <p:spPr>
          <a:xfrm>
            <a:off x="4539629" y="4580029"/>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27" name="Textfeld 67"/>
          <p:cNvSpPr txBox="1">
            <a:spLocks/>
          </p:cNvSpPr>
          <p:nvPr/>
        </p:nvSpPr>
        <p:spPr>
          <a:xfrm>
            <a:off x="10072067" y="3659705"/>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6</a:t>
            </a:r>
          </a:p>
        </p:txBody>
      </p:sp>
      <p:pic>
        <p:nvPicPr>
          <p:cNvPr id="28" name="Bild 4"/>
          <p:cNvPicPr>
            <a:picLocks noChangeAspect="1"/>
          </p:cNvPicPr>
          <p:nvPr/>
        </p:nvPicPr>
        <p:blipFill rotWithShape="1">
          <a:blip r:embed="rId4">
            <a:extLst>
              <a:ext uri="{28A0092B-C50C-407E-A947-70E740481C1C}">
                <a14:useLocalDpi xmlns:a14="http://schemas.microsoft.com/office/drawing/2010/main" val="0"/>
              </a:ext>
            </a:extLst>
          </a:blip>
          <a:srcRect t="-10514" b="-10514"/>
          <a:stretch/>
        </p:blipFill>
        <p:spPr>
          <a:xfrm>
            <a:off x="419521" y="2162766"/>
            <a:ext cx="359906" cy="435593"/>
          </a:xfrm>
          <a:prstGeom prst="rect">
            <a:avLst/>
          </a:prstGeom>
          <a:solidFill>
            <a:schemeClr val="bg1"/>
          </a:solidFill>
        </p:spPr>
      </p:pic>
      <p:sp>
        <p:nvSpPr>
          <p:cNvPr id="29" name="Rectangle 28"/>
          <p:cNvSpPr/>
          <p:nvPr/>
        </p:nvSpPr>
        <p:spPr>
          <a:xfrm>
            <a:off x="3713801" y="2182171"/>
            <a:ext cx="1140784"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 John Doe</a:t>
            </a:r>
          </a:p>
        </p:txBody>
      </p:sp>
      <p:sp>
        <p:nvSpPr>
          <p:cNvPr id="30" name="Rectangle 29"/>
          <p:cNvSpPr/>
          <p:nvPr/>
        </p:nvSpPr>
        <p:spPr>
          <a:xfrm>
            <a:off x="6442850" y="268904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system</a:t>
            </a:r>
          </a:p>
        </p:txBody>
      </p:sp>
      <p:sp>
        <p:nvSpPr>
          <p:cNvPr id="31" name="Rectangle 30"/>
          <p:cNvSpPr/>
          <p:nvPr/>
        </p:nvSpPr>
        <p:spPr>
          <a:xfrm>
            <a:off x="6442850" y="303408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UI</a:t>
            </a:r>
          </a:p>
        </p:txBody>
      </p:sp>
      <p:sp>
        <p:nvSpPr>
          <p:cNvPr id="32" name="Rectangle 31"/>
          <p:cNvSpPr/>
          <p:nvPr/>
        </p:nvSpPr>
        <p:spPr>
          <a:xfrm>
            <a:off x="6442850" y="3379129"/>
            <a:ext cx="1952897"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local CA</a:t>
            </a:r>
          </a:p>
        </p:txBody>
      </p:sp>
      <p:cxnSp>
        <p:nvCxnSpPr>
          <p:cNvPr id="33" name="Elbow Connector 83"/>
          <p:cNvCxnSpPr>
            <a:stCxn id="73" idx="7"/>
            <a:endCxn id="53" idx="0"/>
          </p:cNvCxnSpPr>
          <p:nvPr/>
        </p:nvCxnSpPr>
        <p:spPr>
          <a:xfrm rot="16200000" flipH="1">
            <a:off x="9346956" y="798170"/>
            <a:ext cx="24918" cy="2593081"/>
          </a:xfrm>
          <a:prstGeom prst="bentConnector3">
            <a:avLst>
              <a:gd name="adj1" fmla="val -716614"/>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hteck 9"/>
          <p:cNvSpPr/>
          <p:nvPr/>
        </p:nvSpPr>
        <p:spPr>
          <a:xfrm>
            <a:off x="5976442" y="3887333"/>
            <a:ext cx="2588057" cy="1018860"/>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rPr>
              <a:t>Operating System (OS)</a:t>
            </a:r>
            <a:endParaRPr lang="en-US" sz="1100" dirty="0">
              <a:solidFill>
                <a:schemeClr val="tx1">
                  <a:lumMod val="65000"/>
                  <a:lumOff val="35000"/>
                </a:schemeClr>
              </a:solidFill>
            </a:endParaRPr>
          </a:p>
          <a:p>
            <a:br>
              <a:rPr lang="en-US" sz="1100" b="1" dirty="0">
                <a:solidFill>
                  <a:schemeClr val="tx1">
                    <a:lumMod val="65000"/>
                    <a:lumOff val="35000"/>
                  </a:schemeClr>
                </a:solidFill>
              </a:rPr>
            </a:br>
            <a:endParaRPr lang="en-US" sz="1100" dirty="0">
              <a:solidFill>
                <a:schemeClr val="tx1">
                  <a:lumMod val="65000"/>
                  <a:lumOff val="35000"/>
                </a:schemeClr>
              </a:solidFill>
            </a:endParaRPr>
          </a:p>
        </p:txBody>
      </p:sp>
      <p:pic>
        <p:nvPicPr>
          <p:cNvPr id="35" name="Picture 34"/>
          <p:cNvPicPr>
            <a:picLocks noChangeAspect="1"/>
          </p:cNvPicPr>
          <p:nvPr/>
        </p:nvPicPr>
        <p:blipFill rotWithShape="1">
          <a:blip r:embed="rId5"/>
          <a:srcRect l="-4433" r="-6807"/>
          <a:stretch/>
        </p:blipFill>
        <p:spPr>
          <a:xfrm>
            <a:off x="933730" y="5875802"/>
            <a:ext cx="378602" cy="341240"/>
          </a:xfrm>
          <a:prstGeom prst="rect">
            <a:avLst/>
          </a:prstGeom>
        </p:spPr>
      </p:pic>
      <p:pic>
        <p:nvPicPr>
          <p:cNvPr id="36" name="Bild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896" y="4969718"/>
            <a:ext cx="719813" cy="719813"/>
          </a:xfrm>
          <a:prstGeom prst="ellipse">
            <a:avLst/>
          </a:prstGeom>
        </p:spPr>
      </p:pic>
      <p:sp>
        <p:nvSpPr>
          <p:cNvPr id="37" name="Rechteck 9"/>
          <p:cNvSpPr/>
          <p:nvPr/>
        </p:nvSpPr>
        <p:spPr>
          <a:xfrm>
            <a:off x="704209" y="4906193"/>
            <a:ext cx="1910638" cy="1470718"/>
          </a:xfrm>
          <a:prstGeom prst="rect">
            <a:avLst/>
          </a:prstGeom>
          <a:noFill/>
          <a:ln w="19050" cap="rnd">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sp>
        <p:nvSpPr>
          <p:cNvPr id="38" name="Rechteck 96"/>
          <p:cNvSpPr/>
          <p:nvPr/>
        </p:nvSpPr>
        <p:spPr>
          <a:xfrm>
            <a:off x="1421891" y="5071124"/>
            <a:ext cx="1095471" cy="557451"/>
          </a:xfrm>
          <a:prstGeom prst="rect">
            <a:avLst/>
          </a:prstGeom>
        </p:spPr>
        <p:txBody>
          <a:bodyPr wrap="square" lIns="36000" tIns="36000" rIns="36000" bIns="36000">
            <a:spAutoFit/>
          </a:bodyPr>
          <a:lstStyle/>
          <a:p>
            <a:r>
              <a:rPr lang="en-US" sz="1050" b="1" dirty="0">
                <a:solidFill>
                  <a:srgbClr val="427CAC"/>
                </a:solidFill>
                <a:latin typeface="Arial" charset="0"/>
                <a:ea typeface="Arial" charset="0"/>
                <a:cs typeface="Arial" charset="0"/>
              </a:rPr>
              <a:t>Identity Authentication service </a:t>
            </a:r>
          </a:p>
        </p:txBody>
      </p:sp>
      <p:sp>
        <p:nvSpPr>
          <p:cNvPr id="39" name="Abgerundetes Rechteck 30"/>
          <p:cNvSpPr/>
          <p:nvPr/>
        </p:nvSpPr>
        <p:spPr>
          <a:xfrm>
            <a:off x="1421891" y="5920186"/>
            <a:ext cx="1227528"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3</a:t>
            </a:r>
            <a:r>
              <a:rPr lang="en-US" sz="1100" b="1" baseline="30000" dirty="0">
                <a:solidFill>
                  <a:schemeClr val="tx1">
                    <a:lumMod val="65000"/>
                    <a:lumOff val="35000"/>
                  </a:schemeClr>
                </a:solidFill>
                <a:latin typeface="Arial" charset="0"/>
                <a:ea typeface="Arial" charset="0"/>
                <a:cs typeface="Arial" charset="0"/>
              </a:rPr>
              <a:t>rd</a:t>
            </a:r>
            <a:r>
              <a:rPr lang="en-US" sz="1100" b="1" dirty="0">
                <a:solidFill>
                  <a:schemeClr val="tx1">
                    <a:lumMod val="65000"/>
                    <a:lumOff val="35000"/>
                  </a:schemeClr>
                </a:solidFill>
                <a:latin typeface="Arial" charset="0"/>
                <a:ea typeface="Arial" charset="0"/>
                <a:cs typeface="Arial" charset="0"/>
              </a:rPr>
              <a:t> party Identity Provider</a:t>
            </a:r>
          </a:p>
        </p:txBody>
      </p:sp>
      <p:sp>
        <p:nvSpPr>
          <p:cNvPr id="40" name="Rectangle 39"/>
          <p:cNvSpPr/>
          <p:nvPr/>
        </p:nvSpPr>
        <p:spPr>
          <a:xfrm>
            <a:off x="9676773" y="2672935"/>
            <a:ext cx="1667162"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Server SSL standard</a:t>
            </a:r>
          </a:p>
        </p:txBody>
      </p:sp>
      <p:sp>
        <p:nvSpPr>
          <p:cNvPr id="41" name="Rectangle 40"/>
          <p:cNvSpPr/>
          <p:nvPr/>
        </p:nvSpPr>
        <p:spPr>
          <a:xfrm>
            <a:off x="1944545" y="2182171"/>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2" name="Picture 41"/>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1628126" y="2162766"/>
            <a:ext cx="280727" cy="280727"/>
          </a:xfrm>
          <a:prstGeom prst="ellipse">
            <a:avLst/>
          </a:prstGeom>
          <a:solidFill>
            <a:srgbClr val="5A7A94"/>
          </a:solidFill>
        </p:spPr>
      </p:pic>
      <p:sp>
        <p:nvSpPr>
          <p:cNvPr id="43" name="Rectangle 42"/>
          <p:cNvSpPr/>
          <p:nvPr/>
        </p:nvSpPr>
        <p:spPr>
          <a:xfrm>
            <a:off x="1938790" y="2570004"/>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4" name="Picture 43"/>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1624604" y="2550599"/>
            <a:ext cx="280727" cy="280727"/>
          </a:xfrm>
          <a:prstGeom prst="ellipse">
            <a:avLst/>
          </a:prstGeom>
          <a:solidFill>
            <a:srgbClr val="1A9898"/>
          </a:solidFill>
        </p:spPr>
      </p:pic>
      <p:pic>
        <p:nvPicPr>
          <p:cNvPr id="45" name="Picture 44"/>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99000"/>
                    </a14:imgEffect>
                  </a14:imgLayer>
                </a14:imgProps>
              </a:ext>
            </a:extLst>
          </a:blip>
          <a:srcRect l="-30679" t="-30679" r="-30679" b="-30679"/>
          <a:stretch/>
        </p:blipFill>
        <p:spPr>
          <a:xfrm>
            <a:off x="6123319" y="3359724"/>
            <a:ext cx="280727" cy="280727"/>
          </a:xfrm>
          <a:prstGeom prst="ellipse">
            <a:avLst/>
          </a:prstGeom>
          <a:solidFill>
            <a:srgbClr val="1A9898"/>
          </a:solidFill>
        </p:spPr>
      </p:pic>
      <p:sp>
        <p:nvSpPr>
          <p:cNvPr id="46" name="Rectangle 45"/>
          <p:cNvSpPr/>
          <p:nvPr/>
        </p:nvSpPr>
        <p:spPr>
          <a:xfrm>
            <a:off x="6442850" y="4229090"/>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7" name="Picture 4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6123319" y="4202818"/>
            <a:ext cx="280727" cy="280727"/>
          </a:xfrm>
          <a:prstGeom prst="ellipse">
            <a:avLst/>
          </a:prstGeom>
          <a:solidFill>
            <a:srgbClr val="5A7A94"/>
          </a:solidFill>
        </p:spPr>
      </p:pic>
      <p:sp>
        <p:nvSpPr>
          <p:cNvPr id="48" name="Rectangle 47"/>
          <p:cNvSpPr/>
          <p:nvPr/>
        </p:nvSpPr>
        <p:spPr>
          <a:xfrm>
            <a:off x="6442850" y="4586586"/>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9" name="Picture 48"/>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6123319" y="4563808"/>
            <a:ext cx="280727" cy="280727"/>
          </a:xfrm>
          <a:prstGeom prst="ellipse">
            <a:avLst/>
          </a:prstGeom>
          <a:solidFill>
            <a:srgbClr val="1A9898"/>
          </a:solidFill>
        </p:spPr>
      </p:pic>
      <p:sp>
        <p:nvSpPr>
          <p:cNvPr id="50" name="Rectangle 49"/>
          <p:cNvSpPr/>
          <p:nvPr/>
        </p:nvSpPr>
        <p:spPr>
          <a:xfrm>
            <a:off x="9675784" y="3022645"/>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51" name="Picture 50"/>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9328486" y="3003167"/>
            <a:ext cx="280727" cy="280727"/>
          </a:xfrm>
          <a:prstGeom prst="ellipse">
            <a:avLst/>
          </a:prstGeom>
          <a:solidFill>
            <a:srgbClr val="1A9898"/>
          </a:solidFill>
        </p:spPr>
      </p:pic>
      <p:pic>
        <p:nvPicPr>
          <p:cNvPr id="52" name="Bild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25090" y="4464332"/>
            <a:ext cx="359906" cy="359906"/>
          </a:xfrm>
          <a:prstGeom prst="rect">
            <a:avLst/>
          </a:prstGeom>
        </p:spPr>
      </p:pic>
      <p:pic>
        <p:nvPicPr>
          <p:cNvPr id="53" name="Bild 58"/>
          <p:cNvPicPr>
            <a:picLocks noChangeAspect="1"/>
          </p:cNvPicPr>
          <p:nvPr/>
        </p:nvPicPr>
        <p:blipFill rotWithShape="1">
          <a:blip r:embed="rId11">
            <a:extLst>
              <a:ext uri="{28A0092B-C50C-407E-A947-70E740481C1C}">
                <a14:useLocalDpi xmlns:a14="http://schemas.microsoft.com/office/drawing/2010/main" val="0"/>
              </a:ext>
            </a:extLst>
          </a:blip>
          <a:srcRect t="-14483" b="-14483"/>
          <a:stretch/>
        </p:blipFill>
        <p:spPr>
          <a:xfrm>
            <a:off x="10476003" y="2107169"/>
            <a:ext cx="359906" cy="464156"/>
          </a:xfrm>
          <a:prstGeom prst="rect">
            <a:avLst/>
          </a:prstGeom>
          <a:solidFill>
            <a:schemeClr val="bg1"/>
          </a:solidFill>
        </p:spPr>
      </p:pic>
      <p:sp>
        <p:nvSpPr>
          <p:cNvPr id="54" name="TextBox 53"/>
          <p:cNvSpPr txBox="1"/>
          <p:nvPr/>
        </p:nvSpPr>
        <p:spPr>
          <a:xfrm>
            <a:off x="6268547" y="6140234"/>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company root CA*</a:t>
            </a:r>
          </a:p>
        </p:txBody>
      </p:sp>
      <p:pic>
        <p:nvPicPr>
          <p:cNvPr id="55"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6199874"/>
            <a:ext cx="280727" cy="280727"/>
          </a:xfrm>
          <a:prstGeom prst="ellipse">
            <a:avLst/>
          </a:prstGeom>
          <a:solidFill>
            <a:srgbClr val="5A7A94"/>
          </a:solidFill>
          <a:ln w="6350" algn="ctr">
            <a:noFill/>
            <a:miter lim="800000"/>
            <a:headEnd/>
            <a:tailEnd/>
          </a:ln>
        </p:spPr>
      </p:pic>
      <p:sp>
        <p:nvSpPr>
          <p:cNvPr id="56" name="TextBox 55"/>
          <p:cNvSpPr txBox="1"/>
          <p:nvPr/>
        </p:nvSpPr>
        <p:spPr>
          <a:xfrm>
            <a:off x="6268547" y="5707030"/>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private root CA*</a:t>
            </a:r>
          </a:p>
        </p:txBody>
      </p:sp>
      <p:pic>
        <p:nvPicPr>
          <p:cNvPr id="57"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766670"/>
            <a:ext cx="280727" cy="280727"/>
          </a:xfrm>
          <a:prstGeom prst="ellipse">
            <a:avLst/>
          </a:prstGeom>
          <a:solidFill>
            <a:srgbClr val="1A9898"/>
          </a:solidFill>
          <a:ln w="6350" algn="ctr">
            <a:noFill/>
            <a:miter lim="800000"/>
            <a:headEnd/>
            <a:tailEnd/>
          </a:ln>
        </p:spPr>
      </p:pic>
      <p:sp>
        <p:nvSpPr>
          <p:cNvPr id="58" name="TextBox 57"/>
          <p:cNvSpPr txBox="1"/>
          <p:nvPr/>
        </p:nvSpPr>
        <p:spPr>
          <a:xfrm>
            <a:off x="6268547" y="5273827"/>
            <a:ext cx="1864613"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Cloud Connector local CA*</a:t>
            </a:r>
          </a:p>
        </p:txBody>
      </p:sp>
      <p:pic>
        <p:nvPicPr>
          <p:cNvPr id="59" name="Bild 82"/>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333467"/>
            <a:ext cx="280727" cy="280727"/>
          </a:xfrm>
          <a:prstGeom prst="ellipse">
            <a:avLst/>
          </a:prstGeom>
          <a:solidFill>
            <a:srgbClr val="AB218E"/>
          </a:solidFill>
          <a:ln w="6350" algn="ctr">
            <a:noFill/>
            <a:miter lim="800000"/>
            <a:headEnd/>
            <a:tailEnd/>
          </a:ln>
        </p:spPr>
      </p:pic>
      <p:pic>
        <p:nvPicPr>
          <p:cNvPr id="60" name="Picture 59"/>
          <p:cNvPicPr>
            <a:picLocks noChangeAspect="1"/>
          </p:cNvPicPr>
          <p:nvPr/>
        </p:nvPicPr>
        <p:blipFill>
          <a:blip r:embed="rId14"/>
          <a:stretch>
            <a:fillRect/>
          </a:stretch>
        </p:blipFill>
        <p:spPr>
          <a:xfrm>
            <a:off x="8232191" y="5341690"/>
            <a:ext cx="215944" cy="215944"/>
          </a:xfrm>
          <a:prstGeom prst="rect">
            <a:avLst/>
          </a:prstGeom>
          <a:ln>
            <a:noFill/>
          </a:ln>
        </p:spPr>
      </p:pic>
      <p:sp>
        <p:nvSpPr>
          <p:cNvPr id="61" name="TextBox 60"/>
          <p:cNvSpPr txBox="1"/>
          <p:nvPr/>
        </p:nvSpPr>
        <p:spPr>
          <a:xfrm>
            <a:off x="8471997" y="5326585"/>
            <a:ext cx="81945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a:t>
            </a:r>
          </a:p>
        </p:txBody>
      </p:sp>
      <p:pic>
        <p:nvPicPr>
          <p:cNvPr id="62" name="Picture 61"/>
          <p:cNvPicPr>
            <a:picLocks noChangeAspect="1"/>
          </p:cNvPicPr>
          <p:nvPr/>
        </p:nvPicPr>
        <p:blipFill>
          <a:blip r:embed="rId15"/>
          <a:stretch>
            <a:fillRect/>
          </a:stretch>
        </p:blipFill>
        <p:spPr>
          <a:xfrm>
            <a:off x="8259318" y="5659858"/>
            <a:ext cx="215944" cy="215944"/>
          </a:xfrm>
          <a:prstGeom prst="rect">
            <a:avLst/>
          </a:prstGeom>
          <a:ln>
            <a:noFill/>
          </a:ln>
        </p:spPr>
      </p:pic>
      <p:sp>
        <p:nvSpPr>
          <p:cNvPr id="63" name="TextBox 62"/>
          <p:cNvSpPr txBox="1"/>
          <p:nvPr/>
        </p:nvSpPr>
        <p:spPr>
          <a:xfrm>
            <a:off x="8471997" y="5588327"/>
            <a:ext cx="1124026"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Root certificate</a:t>
            </a:r>
          </a:p>
        </p:txBody>
      </p:sp>
      <p:pic>
        <p:nvPicPr>
          <p:cNvPr id="64" name="Picture 63"/>
          <p:cNvPicPr>
            <a:picLocks noChangeAspect="1"/>
          </p:cNvPicPr>
          <p:nvPr/>
        </p:nvPicPr>
        <p:blipFill>
          <a:blip r:embed="rId16"/>
          <a:stretch>
            <a:fillRect/>
          </a:stretch>
        </p:blipFill>
        <p:spPr>
          <a:xfrm>
            <a:off x="8259318" y="5978026"/>
            <a:ext cx="215944" cy="215944"/>
          </a:xfrm>
          <a:prstGeom prst="rect">
            <a:avLst/>
          </a:prstGeom>
          <a:ln>
            <a:noFill/>
          </a:ln>
        </p:spPr>
      </p:pic>
      <p:sp>
        <p:nvSpPr>
          <p:cNvPr id="65" name="TextBox 64"/>
          <p:cNvSpPr txBox="1"/>
          <p:nvPr/>
        </p:nvSpPr>
        <p:spPr>
          <a:xfrm>
            <a:off x="8471998" y="5850069"/>
            <a:ext cx="116891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Intermediate or </a:t>
            </a:r>
          </a:p>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a:t>
            </a:r>
          </a:p>
        </p:txBody>
      </p:sp>
      <p:sp>
        <p:nvSpPr>
          <p:cNvPr id="66" name="TextBox 65"/>
          <p:cNvSpPr txBox="1"/>
          <p:nvPr/>
        </p:nvSpPr>
        <p:spPr>
          <a:xfrm>
            <a:off x="8471998" y="6281089"/>
            <a:ext cx="1500732"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Short-lived certificate</a:t>
            </a:r>
          </a:p>
        </p:txBody>
      </p:sp>
      <p:sp>
        <p:nvSpPr>
          <p:cNvPr id="67" name="TextBox 66"/>
          <p:cNvSpPr txBox="1"/>
          <p:nvPr/>
        </p:nvSpPr>
        <p:spPr>
          <a:xfrm>
            <a:off x="10355309" y="5269914"/>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Identity Provider</a:t>
            </a:r>
          </a:p>
        </p:txBody>
      </p:sp>
      <p:sp>
        <p:nvSpPr>
          <p:cNvPr id="68" name="TextBox 67"/>
          <p:cNvSpPr txBox="1"/>
          <p:nvPr/>
        </p:nvSpPr>
        <p:spPr>
          <a:xfrm>
            <a:off x="10355309" y="5723925"/>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SAP system</a:t>
            </a:r>
          </a:p>
        </p:txBody>
      </p:sp>
      <p:sp>
        <p:nvSpPr>
          <p:cNvPr id="69" name="Rectangle 68"/>
          <p:cNvSpPr/>
          <p:nvPr/>
        </p:nvSpPr>
        <p:spPr>
          <a:xfrm>
            <a:off x="10384996" y="4438665"/>
            <a:ext cx="1003240" cy="4112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b="1" dirty="0">
                <a:solidFill>
                  <a:schemeClr val="tx1">
                    <a:lumMod val="65000"/>
                    <a:lumOff val="35000"/>
                  </a:schemeClr>
                </a:solidFill>
                <a:latin typeface="Arial" charset="0"/>
                <a:ea typeface="Arial" charset="0"/>
                <a:cs typeface="Arial" charset="0"/>
              </a:rPr>
              <a:t>SAP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Backend</a:t>
            </a:r>
            <a:endParaRPr lang="en-US" sz="1100" dirty="0">
              <a:solidFill>
                <a:schemeClr val="tx1">
                  <a:lumMod val="65000"/>
                  <a:lumOff val="35000"/>
                </a:schemeClr>
              </a:solidFill>
              <a:latin typeface="Arial" charset="0"/>
              <a:ea typeface="Arial" charset="0"/>
              <a:cs typeface="Arial" charset="0"/>
            </a:endParaRPr>
          </a:p>
        </p:txBody>
      </p:sp>
      <p:sp>
        <p:nvSpPr>
          <p:cNvPr id="70" name="Textfeld 6"/>
          <p:cNvSpPr txBox="1"/>
          <p:nvPr/>
        </p:nvSpPr>
        <p:spPr>
          <a:xfrm>
            <a:off x="371080" y="1384021"/>
            <a:ext cx="1082348"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INTERNET</a:t>
            </a:r>
          </a:p>
        </p:txBody>
      </p:sp>
      <p:sp>
        <p:nvSpPr>
          <p:cNvPr id="71" name="Textfeld 6"/>
          <p:cNvSpPr txBox="1"/>
          <p:nvPr/>
        </p:nvSpPr>
        <p:spPr>
          <a:xfrm>
            <a:off x="7074526" y="1384021"/>
            <a:ext cx="3484737"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ON-PREMISE CORPORATE NETWORK</a:t>
            </a:r>
          </a:p>
        </p:txBody>
      </p:sp>
      <p:sp>
        <p:nvSpPr>
          <p:cNvPr id="72" name="Rechteck 9"/>
          <p:cNvSpPr/>
          <p:nvPr/>
        </p:nvSpPr>
        <p:spPr>
          <a:xfrm>
            <a:off x="5963767" y="2351903"/>
            <a:ext cx="2582273" cy="137514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dirty="0">
                <a:solidFill>
                  <a:srgbClr val="437FB0"/>
                </a:solidFill>
                <a:latin typeface="Arial" panose="020B0604020202020204" pitchFamily="34" charset="0"/>
                <a:ea typeface="BentonSans" charset="0"/>
                <a:cs typeface="Arial" panose="020B0604020202020204" pitchFamily="34" charset="0"/>
              </a:rPr>
              <a:t>Cloud Connector</a:t>
            </a:r>
          </a:p>
        </p:txBody>
      </p:sp>
      <p:pic>
        <p:nvPicPr>
          <p:cNvPr id="73" name="Bild 7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48476" y="1976837"/>
            <a:ext cx="719813" cy="719813"/>
          </a:xfrm>
          <a:prstGeom prst="ellipse">
            <a:avLst/>
          </a:prstGeom>
          <a:solidFill>
            <a:schemeClr val="bg1"/>
          </a:solidFill>
        </p:spPr>
      </p:pic>
      <p:cxnSp>
        <p:nvCxnSpPr>
          <p:cNvPr id="74" name="Gerade Verbindung 60"/>
          <p:cNvCxnSpPr/>
          <p:nvPr/>
        </p:nvCxnSpPr>
        <p:spPr>
          <a:xfrm flipV="1">
            <a:off x="5716913" y="2081603"/>
            <a:ext cx="0" cy="4485452"/>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75" name="Textfeld 67"/>
          <p:cNvSpPr txBox="1">
            <a:spLocks/>
          </p:cNvSpPr>
          <p:nvPr/>
        </p:nvSpPr>
        <p:spPr>
          <a:xfrm>
            <a:off x="8894296" y="1772680"/>
            <a:ext cx="279502" cy="279502"/>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cxnSp>
        <p:nvCxnSpPr>
          <p:cNvPr id="76" name="Elbow Connector 83"/>
          <p:cNvCxnSpPr/>
          <p:nvPr/>
        </p:nvCxnSpPr>
        <p:spPr>
          <a:xfrm flipH="1">
            <a:off x="6931937" y="5148477"/>
            <a:ext cx="4745713" cy="0"/>
          </a:xfrm>
          <a:prstGeom prst="straightConnector1">
            <a:avLst/>
          </a:prstGeom>
          <a:ln w="12700" cap="rnd" cmpd="sng">
            <a:solidFill>
              <a:schemeClr val="tx1">
                <a:lumMod val="65000"/>
                <a:lumOff val="3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Abgerundetes Rechteck 24"/>
          <p:cNvSpPr/>
          <p:nvPr/>
        </p:nvSpPr>
        <p:spPr>
          <a:xfrm>
            <a:off x="5903782" y="505344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b="1" spc="300" dirty="0">
                <a:solidFill>
                  <a:schemeClr val="tx1">
                    <a:lumMod val="65000"/>
                    <a:lumOff val="35000"/>
                  </a:schemeClr>
                </a:solidFill>
                <a:latin typeface="Arial" panose="020B0604020202020204" pitchFamily="34" charset="0"/>
                <a:ea typeface="BentonSans Book " charset="0"/>
                <a:cs typeface="Arial" panose="020B0604020202020204" pitchFamily="34" charset="0"/>
              </a:rPr>
              <a:t>LEGEND</a:t>
            </a:r>
          </a:p>
        </p:txBody>
      </p:sp>
      <p:sp>
        <p:nvSpPr>
          <p:cNvPr id="78" name="Rechteck 40"/>
          <p:cNvSpPr/>
          <p:nvPr/>
        </p:nvSpPr>
        <p:spPr>
          <a:xfrm>
            <a:off x="3665435" y="5943184"/>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79" name="Rechteck 40"/>
          <p:cNvSpPr/>
          <p:nvPr/>
        </p:nvSpPr>
        <p:spPr>
          <a:xfrm>
            <a:off x="2173395" y="437112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0" name="Rechteck 40"/>
          <p:cNvSpPr/>
          <p:nvPr/>
        </p:nvSpPr>
        <p:spPr>
          <a:xfrm>
            <a:off x="4866704" y="4896077"/>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1" name="Rechteck 40"/>
          <p:cNvSpPr/>
          <p:nvPr/>
        </p:nvSpPr>
        <p:spPr>
          <a:xfrm>
            <a:off x="3655669" y="3473031"/>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2" name="Rechteck 40"/>
          <p:cNvSpPr/>
          <p:nvPr/>
        </p:nvSpPr>
        <p:spPr>
          <a:xfrm>
            <a:off x="10393822" y="404809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3" name="Rechteck 40"/>
          <p:cNvSpPr/>
          <p:nvPr/>
        </p:nvSpPr>
        <p:spPr>
          <a:xfrm>
            <a:off x="9218752" y="2081603"/>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pic>
        <p:nvPicPr>
          <p:cNvPr id="84" name="Picture 83"/>
          <p:cNvPicPr>
            <a:picLocks noChangeAspect="1"/>
          </p:cNvPicPr>
          <p:nvPr/>
        </p:nvPicPr>
        <p:blipFill rotWithShape="1">
          <a:blip r:embed="rId18">
            <a:extLst>
              <a:ext uri="{BEBA8EAE-BF5A-486C-A8C5-ECC9F3942E4B}">
                <a14:imgProps xmlns:a14="http://schemas.microsoft.com/office/drawing/2010/main">
                  <a14:imgLayer r:embed="rId19">
                    <a14:imgEffect>
                      <a14:brightnessContrast bright="100000"/>
                    </a14:imgEffect>
                  </a14:imgLayer>
                </a14:imgProps>
              </a:ext>
            </a:extLst>
          </a:blip>
          <a:srcRect l="-31445" t="-31445" r="-31445" b="-31445"/>
          <a:stretch/>
        </p:blipFill>
        <p:spPr>
          <a:xfrm>
            <a:off x="9277412" y="1772679"/>
            <a:ext cx="280727" cy="280727"/>
          </a:xfrm>
          <a:prstGeom prst="ellipse">
            <a:avLst/>
          </a:prstGeom>
          <a:solidFill>
            <a:srgbClr val="AB218E"/>
          </a:solidFill>
        </p:spPr>
      </p:pic>
      <p:pic>
        <p:nvPicPr>
          <p:cNvPr id="85" name="Picture 84"/>
          <p:cNvPicPr>
            <a:picLocks noChangeAspect="1"/>
          </p:cNvPicPr>
          <p:nvPr/>
        </p:nvPicPr>
        <p:blipFill>
          <a:blip r:embed="rId20"/>
          <a:stretch>
            <a:fillRect/>
          </a:stretch>
        </p:blipFill>
        <p:spPr>
          <a:xfrm>
            <a:off x="8259318" y="6296194"/>
            <a:ext cx="215944" cy="215944"/>
          </a:xfrm>
          <a:prstGeom prst="rect">
            <a:avLst/>
          </a:prstGeom>
        </p:spPr>
      </p:pic>
      <p:pic>
        <p:nvPicPr>
          <p:cNvPr id="86"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5329" y="5329554"/>
            <a:ext cx="280727" cy="280727"/>
          </a:xfrm>
          <a:prstGeom prst="ellipse">
            <a:avLst/>
          </a:prstGeom>
          <a:solidFill>
            <a:schemeClr val="tx1">
              <a:lumMod val="65000"/>
              <a:lumOff val="35000"/>
            </a:schemeClr>
          </a:solidFill>
        </p:spPr>
      </p:pic>
      <p:pic>
        <p:nvPicPr>
          <p:cNvPr id="87"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0701" y="5783565"/>
            <a:ext cx="280727" cy="280727"/>
          </a:xfrm>
          <a:prstGeom prst="ellipse">
            <a:avLst/>
          </a:prstGeom>
          <a:solidFill>
            <a:srgbClr val="0092D1"/>
          </a:solidFill>
        </p:spPr>
      </p:pic>
      <p:pic>
        <p:nvPicPr>
          <p:cNvPr id="88"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72067" y="3992348"/>
            <a:ext cx="280727" cy="280727"/>
          </a:xfrm>
          <a:prstGeom prst="ellipse">
            <a:avLst/>
          </a:prstGeom>
          <a:solidFill>
            <a:srgbClr val="0092D1"/>
          </a:solidFill>
        </p:spPr>
      </p:pic>
      <p:pic>
        <p:nvPicPr>
          <p:cNvPr id="89"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3348813" y="5895996"/>
            <a:ext cx="280727" cy="280727"/>
          </a:xfrm>
          <a:prstGeom prst="ellipse">
            <a:avLst/>
          </a:prstGeom>
          <a:solidFill>
            <a:schemeClr val="tx1">
              <a:lumMod val="65000"/>
              <a:lumOff val="35000"/>
            </a:schemeClr>
          </a:solidFill>
        </p:spPr>
      </p:pic>
      <p:pic>
        <p:nvPicPr>
          <p:cNvPr id="90" name="Bild 6"/>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4891137" y="4580029"/>
            <a:ext cx="280727" cy="280727"/>
          </a:xfrm>
          <a:prstGeom prst="ellipse">
            <a:avLst/>
          </a:prstGeom>
          <a:solidFill>
            <a:schemeClr val="tx1">
              <a:lumMod val="65000"/>
              <a:lumOff val="35000"/>
            </a:schemeClr>
          </a:solidFill>
        </p:spPr>
      </p:pic>
      <p:sp>
        <p:nvSpPr>
          <p:cNvPr id="91" name="TextBox 90"/>
          <p:cNvSpPr txBox="1"/>
          <p:nvPr/>
        </p:nvSpPr>
        <p:spPr>
          <a:xfrm>
            <a:off x="10000649" y="6281864"/>
            <a:ext cx="169469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 authority</a:t>
            </a:r>
          </a:p>
        </p:txBody>
      </p:sp>
      <p:pic>
        <p:nvPicPr>
          <p:cNvPr id="92" name="Picture 91"/>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6123319" y="2669571"/>
            <a:ext cx="280800" cy="280800"/>
          </a:xfrm>
          <a:prstGeom prst="ellipse">
            <a:avLst/>
          </a:prstGeom>
          <a:solidFill>
            <a:srgbClr val="1A9898"/>
          </a:solidFill>
          <a:ln w="6350" algn="ctr">
            <a:noFill/>
            <a:miter lim="800000"/>
            <a:headEnd/>
            <a:tailEnd/>
          </a:ln>
        </p:spPr>
      </p:pic>
      <p:pic>
        <p:nvPicPr>
          <p:cNvPr id="93" name="Picture 92"/>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6123319" y="3014648"/>
            <a:ext cx="280800" cy="280800"/>
          </a:xfrm>
          <a:prstGeom prst="ellipse">
            <a:avLst/>
          </a:prstGeom>
          <a:solidFill>
            <a:srgbClr val="1A9898"/>
          </a:solidFill>
          <a:ln w="6350" algn="ctr">
            <a:noFill/>
            <a:miter lim="800000"/>
            <a:headEnd/>
            <a:tailEnd/>
          </a:ln>
        </p:spPr>
      </p:pic>
      <p:pic>
        <p:nvPicPr>
          <p:cNvPr id="94" name="Picture 93"/>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9329121" y="2669571"/>
            <a:ext cx="280800" cy="280800"/>
          </a:xfrm>
          <a:prstGeom prst="ellipse">
            <a:avLst/>
          </a:prstGeom>
          <a:solidFill>
            <a:srgbClr val="5A7A94"/>
          </a:solidFill>
          <a:ln w="6350" algn="ctr">
            <a:noFill/>
            <a:miter lim="800000"/>
            <a:headEnd/>
            <a:tailEnd/>
          </a:ln>
        </p:spPr>
      </p:pic>
      <p:pic>
        <p:nvPicPr>
          <p:cNvPr id="95" name="Picture 94"/>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3399335" y="2162766"/>
            <a:ext cx="280800" cy="280800"/>
          </a:xfrm>
          <a:prstGeom prst="ellipse">
            <a:avLst/>
          </a:prstGeom>
          <a:solidFill>
            <a:srgbClr val="5A7A94"/>
          </a:solidFill>
          <a:ln w="6350" algn="ctr">
            <a:noFill/>
            <a:miter lim="800000"/>
            <a:headEnd/>
            <a:tailEnd/>
          </a:ln>
        </p:spPr>
      </p:pic>
      <p:pic>
        <p:nvPicPr>
          <p:cNvPr id="96" name="Picture 95"/>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3338187" y="3414549"/>
            <a:ext cx="280800" cy="280800"/>
          </a:xfrm>
          <a:prstGeom prst="ellipse">
            <a:avLst/>
          </a:prstGeom>
          <a:solidFill>
            <a:srgbClr val="5A7A94"/>
          </a:solidFill>
          <a:ln w="6350" algn="ctr">
            <a:noFill/>
            <a:miter lim="800000"/>
            <a:headEnd/>
            <a:tailEnd/>
          </a:ln>
        </p:spPr>
      </p:pic>
      <p:pic>
        <p:nvPicPr>
          <p:cNvPr id="97" name="Picture 96"/>
          <p:cNvPicPr>
            <a:picLocks noChangeAspect="1"/>
          </p:cNvPicPr>
          <p:nvPr/>
        </p:nvPicPr>
        <p:blipFill rotWithShape="1">
          <a:blip r:embed="rId23">
            <a:extLst>
              <a:ext uri="{BEBA8EAE-BF5A-486C-A8C5-ECC9F3942E4B}">
                <a14:imgProps xmlns:a14="http://schemas.microsoft.com/office/drawing/2010/main">
                  <a14:imgLayer r:embed="rId24">
                    <a14:imgEffect>
                      <a14:brightnessContrast bright="100000"/>
                    </a14:imgEffect>
                  </a14:imgLayer>
                </a14:imgProps>
              </a:ext>
            </a:extLst>
          </a:blip>
          <a:srcRect l="-21650" t="-27122" r="-35423" b="-29950"/>
          <a:stretch/>
        </p:blipFill>
        <p:spPr>
          <a:xfrm>
            <a:off x="2284425" y="4579956"/>
            <a:ext cx="280800" cy="280800"/>
          </a:xfrm>
          <a:prstGeom prst="ellipse">
            <a:avLst/>
          </a:prstGeom>
          <a:solidFill>
            <a:srgbClr val="5A7A94"/>
          </a:solidFill>
          <a:ln w="6350" algn="ctr">
            <a:noFill/>
            <a:miter lim="800000"/>
            <a:headEnd/>
            <a:tailEnd/>
          </a:ln>
        </p:spPr>
      </p:pic>
      <p:sp>
        <p:nvSpPr>
          <p:cNvPr id="182" name="Title 181"/>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Principal Propagation</a:t>
            </a:r>
            <a:endParaRPr lang="en-US" dirty="0"/>
          </a:p>
        </p:txBody>
      </p:sp>
      <p:sp>
        <p:nvSpPr>
          <p:cNvPr id="2" name="Rectangle 1"/>
          <p:cNvSpPr/>
          <p:nvPr/>
        </p:nvSpPr>
        <p:spPr>
          <a:xfrm>
            <a:off x="5118918" y="902421"/>
            <a:ext cx="6571559" cy="261610"/>
          </a:xfrm>
          <a:prstGeom prst="rect">
            <a:avLst/>
          </a:prstGeom>
        </p:spPr>
        <p:txBody>
          <a:bodyPr wrap="square">
            <a:spAutoFit/>
          </a:bodyPr>
          <a:lstStyle/>
          <a:p>
            <a:pPr algn="r"/>
            <a:r>
              <a:rPr lang="en-US" sz="1100" b="1" dirty="0"/>
              <a:t>Note: </a:t>
            </a:r>
            <a:r>
              <a:rPr lang="en-US" sz="1100" dirty="0"/>
              <a:t>For practical details see </a:t>
            </a:r>
            <a:r>
              <a:rPr lang="en-US" sz="1100" dirty="0">
                <a:hlinkClick r:id="rId25" action="ppaction://hlinksldjump"/>
              </a:rPr>
              <a:t>Author Guidelines: How to create Colored Icons in 5 Steps</a:t>
            </a:r>
            <a:endParaRPr lang="en-US" sz="1100" dirty="0"/>
          </a:p>
        </p:txBody>
      </p:sp>
      <p:pic>
        <p:nvPicPr>
          <p:cNvPr id="99" name="Picture 98"/>
          <p:cNvPicPr>
            <a:picLocks noChangeAspect="1"/>
          </p:cNvPicPr>
          <p:nvPr/>
        </p:nvPicPr>
        <p:blipFill>
          <a:blip r:embed="rId26"/>
          <a:stretch>
            <a:fillRect/>
          </a:stretch>
        </p:blipFill>
        <p:spPr>
          <a:xfrm>
            <a:off x="698251" y="3379129"/>
            <a:ext cx="1800000" cy="142469"/>
          </a:xfrm>
          <a:prstGeom prst="rect">
            <a:avLst/>
          </a:prstGeom>
        </p:spPr>
      </p:pic>
      <p:pic>
        <p:nvPicPr>
          <p:cNvPr id="100" name="Picture 99">
            <a:extLst>
              <a:ext uri="{FF2B5EF4-FFF2-40B4-BE49-F238E27FC236}">
                <a16:creationId xmlns:a16="http://schemas.microsoft.com/office/drawing/2014/main" id="{AAA64285-9647-42F5-90A8-3D1012046C1F}"/>
              </a:ext>
            </a:extLst>
          </p:cNvPr>
          <p:cNvPicPr>
            <a:picLocks noChangeAspect="1"/>
          </p:cNvPicPr>
          <p:nvPr/>
        </p:nvPicPr>
        <p:blipFill>
          <a:blip r:embed="rId27"/>
          <a:stretch>
            <a:fillRect/>
          </a:stretch>
        </p:blipFill>
        <p:spPr>
          <a:xfrm>
            <a:off x="3232143" y="4004941"/>
            <a:ext cx="540000" cy="540000"/>
          </a:xfrm>
          <a:prstGeom prst="rect">
            <a:avLst/>
          </a:prstGeom>
        </p:spPr>
      </p:pic>
    </p:spTree>
    <p:extLst>
      <p:ext uri="{BB962C8B-B14F-4D97-AF65-F5344CB8AC3E}">
        <p14:creationId xmlns:p14="http://schemas.microsoft.com/office/powerpoint/2010/main" val="2712413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0A20-1B10-4E0A-9A61-A1A75EE63C64}"/>
              </a:ext>
            </a:extLst>
          </p:cNvPr>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Weather Demo: Developed Using the "Bring Your Own Language" Concept</a:t>
            </a:r>
            <a:br>
              <a:rPr lang="en-US" b="0" dirty="0"/>
            </a:br>
            <a:r>
              <a:rPr lang="en-US" sz="1400" b="0" dirty="0"/>
              <a:t>Browse Code Sample on GitHub: </a:t>
            </a:r>
            <a:r>
              <a:rPr lang="en-US" sz="1400" b="0" dirty="0">
                <a:hlinkClick r:id="rId3"/>
              </a:rPr>
              <a:t>https://github.com/SAP/cloud-cf-byol-weather-sample</a:t>
            </a:r>
            <a:r>
              <a:rPr lang="en-US" sz="1400" b="0" dirty="0"/>
              <a:t>  </a:t>
            </a:r>
            <a:endParaRPr lang="en-US" sz="2000" b="0" dirty="0"/>
          </a:p>
        </p:txBody>
      </p:sp>
      <p:sp>
        <p:nvSpPr>
          <p:cNvPr id="3" name="Rechteck 9">
            <a:extLst>
              <a:ext uri="{FF2B5EF4-FFF2-40B4-BE49-F238E27FC236}">
                <a16:creationId xmlns:a16="http://schemas.microsoft.com/office/drawing/2014/main" id="{C43FD2DB-695E-49CA-B892-6C117A16D950}"/>
              </a:ext>
            </a:extLst>
          </p:cNvPr>
          <p:cNvSpPr/>
          <p:nvPr/>
        </p:nvSpPr>
        <p:spPr>
          <a:xfrm>
            <a:off x="4657427" y="1788077"/>
            <a:ext cx="4481963" cy="3453841"/>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defTabSz="1088776"/>
            <a:endParaRPr lang="en-US" b="1" dirty="0">
              <a:solidFill>
                <a:schemeClr val="tx1">
                  <a:lumMod val="65000"/>
                  <a:lumOff val="35000"/>
                </a:schemeClr>
              </a:solidFill>
            </a:endParaRPr>
          </a:p>
        </p:txBody>
      </p:sp>
      <p:pic>
        <p:nvPicPr>
          <p:cNvPr id="4" name="Picture 3">
            <a:extLst>
              <a:ext uri="{FF2B5EF4-FFF2-40B4-BE49-F238E27FC236}">
                <a16:creationId xmlns:a16="http://schemas.microsoft.com/office/drawing/2014/main" id="{8761D1A4-82FC-49D8-B383-38AD23F90E1C}"/>
              </a:ext>
            </a:extLst>
          </p:cNvPr>
          <p:cNvPicPr>
            <a:picLocks noChangeAspect="1"/>
          </p:cNvPicPr>
          <p:nvPr/>
        </p:nvPicPr>
        <p:blipFill>
          <a:blip r:embed="rId4"/>
          <a:stretch>
            <a:fillRect/>
          </a:stretch>
        </p:blipFill>
        <p:spPr>
          <a:xfrm>
            <a:off x="4735476" y="1893834"/>
            <a:ext cx="1800000" cy="142469"/>
          </a:xfrm>
          <a:prstGeom prst="rect">
            <a:avLst/>
          </a:prstGeom>
        </p:spPr>
      </p:pic>
      <p:sp>
        <p:nvSpPr>
          <p:cNvPr id="5" name="Shape 2158">
            <a:extLst>
              <a:ext uri="{FF2B5EF4-FFF2-40B4-BE49-F238E27FC236}">
                <a16:creationId xmlns:a16="http://schemas.microsoft.com/office/drawing/2014/main" id="{4164A8C2-34EF-448E-BFF0-45445AC1574A}"/>
              </a:ext>
            </a:extLst>
          </p:cNvPr>
          <p:cNvSpPr/>
          <p:nvPr/>
        </p:nvSpPr>
        <p:spPr>
          <a:xfrm>
            <a:off x="4865345" y="2203749"/>
            <a:ext cx="4098813" cy="2905860"/>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0092D1"/>
                </a:solidFill>
                <a:latin typeface="Arial" charset="0"/>
                <a:ea typeface="Arial" charset="0"/>
                <a:cs typeface="Arial" charset="0"/>
                <a:sym typeface="Arial"/>
              </a:rPr>
              <a:t>Cloud Foundry Environment</a:t>
            </a:r>
          </a:p>
        </p:txBody>
      </p:sp>
      <p:cxnSp>
        <p:nvCxnSpPr>
          <p:cNvPr id="6" name="Shape 2178">
            <a:extLst>
              <a:ext uri="{FF2B5EF4-FFF2-40B4-BE49-F238E27FC236}">
                <a16:creationId xmlns:a16="http://schemas.microsoft.com/office/drawing/2014/main" id="{7AEC3777-5400-42C7-871B-C71059310BA6}"/>
              </a:ext>
            </a:extLst>
          </p:cNvPr>
          <p:cNvCxnSpPr>
            <a:cxnSpLocks/>
            <a:stCxn id="8" idx="3"/>
            <a:endCxn id="35" idx="0"/>
          </p:cNvCxnSpPr>
          <p:nvPr/>
        </p:nvCxnSpPr>
        <p:spPr>
          <a:xfrm>
            <a:off x="3642102" y="2578640"/>
            <a:ext cx="2300276" cy="185558"/>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F50F0A52-5261-46A9-9E14-FF1DA22AD30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140" t="-19917" r="-9140" b="-19917"/>
          <a:stretch/>
        </p:blipFill>
        <p:spPr>
          <a:xfrm>
            <a:off x="7688715" y="3842905"/>
            <a:ext cx="433678" cy="450362"/>
          </a:xfrm>
          <a:prstGeom prst="rect">
            <a:avLst/>
          </a:prstGeom>
        </p:spPr>
      </p:pic>
      <p:pic>
        <p:nvPicPr>
          <p:cNvPr id="8" name="Bild 7">
            <a:extLst>
              <a:ext uri="{FF2B5EF4-FFF2-40B4-BE49-F238E27FC236}">
                <a16:creationId xmlns:a16="http://schemas.microsoft.com/office/drawing/2014/main" id="{381D25EE-18D7-410B-B719-59EF33B600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2102" y="2398640"/>
            <a:ext cx="360000" cy="360000"/>
          </a:xfrm>
          <a:prstGeom prst="rect">
            <a:avLst/>
          </a:prstGeom>
        </p:spPr>
      </p:pic>
      <p:cxnSp>
        <p:nvCxnSpPr>
          <p:cNvPr id="9" name="Shape 2178">
            <a:extLst>
              <a:ext uri="{FF2B5EF4-FFF2-40B4-BE49-F238E27FC236}">
                <a16:creationId xmlns:a16="http://schemas.microsoft.com/office/drawing/2014/main" id="{8C645119-FD8D-4298-AABF-5C9785E63A0A}"/>
              </a:ext>
            </a:extLst>
          </p:cNvPr>
          <p:cNvCxnSpPr>
            <a:cxnSpLocks/>
            <a:stCxn id="8" idx="3"/>
            <a:endCxn id="32" idx="0"/>
          </p:cNvCxnSpPr>
          <p:nvPr/>
        </p:nvCxnSpPr>
        <p:spPr>
          <a:xfrm>
            <a:off x="3642102" y="2578640"/>
            <a:ext cx="4263452" cy="202089"/>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Abgerundetes Rechteck 24">
            <a:extLst>
              <a:ext uri="{FF2B5EF4-FFF2-40B4-BE49-F238E27FC236}">
                <a16:creationId xmlns:a16="http://schemas.microsoft.com/office/drawing/2014/main" id="{B1B12E87-DE18-43CD-A9DF-8BCEF80A9FEA}"/>
              </a:ext>
            </a:extLst>
          </p:cNvPr>
          <p:cNvSpPr/>
          <p:nvPr/>
        </p:nvSpPr>
        <p:spPr>
          <a:xfrm>
            <a:off x="3886187" y="2492627"/>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deploy</a:t>
            </a:r>
          </a:p>
        </p:txBody>
      </p:sp>
      <p:cxnSp>
        <p:nvCxnSpPr>
          <p:cNvPr id="11" name="Shape 2178">
            <a:extLst>
              <a:ext uri="{FF2B5EF4-FFF2-40B4-BE49-F238E27FC236}">
                <a16:creationId xmlns:a16="http://schemas.microsoft.com/office/drawing/2014/main" id="{B9BC7553-E544-43EF-99C3-D2402672FD63}"/>
              </a:ext>
            </a:extLst>
          </p:cNvPr>
          <p:cNvCxnSpPr>
            <a:cxnSpLocks/>
            <a:stCxn id="33" idx="1"/>
            <a:endCxn id="28" idx="3"/>
          </p:cNvCxnSpPr>
          <p:nvPr/>
        </p:nvCxnSpPr>
        <p:spPr>
          <a:xfrm flipH="1">
            <a:off x="3431621" y="4055784"/>
            <a:ext cx="2343096" cy="216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hape 2178">
            <a:extLst>
              <a:ext uri="{FF2B5EF4-FFF2-40B4-BE49-F238E27FC236}">
                <a16:creationId xmlns:a16="http://schemas.microsoft.com/office/drawing/2014/main" id="{7CAEA9CC-E85C-40D3-800E-56F440852A63}"/>
              </a:ext>
            </a:extLst>
          </p:cNvPr>
          <p:cNvCxnSpPr>
            <a:cxnSpLocks/>
            <a:stCxn id="28" idx="2"/>
            <a:endCxn id="19" idx="2"/>
          </p:cNvCxnSpPr>
          <p:nvPr/>
        </p:nvCxnSpPr>
        <p:spPr>
          <a:xfrm rot="16200000" flipH="1">
            <a:off x="5379934" y="2109639"/>
            <a:ext cx="398521" cy="4655146"/>
          </a:xfrm>
          <a:prstGeom prst="bentConnector3">
            <a:avLst>
              <a:gd name="adj1" fmla="val 175116"/>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hape 2178">
            <a:extLst>
              <a:ext uri="{FF2B5EF4-FFF2-40B4-BE49-F238E27FC236}">
                <a16:creationId xmlns:a16="http://schemas.microsoft.com/office/drawing/2014/main" id="{42551726-8E25-4B1B-934C-9704CEA9E148}"/>
              </a:ext>
            </a:extLst>
          </p:cNvPr>
          <p:cNvCxnSpPr>
            <a:cxnSpLocks/>
            <a:stCxn id="7" idx="3"/>
            <a:endCxn id="20" idx="1"/>
          </p:cNvCxnSpPr>
          <p:nvPr/>
        </p:nvCxnSpPr>
        <p:spPr>
          <a:xfrm flipV="1">
            <a:off x="8122393" y="4057952"/>
            <a:ext cx="1533063" cy="101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24">
            <a:extLst>
              <a:ext uri="{FF2B5EF4-FFF2-40B4-BE49-F238E27FC236}">
                <a16:creationId xmlns:a16="http://schemas.microsoft.com/office/drawing/2014/main" id="{EE6E5CCA-DD27-46DC-B847-1C93FF3A8A48}"/>
              </a:ext>
            </a:extLst>
          </p:cNvPr>
          <p:cNvSpPr/>
          <p:nvPr/>
        </p:nvSpPr>
        <p:spPr>
          <a:xfrm>
            <a:off x="8818500" y="3978682"/>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cxnSp>
        <p:nvCxnSpPr>
          <p:cNvPr id="15" name="Shape 2178">
            <a:extLst>
              <a:ext uri="{FF2B5EF4-FFF2-40B4-BE49-F238E27FC236}">
                <a16:creationId xmlns:a16="http://schemas.microsoft.com/office/drawing/2014/main" id="{5CD60969-B16E-40ED-9CE3-85C50BD070D5}"/>
              </a:ext>
            </a:extLst>
          </p:cNvPr>
          <p:cNvCxnSpPr>
            <a:cxnSpLocks/>
            <a:stCxn id="28" idx="2"/>
            <a:endCxn id="23" idx="1"/>
          </p:cNvCxnSpPr>
          <p:nvPr/>
        </p:nvCxnSpPr>
        <p:spPr>
          <a:xfrm rot="16200000" flipH="1">
            <a:off x="5558207" y="1931365"/>
            <a:ext cx="1819360" cy="643253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hape 2178">
            <a:extLst>
              <a:ext uri="{FF2B5EF4-FFF2-40B4-BE49-F238E27FC236}">
                <a16:creationId xmlns:a16="http://schemas.microsoft.com/office/drawing/2014/main" id="{7BB5B80A-E2F3-4473-9941-5D5D51B6E2BC}"/>
              </a:ext>
            </a:extLst>
          </p:cNvPr>
          <p:cNvCxnSpPr>
            <a:cxnSpLocks/>
            <a:stCxn id="29" idx="3"/>
            <a:endCxn id="27" idx="1"/>
          </p:cNvCxnSpPr>
          <p:nvPr/>
        </p:nvCxnSpPr>
        <p:spPr>
          <a:xfrm>
            <a:off x="1297692" y="401802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hape 2178">
            <a:extLst>
              <a:ext uri="{FF2B5EF4-FFF2-40B4-BE49-F238E27FC236}">
                <a16:creationId xmlns:a16="http://schemas.microsoft.com/office/drawing/2014/main" id="{1CC91193-0668-4609-87B6-A349461738D7}"/>
              </a:ext>
            </a:extLst>
          </p:cNvPr>
          <p:cNvCxnSpPr>
            <a:cxnSpLocks/>
            <a:endCxn id="7" idx="0"/>
          </p:cNvCxnSpPr>
          <p:nvPr/>
        </p:nvCxnSpPr>
        <p:spPr>
          <a:xfrm flipH="1">
            <a:off x="7905554" y="3539819"/>
            <a:ext cx="1212" cy="30308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Abgerundetes Rechteck 30">
            <a:extLst>
              <a:ext uri="{FF2B5EF4-FFF2-40B4-BE49-F238E27FC236}">
                <a16:creationId xmlns:a16="http://schemas.microsoft.com/office/drawing/2014/main" id="{2C682C7B-0E75-43EA-9B3D-D4816D6CEC91}"/>
              </a:ext>
            </a:extLst>
          </p:cNvPr>
          <p:cNvSpPr/>
          <p:nvPr/>
        </p:nvSpPr>
        <p:spPr>
          <a:xfrm>
            <a:off x="2039295" y="387923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1A9898"/>
                </a:solidFill>
                <a:latin typeface="Arial" charset="0"/>
                <a:ea typeface="Arial" charset="0"/>
                <a:cs typeface="Arial" charset="0"/>
              </a:rPr>
              <a:t>Weather </a:t>
            </a:r>
            <a:br>
              <a:rPr lang="en-US" sz="1100" b="1" dirty="0">
                <a:solidFill>
                  <a:srgbClr val="1A9898"/>
                </a:solidFill>
                <a:latin typeface="Arial" charset="0"/>
                <a:ea typeface="Arial" charset="0"/>
                <a:cs typeface="Arial" charset="0"/>
              </a:rPr>
            </a:br>
            <a:r>
              <a:rPr lang="en-US" sz="1100" b="1" dirty="0">
                <a:solidFill>
                  <a:srgbClr val="1A9898"/>
                </a:solidFill>
                <a:latin typeface="Arial" charset="0"/>
                <a:ea typeface="Arial" charset="0"/>
                <a:cs typeface="Arial" charset="0"/>
              </a:rPr>
              <a:t>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9" name="Abgerundetes Rechteck 30">
            <a:extLst>
              <a:ext uri="{FF2B5EF4-FFF2-40B4-BE49-F238E27FC236}">
                <a16:creationId xmlns:a16="http://schemas.microsoft.com/office/drawing/2014/main" id="{CA559277-6160-4313-AFE0-6FB1BC01271A}"/>
              </a:ext>
            </a:extLst>
          </p:cNvPr>
          <p:cNvSpPr/>
          <p:nvPr/>
        </p:nvSpPr>
        <p:spPr>
          <a:xfrm>
            <a:off x="7312419" y="4258773"/>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GeoServer</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pic>
        <p:nvPicPr>
          <p:cNvPr id="20" name="Bild 59">
            <a:extLst>
              <a:ext uri="{FF2B5EF4-FFF2-40B4-BE49-F238E27FC236}">
                <a16:creationId xmlns:a16="http://schemas.microsoft.com/office/drawing/2014/main" id="{EB4F6B20-6776-4955-BF46-3EFBA48E0E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5456" y="3877952"/>
            <a:ext cx="360000" cy="360000"/>
          </a:xfrm>
          <a:prstGeom prst="rect">
            <a:avLst/>
          </a:prstGeom>
          <a:solidFill>
            <a:schemeClr val="bg1"/>
          </a:solidFill>
        </p:spPr>
      </p:pic>
      <p:sp>
        <p:nvSpPr>
          <p:cNvPr id="21" name="Textfeld 6">
            <a:extLst>
              <a:ext uri="{FF2B5EF4-FFF2-40B4-BE49-F238E27FC236}">
                <a16:creationId xmlns:a16="http://schemas.microsoft.com/office/drawing/2014/main" id="{BC75D961-D258-43E7-96EB-0BCFE6ECBED5}"/>
              </a:ext>
            </a:extLst>
          </p:cNvPr>
          <p:cNvSpPr txBox="1"/>
          <p:nvPr/>
        </p:nvSpPr>
        <p:spPr>
          <a:xfrm>
            <a:off x="9695129" y="1788076"/>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pic>
        <p:nvPicPr>
          <p:cNvPr id="22" name="Bild 59">
            <a:extLst>
              <a:ext uri="{FF2B5EF4-FFF2-40B4-BE49-F238E27FC236}">
                <a16:creationId xmlns:a16="http://schemas.microsoft.com/office/drawing/2014/main" id="{0E1C4722-BA6C-480F-A212-78853E7DBB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1163" y="5333460"/>
            <a:ext cx="360000" cy="360000"/>
          </a:xfrm>
          <a:prstGeom prst="rect">
            <a:avLst/>
          </a:prstGeom>
          <a:solidFill>
            <a:schemeClr val="bg1"/>
          </a:solidFill>
        </p:spPr>
      </p:pic>
      <p:pic>
        <p:nvPicPr>
          <p:cNvPr id="23" name="Bild 59">
            <a:extLst>
              <a:ext uri="{FF2B5EF4-FFF2-40B4-BE49-F238E27FC236}">
                <a16:creationId xmlns:a16="http://schemas.microsoft.com/office/drawing/2014/main" id="{60C03B21-E4FA-46CC-8559-98E8DF0D92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4154" y="5877312"/>
            <a:ext cx="360000" cy="360000"/>
          </a:xfrm>
          <a:prstGeom prst="rect">
            <a:avLst/>
          </a:prstGeom>
          <a:solidFill>
            <a:schemeClr val="bg1"/>
          </a:solidFill>
        </p:spPr>
      </p:pic>
      <p:sp>
        <p:nvSpPr>
          <p:cNvPr id="24" name="Abgerundetes Rechteck 30">
            <a:extLst>
              <a:ext uri="{FF2B5EF4-FFF2-40B4-BE49-F238E27FC236}">
                <a16:creationId xmlns:a16="http://schemas.microsoft.com/office/drawing/2014/main" id="{9DE13982-E06B-4A60-90DB-4D2F28A392DF}"/>
              </a:ext>
            </a:extLst>
          </p:cNvPr>
          <p:cNvSpPr/>
          <p:nvPr/>
        </p:nvSpPr>
        <p:spPr>
          <a:xfrm>
            <a:off x="10020341" y="5936840"/>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OpenStreetMap.org</a:t>
            </a:r>
          </a:p>
        </p:txBody>
      </p:sp>
      <p:sp>
        <p:nvSpPr>
          <p:cNvPr id="25" name="Abgerundetes Rechteck 30">
            <a:extLst>
              <a:ext uri="{FF2B5EF4-FFF2-40B4-BE49-F238E27FC236}">
                <a16:creationId xmlns:a16="http://schemas.microsoft.com/office/drawing/2014/main" id="{7206FC49-6C93-478D-858C-DFBDB03931C7}"/>
              </a:ext>
            </a:extLst>
          </p:cNvPr>
          <p:cNvSpPr/>
          <p:nvPr/>
        </p:nvSpPr>
        <p:spPr>
          <a:xfrm>
            <a:off x="10020341" y="5381151"/>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OpenWeatherMap.org</a:t>
            </a:r>
          </a:p>
        </p:txBody>
      </p:sp>
      <p:sp>
        <p:nvSpPr>
          <p:cNvPr id="26" name="Rectangle 25">
            <a:extLst>
              <a:ext uri="{FF2B5EF4-FFF2-40B4-BE49-F238E27FC236}">
                <a16:creationId xmlns:a16="http://schemas.microsoft.com/office/drawing/2014/main" id="{71BA32AB-0C42-4D6E-BBAC-D423717C6C33}"/>
              </a:ext>
            </a:extLst>
          </p:cNvPr>
          <p:cNvSpPr/>
          <p:nvPr/>
        </p:nvSpPr>
        <p:spPr bwMode="gray">
          <a:xfrm>
            <a:off x="1808041" y="3492093"/>
            <a:ext cx="1835274"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27" name="Bild 7">
            <a:extLst>
              <a:ext uri="{FF2B5EF4-FFF2-40B4-BE49-F238E27FC236}">
                <a16:creationId xmlns:a16="http://schemas.microsoft.com/office/drawing/2014/main" id="{C072E682-173A-4F10-8E97-4F69785056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1695" y="3838025"/>
            <a:ext cx="360000" cy="360000"/>
          </a:xfrm>
          <a:prstGeom prst="rect">
            <a:avLst/>
          </a:prstGeom>
          <a:solidFill>
            <a:schemeClr val="bg1"/>
          </a:solidFill>
        </p:spPr>
      </p:pic>
      <p:pic>
        <p:nvPicPr>
          <p:cNvPr id="28" name="Picture 27">
            <a:extLst>
              <a:ext uri="{FF2B5EF4-FFF2-40B4-BE49-F238E27FC236}">
                <a16:creationId xmlns:a16="http://schemas.microsoft.com/office/drawing/2014/main" id="{B17B0CCE-D884-4E2E-9FC0-C465D9D420EF}"/>
              </a:ext>
            </a:extLst>
          </p:cNvPr>
          <p:cNvPicPr>
            <a:picLocks noChangeAspect="1"/>
          </p:cNvPicPr>
          <p:nvPr/>
        </p:nvPicPr>
        <p:blipFill rotWithShape="1">
          <a:blip r:embed="rId9"/>
          <a:srcRect l="11602" r="13397"/>
          <a:stretch/>
        </p:blipFill>
        <p:spPr>
          <a:xfrm>
            <a:off x="3071621" y="3877952"/>
            <a:ext cx="360000" cy="360000"/>
          </a:xfrm>
          <a:prstGeom prst="rect">
            <a:avLst/>
          </a:prstGeom>
        </p:spPr>
      </p:pic>
      <p:pic>
        <p:nvPicPr>
          <p:cNvPr id="29" name="Bild 6">
            <a:extLst>
              <a:ext uri="{FF2B5EF4-FFF2-40B4-BE49-F238E27FC236}">
                <a16:creationId xmlns:a16="http://schemas.microsoft.com/office/drawing/2014/main" id="{F70D9841-D9DA-48E3-9F3C-A0797C79C8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7692" y="3838025"/>
            <a:ext cx="360000" cy="360000"/>
          </a:xfrm>
          <a:prstGeom prst="rect">
            <a:avLst/>
          </a:prstGeom>
        </p:spPr>
      </p:pic>
      <p:sp>
        <p:nvSpPr>
          <p:cNvPr id="30" name="Rechteck 24">
            <a:extLst>
              <a:ext uri="{FF2B5EF4-FFF2-40B4-BE49-F238E27FC236}">
                <a16:creationId xmlns:a16="http://schemas.microsoft.com/office/drawing/2014/main" id="{900884C4-1513-439A-BCAB-4BC7231BCC89}"/>
              </a:ext>
            </a:extLst>
          </p:cNvPr>
          <p:cNvSpPr/>
          <p:nvPr/>
        </p:nvSpPr>
        <p:spPr>
          <a:xfrm>
            <a:off x="794493" y="4277031"/>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31" name="Rectangle 30">
            <a:extLst>
              <a:ext uri="{FF2B5EF4-FFF2-40B4-BE49-F238E27FC236}">
                <a16:creationId xmlns:a16="http://schemas.microsoft.com/office/drawing/2014/main" id="{136E48FD-3676-4F30-AAB0-4DB696B5D863}"/>
              </a:ext>
            </a:extLst>
          </p:cNvPr>
          <p:cNvSpPr/>
          <p:nvPr/>
        </p:nvSpPr>
        <p:spPr bwMode="gray">
          <a:xfrm>
            <a:off x="7034032"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1A9898"/>
                </a:solidFill>
                <a:latin typeface="Arial" charset="0"/>
                <a:ea typeface="Arial" charset="0"/>
                <a:cs typeface="Arial" charset="0"/>
              </a:rPr>
              <a:t>Server-side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Community CF buildpack</a:t>
            </a:r>
          </a:p>
        </p:txBody>
      </p:sp>
      <p:pic>
        <p:nvPicPr>
          <p:cNvPr id="32" name="Bild 10">
            <a:extLst>
              <a:ext uri="{FF2B5EF4-FFF2-40B4-BE49-F238E27FC236}">
                <a16:creationId xmlns:a16="http://schemas.microsoft.com/office/drawing/2014/main" id="{8943AB9B-C2C9-4387-8F13-E26184C50C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5554" y="2780729"/>
            <a:ext cx="360000" cy="360000"/>
          </a:xfrm>
          <a:prstGeom prst="rect">
            <a:avLst/>
          </a:prstGeom>
          <a:solidFill>
            <a:schemeClr val="bg1"/>
          </a:solidFill>
        </p:spPr>
      </p:pic>
      <p:pic>
        <p:nvPicPr>
          <p:cNvPr id="33" name="Picture 32">
            <a:extLst>
              <a:ext uri="{FF2B5EF4-FFF2-40B4-BE49-F238E27FC236}">
                <a16:creationId xmlns:a16="http://schemas.microsoft.com/office/drawing/2014/main" id="{241C8DAF-5F42-4701-86BB-C52BD5F7C753}"/>
              </a:ext>
            </a:extLst>
          </p:cNvPr>
          <p:cNvPicPr>
            <a:picLocks noChangeAspect="1"/>
          </p:cNvPicPr>
          <p:nvPr/>
        </p:nvPicPr>
        <p:blipFill rotWithShape="1">
          <a:blip r:embed="rId9">
            <a:duotone>
              <a:schemeClr val="bg2">
                <a:shade val="45000"/>
                <a:satMod val="135000"/>
              </a:schemeClr>
              <a:prstClr val="white"/>
            </a:duotone>
          </a:blip>
          <a:srcRect l="11602" r="13397"/>
          <a:stretch/>
        </p:blipFill>
        <p:spPr>
          <a:xfrm>
            <a:off x="5774717" y="3875784"/>
            <a:ext cx="360000" cy="360000"/>
          </a:xfrm>
          <a:prstGeom prst="rect">
            <a:avLst/>
          </a:prstGeom>
        </p:spPr>
      </p:pic>
      <p:sp>
        <p:nvSpPr>
          <p:cNvPr id="34" name="Rectangle 33">
            <a:extLst>
              <a:ext uri="{FF2B5EF4-FFF2-40B4-BE49-F238E27FC236}">
                <a16:creationId xmlns:a16="http://schemas.microsoft.com/office/drawing/2014/main" id="{02B295BA-C1B9-41B6-81CA-B8F1BE1B8D0F}"/>
              </a:ext>
            </a:extLst>
          </p:cNvPr>
          <p:cNvSpPr/>
          <p:nvPr/>
        </p:nvSpPr>
        <p:spPr bwMode="gray">
          <a:xfrm>
            <a:off x="5081354"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1A9898"/>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Staticfile CF buildpack</a:t>
            </a:r>
          </a:p>
        </p:txBody>
      </p:sp>
      <p:pic>
        <p:nvPicPr>
          <p:cNvPr id="35" name="Bild 10">
            <a:extLst>
              <a:ext uri="{FF2B5EF4-FFF2-40B4-BE49-F238E27FC236}">
                <a16:creationId xmlns:a16="http://schemas.microsoft.com/office/drawing/2014/main" id="{4D3C8986-A119-4647-A7B6-CFE4382918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62378" y="2764198"/>
            <a:ext cx="360000" cy="360000"/>
          </a:xfrm>
          <a:prstGeom prst="rect">
            <a:avLst/>
          </a:prstGeom>
          <a:solidFill>
            <a:schemeClr val="bg1"/>
          </a:solidFill>
        </p:spPr>
      </p:pic>
      <p:cxnSp>
        <p:nvCxnSpPr>
          <p:cNvPr id="36" name="Shape 2178">
            <a:extLst>
              <a:ext uri="{FF2B5EF4-FFF2-40B4-BE49-F238E27FC236}">
                <a16:creationId xmlns:a16="http://schemas.microsoft.com/office/drawing/2014/main" id="{F8845BE3-137F-4A31-AFEA-86847296A5A9}"/>
              </a:ext>
            </a:extLst>
          </p:cNvPr>
          <p:cNvCxnSpPr>
            <a:cxnSpLocks/>
            <a:endCxn id="33" idx="0"/>
          </p:cNvCxnSpPr>
          <p:nvPr/>
        </p:nvCxnSpPr>
        <p:spPr>
          <a:xfrm>
            <a:off x="5954717" y="3539819"/>
            <a:ext cx="0" cy="33596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Abgerundetes Rechteck 24">
            <a:extLst>
              <a:ext uri="{FF2B5EF4-FFF2-40B4-BE49-F238E27FC236}">
                <a16:creationId xmlns:a16="http://schemas.microsoft.com/office/drawing/2014/main" id="{FE194458-D548-4FE4-A5B6-A4CC375E0535}"/>
              </a:ext>
            </a:extLst>
          </p:cNvPr>
          <p:cNvSpPr/>
          <p:nvPr/>
        </p:nvSpPr>
        <p:spPr>
          <a:xfrm>
            <a:off x="3884916" y="3959843"/>
            <a:ext cx="115190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send on startup</a:t>
            </a:r>
          </a:p>
        </p:txBody>
      </p:sp>
      <p:cxnSp>
        <p:nvCxnSpPr>
          <p:cNvPr id="38" name="Shape 2178">
            <a:extLst>
              <a:ext uri="{FF2B5EF4-FFF2-40B4-BE49-F238E27FC236}">
                <a16:creationId xmlns:a16="http://schemas.microsoft.com/office/drawing/2014/main" id="{4C438A8F-482D-4BC0-9137-DA48A1680BE3}"/>
              </a:ext>
            </a:extLst>
          </p:cNvPr>
          <p:cNvCxnSpPr>
            <a:cxnSpLocks/>
            <a:stCxn id="28" idx="2"/>
            <a:endCxn id="22" idx="1"/>
          </p:cNvCxnSpPr>
          <p:nvPr/>
        </p:nvCxnSpPr>
        <p:spPr>
          <a:xfrm rot="16200000" flipH="1">
            <a:off x="5833638" y="1655935"/>
            <a:ext cx="1275508" cy="643954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30">
            <a:extLst>
              <a:ext uri="{FF2B5EF4-FFF2-40B4-BE49-F238E27FC236}">
                <a16:creationId xmlns:a16="http://schemas.microsoft.com/office/drawing/2014/main" id="{54EEA49F-7137-43FC-8E28-2C810CD36893}"/>
              </a:ext>
            </a:extLst>
          </p:cNvPr>
          <p:cNvSpPr/>
          <p:nvPr/>
        </p:nvSpPr>
        <p:spPr>
          <a:xfrm>
            <a:off x="5198180" y="4258773"/>
            <a:ext cx="15010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Weather 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40" name="Abgerundetes Rechteck 30">
            <a:extLst>
              <a:ext uri="{FF2B5EF4-FFF2-40B4-BE49-F238E27FC236}">
                <a16:creationId xmlns:a16="http://schemas.microsoft.com/office/drawing/2014/main" id="{E321A3EE-A4EA-4208-861A-534A452B129D}"/>
              </a:ext>
            </a:extLst>
          </p:cNvPr>
          <p:cNvSpPr/>
          <p:nvPr/>
        </p:nvSpPr>
        <p:spPr>
          <a:xfrm>
            <a:off x="2970463" y="2801743"/>
            <a:ext cx="982591" cy="3391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 Developer</a:t>
            </a:r>
          </a:p>
        </p:txBody>
      </p:sp>
      <p:sp>
        <p:nvSpPr>
          <p:cNvPr id="41" name="Abgerundetes Rechteck 30">
            <a:extLst>
              <a:ext uri="{FF2B5EF4-FFF2-40B4-BE49-F238E27FC236}">
                <a16:creationId xmlns:a16="http://schemas.microsoft.com/office/drawing/2014/main" id="{FD68B01B-5736-46E4-B570-3D64D5A34091}"/>
              </a:ext>
            </a:extLst>
          </p:cNvPr>
          <p:cNvSpPr/>
          <p:nvPr/>
        </p:nvSpPr>
        <p:spPr>
          <a:xfrm>
            <a:off x="9976347" y="3926804"/>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GeoNames.org</a:t>
            </a:r>
          </a:p>
          <a:p>
            <a:r>
              <a:rPr lang="en-US" sz="1100" dirty="0">
                <a:solidFill>
                  <a:schemeClr val="tx1">
                    <a:lumMod val="65000"/>
                    <a:lumOff val="35000"/>
                  </a:schemeClr>
                </a:solidFill>
                <a:latin typeface="Arial" charset="0"/>
                <a:ea typeface="Arial" charset="0"/>
                <a:cs typeface="Arial" charset="0"/>
              </a:rPr>
              <a:t>geographical database</a:t>
            </a:r>
          </a:p>
        </p:txBody>
      </p:sp>
    </p:spTree>
    <p:extLst>
      <p:ext uri="{BB962C8B-B14F-4D97-AF65-F5344CB8AC3E}">
        <p14:creationId xmlns:p14="http://schemas.microsoft.com/office/powerpoint/2010/main" val="88887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3426-FA0E-4A2A-98DE-ED939E782503}"/>
              </a:ext>
            </a:extLst>
          </p:cNvPr>
          <p:cNvSpPr>
            <a:spLocks noGrp="1"/>
          </p:cNvSpPr>
          <p:nvPr>
            <p:ph type="title"/>
          </p:nvPr>
        </p:nvSpPr>
        <p:spPr>
          <a:xfrm>
            <a:off x="504001" y="504000"/>
            <a:ext cx="11186476" cy="984885"/>
          </a:xfrm>
        </p:spPr>
        <p:txBody>
          <a:bodyPr/>
          <a:lstStyle/>
          <a:p>
            <a:r>
              <a:rPr lang="en-US" dirty="0"/>
              <a:t>SAP Cloud Platform Solution Diagram Examples</a:t>
            </a:r>
            <a:br>
              <a:rPr lang="en-US" dirty="0"/>
            </a:br>
            <a:r>
              <a:rPr lang="en-US" b="0" dirty="0"/>
              <a:t>Achieve Budget and spend Visibility by Extending SAP S/4HANA Cloud</a:t>
            </a:r>
            <a:br>
              <a:rPr lang="en-US" b="0" dirty="0"/>
            </a:br>
            <a:r>
              <a:rPr lang="en-US" sz="1400" b="0" dirty="0"/>
              <a:t>Browse Use Cases on cloudplatform.sap.com: </a:t>
            </a:r>
            <a:r>
              <a:rPr lang="en-US" sz="1400" b="0" dirty="0">
                <a:hlinkClick r:id="rId3"/>
              </a:rPr>
              <a:t>https://cloudplatform.sap.com/scenarios/usecases/extend-s4cloud.html</a:t>
            </a:r>
            <a:r>
              <a:rPr lang="en-US" sz="1400" b="0" dirty="0"/>
              <a:t> </a:t>
            </a:r>
            <a:endParaRPr lang="en-US" b="0" dirty="0"/>
          </a:p>
        </p:txBody>
      </p:sp>
      <p:cxnSp>
        <p:nvCxnSpPr>
          <p:cNvPr id="3" name="Elbow Connector 5">
            <a:extLst>
              <a:ext uri="{FF2B5EF4-FFF2-40B4-BE49-F238E27FC236}">
                <a16:creationId xmlns:a16="http://schemas.microsoft.com/office/drawing/2014/main" id="{C4B2E91A-527D-4BC7-AFB3-A8C2F0A5760F}"/>
              </a:ext>
            </a:extLst>
          </p:cNvPr>
          <p:cNvCxnSpPr>
            <a:cxnSpLocks/>
            <a:stCxn id="27" idx="6"/>
            <a:endCxn id="24" idx="0"/>
          </p:cNvCxnSpPr>
          <p:nvPr/>
        </p:nvCxnSpPr>
        <p:spPr>
          <a:xfrm>
            <a:off x="5289531" y="3209145"/>
            <a:ext cx="5247996" cy="536991"/>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Shape 2158">
            <a:extLst>
              <a:ext uri="{FF2B5EF4-FFF2-40B4-BE49-F238E27FC236}">
                <a16:creationId xmlns:a16="http://schemas.microsoft.com/office/drawing/2014/main" id="{17B867F2-6AE0-4305-A2C1-2075BCD64EA8}"/>
              </a:ext>
            </a:extLst>
          </p:cNvPr>
          <p:cNvSpPr/>
          <p:nvPr/>
        </p:nvSpPr>
        <p:spPr>
          <a:xfrm>
            <a:off x="1633091" y="2132856"/>
            <a:ext cx="7677299" cy="3884713"/>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latin typeface="+mn-lt"/>
              <a:sym typeface="Arial"/>
            </a:endParaRPr>
          </a:p>
        </p:txBody>
      </p:sp>
      <p:cxnSp>
        <p:nvCxnSpPr>
          <p:cNvPr id="5" name="Gewinkelte Verbindung 42">
            <a:extLst>
              <a:ext uri="{FF2B5EF4-FFF2-40B4-BE49-F238E27FC236}">
                <a16:creationId xmlns:a16="http://schemas.microsoft.com/office/drawing/2014/main" id="{48EF65CF-FA16-4BBD-8ADF-047520FC0B89}"/>
              </a:ext>
            </a:extLst>
          </p:cNvPr>
          <p:cNvCxnSpPr>
            <a:cxnSpLocks/>
            <a:stCxn id="7" idx="0"/>
            <a:endCxn id="58" idx="1"/>
          </p:cNvCxnSpPr>
          <p:nvPr/>
        </p:nvCxnSpPr>
        <p:spPr>
          <a:xfrm rot="5400000" flipH="1" flipV="1">
            <a:off x="1860838" y="2447979"/>
            <a:ext cx="235803" cy="175813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Bild 8">
            <a:extLst>
              <a:ext uri="{FF2B5EF4-FFF2-40B4-BE49-F238E27FC236}">
                <a16:creationId xmlns:a16="http://schemas.microsoft.com/office/drawing/2014/main" id="{7BE7A2FC-5E39-4FC2-93A9-9662F6EA28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671" y="2696502"/>
            <a:ext cx="360000" cy="327167"/>
          </a:xfrm>
          <a:prstGeom prst="rect">
            <a:avLst/>
          </a:prstGeom>
        </p:spPr>
      </p:pic>
      <p:pic>
        <p:nvPicPr>
          <p:cNvPr id="7" name="Bild 7">
            <a:extLst>
              <a:ext uri="{FF2B5EF4-FFF2-40B4-BE49-F238E27FC236}">
                <a16:creationId xmlns:a16="http://schemas.microsoft.com/office/drawing/2014/main" id="{44B1895E-F5E5-498A-88E9-AF4EF428C4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671" y="3444948"/>
            <a:ext cx="360000" cy="360000"/>
          </a:xfrm>
          <a:prstGeom prst="rect">
            <a:avLst/>
          </a:prstGeom>
        </p:spPr>
      </p:pic>
      <p:cxnSp>
        <p:nvCxnSpPr>
          <p:cNvPr id="8" name="Gewinkelte Verbindung 42">
            <a:extLst>
              <a:ext uri="{FF2B5EF4-FFF2-40B4-BE49-F238E27FC236}">
                <a16:creationId xmlns:a16="http://schemas.microsoft.com/office/drawing/2014/main" id="{A22FEDFF-C08F-443A-8793-30C8FA178336}"/>
              </a:ext>
            </a:extLst>
          </p:cNvPr>
          <p:cNvCxnSpPr>
            <a:cxnSpLocks/>
            <a:stCxn id="6" idx="2"/>
            <a:endCxn id="58" idx="1"/>
          </p:cNvCxnSpPr>
          <p:nvPr/>
        </p:nvCxnSpPr>
        <p:spPr>
          <a:xfrm rot="16200000" flipH="1">
            <a:off x="1886001" y="2237338"/>
            <a:ext cx="185476" cy="175813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hteck 11">
            <a:extLst>
              <a:ext uri="{FF2B5EF4-FFF2-40B4-BE49-F238E27FC236}">
                <a16:creationId xmlns:a16="http://schemas.microsoft.com/office/drawing/2014/main" id="{CC5BBBC5-1480-4812-B3D3-A5EE21E0ECB5}"/>
              </a:ext>
            </a:extLst>
          </p:cNvPr>
          <p:cNvSpPr/>
          <p:nvPr/>
        </p:nvSpPr>
        <p:spPr>
          <a:xfrm>
            <a:off x="611314" y="3887673"/>
            <a:ext cx="976712"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 Clients</a:t>
            </a:r>
          </a:p>
        </p:txBody>
      </p:sp>
      <p:sp>
        <p:nvSpPr>
          <p:cNvPr id="10" name="Rechteck 9">
            <a:extLst>
              <a:ext uri="{FF2B5EF4-FFF2-40B4-BE49-F238E27FC236}">
                <a16:creationId xmlns:a16="http://schemas.microsoft.com/office/drawing/2014/main" id="{F6795152-AF21-442E-BB36-23EE91792976}"/>
              </a:ext>
            </a:extLst>
          </p:cNvPr>
          <p:cNvSpPr/>
          <p:nvPr/>
        </p:nvSpPr>
        <p:spPr>
          <a:xfrm>
            <a:off x="2117673" y="3937545"/>
            <a:ext cx="6816400" cy="1017094"/>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dirty="0">
                <a:solidFill>
                  <a:srgbClr val="1A9898"/>
                </a:solidFill>
                <a:latin typeface="Arial" charset="0"/>
                <a:ea typeface="Arial" charset="0"/>
                <a:cs typeface="Arial" charset="0"/>
              </a:rPr>
              <a:t>Java Application</a:t>
            </a:r>
          </a:p>
        </p:txBody>
      </p:sp>
      <p:cxnSp>
        <p:nvCxnSpPr>
          <p:cNvPr id="11" name="Gewinkelte Verbindung 42">
            <a:extLst>
              <a:ext uri="{FF2B5EF4-FFF2-40B4-BE49-F238E27FC236}">
                <a16:creationId xmlns:a16="http://schemas.microsoft.com/office/drawing/2014/main" id="{FED0365D-E31E-42EC-B146-3E2E85969955}"/>
              </a:ext>
            </a:extLst>
          </p:cNvPr>
          <p:cNvCxnSpPr>
            <a:cxnSpLocks/>
            <a:stCxn id="58" idx="3"/>
            <a:endCxn id="27" idx="2"/>
          </p:cNvCxnSpPr>
          <p:nvPr/>
        </p:nvCxnSpPr>
        <p:spPr>
          <a:xfrm>
            <a:off x="3273360" y="3209145"/>
            <a:ext cx="1296171"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hteck 9">
            <a:extLst>
              <a:ext uri="{FF2B5EF4-FFF2-40B4-BE49-F238E27FC236}">
                <a16:creationId xmlns:a16="http://schemas.microsoft.com/office/drawing/2014/main" id="{0C1E8C8B-DC85-4912-8979-6DDF10E9297C}"/>
              </a:ext>
            </a:extLst>
          </p:cNvPr>
          <p:cNvSpPr/>
          <p:nvPr/>
        </p:nvSpPr>
        <p:spPr>
          <a:xfrm>
            <a:off x="5173814" y="4327040"/>
            <a:ext cx="1102000" cy="468000"/>
          </a:xfrm>
          <a:prstGeom prst="rect">
            <a:avLst/>
          </a:prstGeom>
          <a:solidFill>
            <a:schemeClr val="bg1"/>
          </a:solid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US" sz="1200" b="1" dirty="0">
                <a:solidFill>
                  <a:srgbClr val="1A9898"/>
                </a:solidFill>
                <a:latin typeface="Arial" charset="0"/>
                <a:ea typeface="Arial" charset="0"/>
                <a:cs typeface="Arial" charset="0"/>
              </a:rPr>
              <a:t>Custom Code</a:t>
            </a:r>
          </a:p>
        </p:txBody>
      </p:sp>
      <p:sp>
        <p:nvSpPr>
          <p:cNvPr id="13" name="Rechteck 9">
            <a:extLst>
              <a:ext uri="{FF2B5EF4-FFF2-40B4-BE49-F238E27FC236}">
                <a16:creationId xmlns:a16="http://schemas.microsoft.com/office/drawing/2014/main" id="{3F5D09B9-3677-4B51-AC4A-4D8A4935C624}"/>
              </a:ext>
            </a:extLst>
          </p:cNvPr>
          <p:cNvSpPr/>
          <p:nvPr/>
        </p:nvSpPr>
        <p:spPr>
          <a:xfrm>
            <a:off x="7106980" y="4327040"/>
            <a:ext cx="1668597"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rgbClr val="AB218E"/>
                </a:solidFill>
              </a:rPr>
              <a:t>S/4HANA Cloud SDK</a:t>
            </a:r>
            <a:endParaRPr lang="en-US" sz="1100" dirty="0">
              <a:solidFill>
                <a:srgbClr val="AB218E"/>
              </a:solidFill>
            </a:endParaRPr>
          </a:p>
        </p:txBody>
      </p:sp>
      <p:sp>
        <p:nvSpPr>
          <p:cNvPr id="14" name="Rechteck 9">
            <a:extLst>
              <a:ext uri="{FF2B5EF4-FFF2-40B4-BE49-F238E27FC236}">
                <a16:creationId xmlns:a16="http://schemas.microsoft.com/office/drawing/2014/main" id="{929FCA92-0FE6-4A88-ADC4-AE3A5CF20E28}"/>
              </a:ext>
            </a:extLst>
          </p:cNvPr>
          <p:cNvSpPr/>
          <p:nvPr/>
        </p:nvSpPr>
        <p:spPr>
          <a:xfrm>
            <a:off x="2452739" y="4327040"/>
            <a:ext cx="2093185" cy="468000"/>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AB218E"/>
                </a:solidFill>
              </a:rPr>
              <a:t>SAP Cloud Platform SDK</a:t>
            </a:r>
            <a:br>
              <a:rPr lang="en-US" sz="1100" b="1" dirty="0">
                <a:solidFill>
                  <a:srgbClr val="AB218E"/>
                </a:solidFill>
              </a:rPr>
            </a:br>
            <a:r>
              <a:rPr lang="en-US" sz="1100" b="1" dirty="0">
                <a:solidFill>
                  <a:srgbClr val="AB218E"/>
                </a:solidFill>
              </a:rPr>
              <a:t>for service development</a:t>
            </a:r>
            <a:endParaRPr lang="en-US" sz="1100" dirty="0">
              <a:solidFill>
                <a:srgbClr val="AB218E"/>
              </a:solidFill>
            </a:endParaRPr>
          </a:p>
        </p:txBody>
      </p:sp>
      <p:sp>
        <p:nvSpPr>
          <p:cNvPr id="15" name="Abgerundetes Rechteck 24">
            <a:extLst>
              <a:ext uri="{FF2B5EF4-FFF2-40B4-BE49-F238E27FC236}">
                <a16:creationId xmlns:a16="http://schemas.microsoft.com/office/drawing/2014/main" id="{6D296A9A-DF1E-4914-AEBE-D9E02E3DBA32}"/>
              </a:ext>
            </a:extLst>
          </p:cNvPr>
          <p:cNvSpPr/>
          <p:nvPr/>
        </p:nvSpPr>
        <p:spPr>
          <a:xfrm>
            <a:off x="6558510" y="4473598"/>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6" name="Elbow Connector 23">
            <a:extLst>
              <a:ext uri="{FF2B5EF4-FFF2-40B4-BE49-F238E27FC236}">
                <a16:creationId xmlns:a16="http://schemas.microsoft.com/office/drawing/2014/main" id="{F06A7FD0-10AB-436E-B193-198D2EEB0739}"/>
              </a:ext>
            </a:extLst>
          </p:cNvPr>
          <p:cNvCxnSpPr>
            <a:cxnSpLocks/>
            <a:stCxn id="27" idx="7"/>
            <a:endCxn id="46" idx="1"/>
          </p:cNvCxnSpPr>
          <p:nvPr/>
        </p:nvCxnSpPr>
        <p:spPr>
          <a:xfrm rot="5400000" flipH="1" flipV="1">
            <a:off x="7581859" y="423747"/>
            <a:ext cx="133070" cy="492861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Abgerundetes Rechteck 24">
            <a:extLst>
              <a:ext uri="{FF2B5EF4-FFF2-40B4-BE49-F238E27FC236}">
                <a16:creationId xmlns:a16="http://schemas.microsoft.com/office/drawing/2014/main" id="{05E6B888-6EA8-41AC-BAF9-772DFA92A823}"/>
              </a:ext>
            </a:extLst>
          </p:cNvPr>
          <p:cNvSpPr/>
          <p:nvPr/>
        </p:nvSpPr>
        <p:spPr>
          <a:xfrm>
            <a:off x="4224742" y="4473598"/>
            <a:ext cx="689578" cy="180000"/>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8" name="Gewinkelte Verbindung 42">
            <a:extLst>
              <a:ext uri="{FF2B5EF4-FFF2-40B4-BE49-F238E27FC236}">
                <a16:creationId xmlns:a16="http://schemas.microsoft.com/office/drawing/2014/main" id="{80688363-F559-4C18-B73F-73BE129245DD}"/>
              </a:ext>
            </a:extLst>
          </p:cNvPr>
          <p:cNvCxnSpPr>
            <a:cxnSpLocks/>
            <a:stCxn id="12" idx="1"/>
            <a:endCxn id="17" idx="3"/>
          </p:cNvCxnSpPr>
          <p:nvPr/>
        </p:nvCxnSpPr>
        <p:spPr>
          <a:xfrm flipH="1">
            <a:off x="4914320" y="4561040"/>
            <a:ext cx="259494"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Gewinkelte Verbindung 42">
            <a:extLst>
              <a:ext uri="{FF2B5EF4-FFF2-40B4-BE49-F238E27FC236}">
                <a16:creationId xmlns:a16="http://schemas.microsoft.com/office/drawing/2014/main" id="{D7D65465-9FCB-4712-9B28-145A8BF2EBB1}"/>
              </a:ext>
            </a:extLst>
          </p:cNvPr>
          <p:cNvCxnSpPr>
            <a:cxnSpLocks/>
            <a:stCxn id="12" idx="3"/>
            <a:endCxn id="15" idx="1"/>
          </p:cNvCxnSpPr>
          <p:nvPr/>
        </p:nvCxnSpPr>
        <p:spPr>
          <a:xfrm>
            <a:off x="6275814" y="4561040"/>
            <a:ext cx="282696"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Abgerundetes Rechteck 30">
            <a:extLst>
              <a:ext uri="{FF2B5EF4-FFF2-40B4-BE49-F238E27FC236}">
                <a16:creationId xmlns:a16="http://schemas.microsoft.com/office/drawing/2014/main" id="{C6441FA5-D40E-4DA5-8F5F-D83A4C6DF382}"/>
              </a:ext>
            </a:extLst>
          </p:cNvPr>
          <p:cNvSpPr/>
          <p:nvPr/>
        </p:nvSpPr>
        <p:spPr>
          <a:xfrm>
            <a:off x="9549775" y="5708018"/>
            <a:ext cx="1896141" cy="331033"/>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cs typeface="Arial" charset="0"/>
              </a:rPr>
              <a:t>Corporate Identity </a:t>
            </a:r>
            <a:br>
              <a:rPr lang="en-US" sz="1100" b="1" dirty="0">
                <a:solidFill>
                  <a:schemeClr val="tx1">
                    <a:lumMod val="65000"/>
                    <a:lumOff val="35000"/>
                  </a:schemeClr>
                </a:solidFill>
                <a:latin typeface="Arial" charset="0"/>
                <a:cs typeface="Arial" charset="0"/>
              </a:rPr>
            </a:br>
            <a:r>
              <a:rPr lang="en-US" sz="1100" b="1" dirty="0">
                <a:solidFill>
                  <a:schemeClr val="tx1">
                    <a:lumMod val="65000"/>
                    <a:lumOff val="35000"/>
                  </a:schemeClr>
                </a:solidFill>
                <a:latin typeface="Arial" charset="0"/>
                <a:cs typeface="Arial" charset="0"/>
              </a:rPr>
              <a:t>Provider</a:t>
            </a:r>
          </a:p>
        </p:txBody>
      </p:sp>
      <p:pic>
        <p:nvPicPr>
          <p:cNvPr id="21" name="Picture 20">
            <a:extLst>
              <a:ext uri="{FF2B5EF4-FFF2-40B4-BE49-F238E27FC236}">
                <a16:creationId xmlns:a16="http://schemas.microsoft.com/office/drawing/2014/main" id="{70DFB2AD-F5B3-436C-9305-043F8996F913}"/>
              </a:ext>
            </a:extLst>
          </p:cNvPr>
          <p:cNvPicPr>
            <a:picLocks noChangeAspect="1"/>
          </p:cNvPicPr>
          <p:nvPr/>
        </p:nvPicPr>
        <p:blipFill rotWithShape="1">
          <a:blip r:embed="rId6"/>
          <a:srcRect l="-4433" r="-6807"/>
          <a:stretch/>
        </p:blipFill>
        <p:spPr>
          <a:xfrm>
            <a:off x="10278166" y="5149753"/>
            <a:ext cx="439360" cy="396000"/>
          </a:xfrm>
          <a:prstGeom prst="rect">
            <a:avLst/>
          </a:prstGeom>
        </p:spPr>
      </p:pic>
      <p:cxnSp>
        <p:nvCxnSpPr>
          <p:cNvPr id="22" name="Elbow Connector 30">
            <a:extLst>
              <a:ext uri="{FF2B5EF4-FFF2-40B4-BE49-F238E27FC236}">
                <a16:creationId xmlns:a16="http://schemas.microsoft.com/office/drawing/2014/main" id="{1EDD7C3B-B505-4604-A88C-BD928016EA1D}"/>
              </a:ext>
            </a:extLst>
          </p:cNvPr>
          <p:cNvCxnSpPr>
            <a:cxnSpLocks/>
            <a:endCxn id="21" idx="1"/>
          </p:cNvCxnSpPr>
          <p:nvPr/>
        </p:nvCxnSpPr>
        <p:spPr>
          <a:xfrm>
            <a:off x="9310390" y="5347753"/>
            <a:ext cx="967776" cy="0"/>
          </a:xfrm>
          <a:prstGeom prst="straightConnector1">
            <a:avLst/>
          </a:prstGeom>
          <a:ln w="19050" cap="rnd" cmpd="sng">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Abgerundetes Rechteck 24">
            <a:extLst>
              <a:ext uri="{FF2B5EF4-FFF2-40B4-BE49-F238E27FC236}">
                <a16:creationId xmlns:a16="http://schemas.microsoft.com/office/drawing/2014/main" id="{BC94F270-BBF3-4F58-ACF6-E09481E523C3}"/>
              </a:ext>
            </a:extLst>
          </p:cNvPr>
          <p:cNvSpPr/>
          <p:nvPr/>
        </p:nvSpPr>
        <p:spPr>
          <a:xfrm>
            <a:off x="10112699" y="3746136"/>
            <a:ext cx="849655" cy="18259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rPr>
              <a:t>OData API </a:t>
            </a:r>
          </a:p>
        </p:txBody>
      </p:sp>
      <p:sp>
        <p:nvSpPr>
          <p:cNvPr id="25" name="Textfeld 6">
            <a:extLst>
              <a:ext uri="{FF2B5EF4-FFF2-40B4-BE49-F238E27FC236}">
                <a16:creationId xmlns:a16="http://schemas.microsoft.com/office/drawing/2014/main" id="{AC3E2492-1BB0-4E58-813D-84470466C40F}"/>
              </a:ext>
            </a:extLst>
          </p:cNvPr>
          <p:cNvSpPr txBox="1"/>
          <p:nvPr/>
        </p:nvSpPr>
        <p:spPr>
          <a:xfrm>
            <a:off x="5289531" y="1790626"/>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rPr>
              <a:t>INTERNET</a:t>
            </a:r>
          </a:p>
        </p:txBody>
      </p:sp>
      <p:sp>
        <p:nvSpPr>
          <p:cNvPr id="26" name="Rechteck 39">
            <a:extLst>
              <a:ext uri="{FF2B5EF4-FFF2-40B4-BE49-F238E27FC236}">
                <a16:creationId xmlns:a16="http://schemas.microsoft.com/office/drawing/2014/main" id="{4653324F-0281-4178-84E1-33D9895685BD}"/>
              </a:ext>
            </a:extLst>
          </p:cNvPr>
          <p:cNvSpPr/>
          <p:nvPr/>
        </p:nvSpPr>
        <p:spPr>
          <a:xfrm>
            <a:off x="3696422" y="2828678"/>
            <a:ext cx="105663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Connectivity</a:t>
            </a:r>
          </a:p>
        </p:txBody>
      </p:sp>
      <p:pic>
        <p:nvPicPr>
          <p:cNvPr id="27" name="Bild 40">
            <a:extLst>
              <a:ext uri="{FF2B5EF4-FFF2-40B4-BE49-F238E27FC236}">
                <a16:creationId xmlns:a16="http://schemas.microsoft.com/office/drawing/2014/main" id="{1C6981F2-0447-4B60-962C-51F81276B6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9531" y="2849145"/>
            <a:ext cx="720000" cy="720000"/>
          </a:xfrm>
          <a:prstGeom prst="ellipse">
            <a:avLst/>
          </a:prstGeom>
        </p:spPr>
      </p:pic>
      <p:cxnSp>
        <p:nvCxnSpPr>
          <p:cNvPr id="28" name="Elbow Connector 37">
            <a:extLst>
              <a:ext uri="{FF2B5EF4-FFF2-40B4-BE49-F238E27FC236}">
                <a16:creationId xmlns:a16="http://schemas.microsoft.com/office/drawing/2014/main" id="{D27B7AA2-7CEE-4342-9BB9-AB272BAA3B7C}"/>
              </a:ext>
            </a:extLst>
          </p:cNvPr>
          <p:cNvCxnSpPr>
            <a:cxnSpLocks/>
          </p:cNvCxnSpPr>
          <p:nvPr/>
        </p:nvCxnSpPr>
        <p:spPr>
          <a:xfrm rot="10800000" flipV="1">
            <a:off x="9302470" y="4164139"/>
            <a:ext cx="1255005" cy="414815"/>
          </a:xfrm>
          <a:prstGeom prst="bentConnector3">
            <a:avLst>
              <a:gd name="adj1" fmla="val -91"/>
            </a:avLst>
          </a:prstGeom>
          <a:ln w="19050" cap="rnd" cmpd="sng">
            <a:solidFill>
              <a:schemeClr val="accent6"/>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C743769-AEE0-40B1-B3CE-7FC2FAA63187}"/>
              </a:ext>
            </a:extLst>
          </p:cNvPr>
          <p:cNvPicPr>
            <a:picLocks noChangeAspect="1"/>
          </p:cNvPicPr>
          <p:nvPr/>
        </p:nvPicPr>
        <p:blipFill>
          <a:blip r:embed="rId8"/>
          <a:stretch>
            <a:fillRect/>
          </a:stretch>
        </p:blipFill>
        <p:spPr>
          <a:xfrm>
            <a:off x="1777742" y="2253031"/>
            <a:ext cx="1774520" cy="140449"/>
          </a:xfrm>
          <a:prstGeom prst="rect">
            <a:avLst/>
          </a:prstGeom>
        </p:spPr>
      </p:pic>
      <p:grpSp>
        <p:nvGrpSpPr>
          <p:cNvPr id="30" name="Group 29">
            <a:extLst>
              <a:ext uri="{FF2B5EF4-FFF2-40B4-BE49-F238E27FC236}">
                <a16:creationId xmlns:a16="http://schemas.microsoft.com/office/drawing/2014/main" id="{12AF5344-F147-44D5-B0BD-75395D6B6728}"/>
              </a:ext>
            </a:extLst>
          </p:cNvPr>
          <p:cNvGrpSpPr/>
          <p:nvPr/>
        </p:nvGrpSpPr>
        <p:grpSpPr>
          <a:xfrm>
            <a:off x="7581278" y="5086653"/>
            <a:ext cx="1468637" cy="720000"/>
            <a:chOff x="6108722" y="3833940"/>
            <a:chExt cx="1468637" cy="720000"/>
          </a:xfrm>
        </p:grpSpPr>
        <p:sp>
          <p:nvSpPr>
            <p:cNvPr id="31" name="Rechteck 49">
              <a:extLst>
                <a:ext uri="{FF2B5EF4-FFF2-40B4-BE49-F238E27FC236}">
                  <a16:creationId xmlns:a16="http://schemas.microsoft.com/office/drawing/2014/main" id="{04BF6536-8C53-47CD-8C73-43FC5E58FE66}"/>
                </a:ext>
              </a:extLst>
            </p:cNvPr>
            <p:cNvSpPr/>
            <p:nvPr/>
          </p:nvSpPr>
          <p:spPr>
            <a:xfrm>
              <a:off x="6826687" y="4024663"/>
              <a:ext cx="750672" cy="338554"/>
            </a:xfrm>
            <a:prstGeom prst="rect">
              <a:avLst/>
            </a:prstGeom>
          </p:spPr>
          <p:txBody>
            <a:bodyPr wrap="square" lIns="0" tIns="0" rIns="0" bIns="0">
              <a:spAutoFit/>
            </a:bodyPr>
            <a:lstStyle/>
            <a:p>
              <a:r>
                <a:rPr lang="en-US" sz="1100" b="1" dirty="0">
                  <a:solidFill>
                    <a:srgbClr val="427CAC"/>
                  </a:solidFill>
                  <a:latin typeface="Arial" charset="0"/>
                  <a:ea typeface="Arial" charset="0"/>
                  <a:cs typeface="Arial" charset="0"/>
                </a:rPr>
                <a:t>SAP ASE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32" name="Picture 31">
              <a:extLst>
                <a:ext uri="{FF2B5EF4-FFF2-40B4-BE49-F238E27FC236}">
                  <a16:creationId xmlns:a16="http://schemas.microsoft.com/office/drawing/2014/main" id="{A53B38A5-12AB-451A-BCD2-300F2F125DA8}"/>
                </a:ext>
              </a:extLst>
            </p:cNvPr>
            <p:cNvPicPr>
              <a:picLocks noChangeAspect="1"/>
            </p:cNvPicPr>
            <p:nvPr/>
          </p:nvPicPr>
          <p:blipFill>
            <a:blip r:embed="rId9"/>
            <a:stretch>
              <a:fillRect/>
            </a:stretch>
          </p:blipFill>
          <p:spPr>
            <a:xfrm>
              <a:off x="6108722" y="3833940"/>
              <a:ext cx="720000" cy="720000"/>
            </a:xfrm>
            <a:prstGeom prst="rect">
              <a:avLst/>
            </a:prstGeom>
          </p:spPr>
        </p:pic>
      </p:grpSp>
      <p:sp>
        <p:nvSpPr>
          <p:cNvPr id="34" name="Rechteck 32">
            <a:extLst>
              <a:ext uri="{FF2B5EF4-FFF2-40B4-BE49-F238E27FC236}">
                <a16:creationId xmlns:a16="http://schemas.microsoft.com/office/drawing/2014/main" id="{DC5BA18A-C3FA-40FA-A847-7EAACBCC4A5F}"/>
              </a:ext>
            </a:extLst>
          </p:cNvPr>
          <p:cNvSpPr/>
          <p:nvPr/>
        </p:nvSpPr>
        <p:spPr>
          <a:xfrm>
            <a:off x="2665002" y="3467658"/>
            <a:ext cx="82554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 App</a:t>
            </a:r>
          </a:p>
        </p:txBody>
      </p:sp>
      <p:pic>
        <p:nvPicPr>
          <p:cNvPr id="35" name="Picture 34">
            <a:extLst>
              <a:ext uri="{FF2B5EF4-FFF2-40B4-BE49-F238E27FC236}">
                <a16:creationId xmlns:a16="http://schemas.microsoft.com/office/drawing/2014/main" id="{094A7473-BEA2-4F32-A68F-1B091160806E}"/>
              </a:ext>
            </a:extLst>
          </p:cNvPr>
          <p:cNvPicPr>
            <a:picLocks noChangeAspect="1"/>
          </p:cNvPicPr>
          <p:nvPr/>
        </p:nvPicPr>
        <p:blipFill>
          <a:blip r:embed="rId10"/>
          <a:stretch>
            <a:fillRect/>
          </a:stretch>
        </p:blipFill>
        <p:spPr>
          <a:xfrm>
            <a:off x="9710752" y="2520055"/>
            <a:ext cx="1693438" cy="129600"/>
          </a:xfrm>
          <a:prstGeom prst="rect">
            <a:avLst/>
          </a:prstGeom>
        </p:spPr>
      </p:pic>
      <p:sp>
        <p:nvSpPr>
          <p:cNvPr id="36" name="Abgerundetes Rechteck 24">
            <a:extLst>
              <a:ext uri="{FF2B5EF4-FFF2-40B4-BE49-F238E27FC236}">
                <a16:creationId xmlns:a16="http://schemas.microsoft.com/office/drawing/2014/main" id="{DD31E55E-81A6-493D-81E0-B28994E920CA}"/>
              </a:ext>
            </a:extLst>
          </p:cNvPr>
          <p:cNvSpPr/>
          <p:nvPr/>
        </p:nvSpPr>
        <p:spPr>
          <a:xfrm>
            <a:off x="9569884" y="5258140"/>
            <a:ext cx="477272" cy="179226"/>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37" name="Abgerundetes Rechteck 24">
            <a:extLst>
              <a:ext uri="{FF2B5EF4-FFF2-40B4-BE49-F238E27FC236}">
                <a16:creationId xmlns:a16="http://schemas.microsoft.com/office/drawing/2014/main" id="{0C0B1377-852B-4EF6-BCAC-596F8A2DA3DD}"/>
              </a:ext>
            </a:extLst>
          </p:cNvPr>
          <p:cNvSpPr/>
          <p:nvPr/>
        </p:nvSpPr>
        <p:spPr>
          <a:xfrm>
            <a:off x="9569884" y="4483817"/>
            <a:ext cx="477272" cy="179226"/>
          </a:xfrm>
          <a:prstGeom prst="roundRect">
            <a:avLst>
              <a:gd name="adj" fmla="val 50000"/>
            </a:avLst>
          </a:prstGeom>
          <a:solidFill>
            <a:srgbClr val="AB218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cxnSp>
        <p:nvCxnSpPr>
          <p:cNvPr id="38" name="Gewinkelte Verbindung 42">
            <a:extLst>
              <a:ext uri="{FF2B5EF4-FFF2-40B4-BE49-F238E27FC236}">
                <a16:creationId xmlns:a16="http://schemas.microsoft.com/office/drawing/2014/main" id="{04D33395-B318-49CB-887E-36E5ABAA4500}"/>
              </a:ext>
            </a:extLst>
          </p:cNvPr>
          <p:cNvCxnSpPr>
            <a:cxnSpLocks/>
            <a:stCxn id="27" idx="3"/>
            <a:endCxn id="44" idx="0"/>
          </p:cNvCxnSpPr>
          <p:nvPr/>
        </p:nvCxnSpPr>
        <p:spPr>
          <a:xfrm flipH="1">
            <a:off x="4673495" y="3463703"/>
            <a:ext cx="1478" cy="37372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Gewinkelte Verbindung 42">
            <a:extLst>
              <a:ext uri="{FF2B5EF4-FFF2-40B4-BE49-F238E27FC236}">
                <a16:creationId xmlns:a16="http://schemas.microsoft.com/office/drawing/2014/main" id="{06EB4A9D-5A27-4FE7-A25E-A17E1798D0A0}"/>
              </a:ext>
            </a:extLst>
          </p:cNvPr>
          <p:cNvCxnSpPr>
            <a:cxnSpLocks/>
            <a:stCxn id="13" idx="2"/>
            <a:endCxn id="32" idx="0"/>
          </p:cNvCxnSpPr>
          <p:nvPr/>
        </p:nvCxnSpPr>
        <p:spPr>
          <a:xfrm flipH="1">
            <a:off x="7941278" y="4795040"/>
            <a:ext cx="1" cy="29161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hteck 9">
            <a:extLst>
              <a:ext uri="{FF2B5EF4-FFF2-40B4-BE49-F238E27FC236}">
                <a16:creationId xmlns:a16="http://schemas.microsoft.com/office/drawing/2014/main" id="{40361107-7C8C-4334-903F-11D28655E37A}"/>
              </a:ext>
            </a:extLst>
          </p:cNvPr>
          <p:cNvSpPr/>
          <p:nvPr/>
        </p:nvSpPr>
        <p:spPr>
          <a:xfrm>
            <a:off x="1786801" y="2498589"/>
            <a:ext cx="7362195" cy="3381503"/>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1983D0"/>
                </a:solidFill>
              </a:rPr>
              <a:t>Subaccount in Cloud Foundry environment</a:t>
            </a:r>
          </a:p>
          <a:p>
            <a:endParaRPr lang="en-US" sz="1200" b="1" dirty="0">
              <a:solidFill>
                <a:schemeClr val="tx1">
                  <a:lumMod val="65000"/>
                  <a:lumOff val="35000"/>
                </a:schemeClr>
              </a:solidFill>
            </a:endParaRPr>
          </a:p>
        </p:txBody>
      </p:sp>
      <p:sp>
        <p:nvSpPr>
          <p:cNvPr id="41" name="Abgerundetes Rechteck 24">
            <a:extLst>
              <a:ext uri="{FF2B5EF4-FFF2-40B4-BE49-F238E27FC236}">
                <a16:creationId xmlns:a16="http://schemas.microsoft.com/office/drawing/2014/main" id="{8A84AD6A-BA5F-41D9-82C7-89548427BE4D}"/>
              </a:ext>
            </a:extLst>
          </p:cNvPr>
          <p:cNvSpPr/>
          <p:nvPr/>
        </p:nvSpPr>
        <p:spPr>
          <a:xfrm>
            <a:off x="1488360" y="3117346"/>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rPr>
              <a:t>HTTP </a:t>
            </a:r>
          </a:p>
        </p:txBody>
      </p:sp>
      <p:sp>
        <p:nvSpPr>
          <p:cNvPr id="42" name="Abgerundetes Rechteck 24">
            <a:extLst>
              <a:ext uri="{FF2B5EF4-FFF2-40B4-BE49-F238E27FC236}">
                <a16:creationId xmlns:a16="http://schemas.microsoft.com/office/drawing/2014/main" id="{4000BE20-E90D-442B-91DB-0CE70AE13544}"/>
              </a:ext>
            </a:extLst>
          </p:cNvPr>
          <p:cNvSpPr/>
          <p:nvPr/>
        </p:nvSpPr>
        <p:spPr>
          <a:xfrm>
            <a:off x="8169961" y="2729717"/>
            <a:ext cx="54040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rPr>
              <a:t>HTTP </a:t>
            </a:r>
          </a:p>
        </p:txBody>
      </p:sp>
      <p:sp>
        <p:nvSpPr>
          <p:cNvPr id="43" name="Abgerundetes Rechteck 24">
            <a:extLst>
              <a:ext uri="{FF2B5EF4-FFF2-40B4-BE49-F238E27FC236}">
                <a16:creationId xmlns:a16="http://schemas.microsoft.com/office/drawing/2014/main" id="{97F8A650-35A6-412B-BB74-6A6C9AA10F68}"/>
              </a:ext>
            </a:extLst>
          </p:cNvPr>
          <p:cNvSpPr/>
          <p:nvPr/>
        </p:nvSpPr>
        <p:spPr>
          <a:xfrm>
            <a:off x="8183161" y="3118551"/>
            <a:ext cx="54040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rPr>
              <a:t>HTTP </a:t>
            </a:r>
          </a:p>
        </p:txBody>
      </p:sp>
      <p:sp>
        <p:nvSpPr>
          <p:cNvPr id="44" name="Abgerundetes Rechteck 24">
            <a:extLst>
              <a:ext uri="{FF2B5EF4-FFF2-40B4-BE49-F238E27FC236}">
                <a16:creationId xmlns:a16="http://schemas.microsoft.com/office/drawing/2014/main" id="{EF38D40C-A297-41AB-B923-21375763BF3D}"/>
              </a:ext>
            </a:extLst>
          </p:cNvPr>
          <p:cNvSpPr/>
          <p:nvPr/>
        </p:nvSpPr>
        <p:spPr>
          <a:xfrm>
            <a:off x="4210541" y="3837432"/>
            <a:ext cx="925907" cy="183600"/>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OData/Rest </a:t>
            </a:r>
          </a:p>
        </p:txBody>
      </p:sp>
      <p:pic>
        <p:nvPicPr>
          <p:cNvPr id="45" name="Bild 10">
            <a:extLst>
              <a:ext uri="{FF2B5EF4-FFF2-40B4-BE49-F238E27FC236}">
                <a16:creationId xmlns:a16="http://schemas.microsoft.com/office/drawing/2014/main" id="{319054E3-2F0F-4295-9F5E-C9A12F6761D9}"/>
              </a:ext>
            </a:extLst>
          </p:cNvPr>
          <p:cNvPicPr>
            <a:picLocks noChangeAspect="1"/>
          </p:cNvPicPr>
          <p:nvPr/>
        </p:nvPicPr>
        <p:blipFill rotWithShape="1">
          <a:blip r:embed="rId11">
            <a:extLst>
              <a:ext uri="{28A0092B-C50C-407E-A947-70E740481C1C}">
                <a14:useLocalDpi xmlns:a14="http://schemas.microsoft.com/office/drawing/2010/main" val="0"/>
              </a:ext>
            </a:extLst>
          </a:blip>
          <a:srcRect t="-6777" b="-6777"/>
          <a:stretch/>
        </p:blipFill>
        <p:spPr>
          <a:xfrm>
            <a:off x="1921076" y="4337796"/>
            <a:ext cx="393191" cy="446488"/>
          </a:xfrm>
          <a:prstGeom prst="rect">
            <a:avLst/>
          </a:prstGeom>
          <a:solidFill>
            <a:schemeClr val="bg1"/>
          </a:solidFill>
        </p:spPr>
      </p:pic>
      <p:sp>
        <p:nvSpPr>
          <p:cNvPr id="46" name="Abgerundetes Rechteck 24">
            <a:extLst>
              <a:ext uri="{FF2B5EF4-FFF2-40B4-BE49-F238E27FC236}">
                <a16:creationId xmlns:a16="http://schemas.microsoft.com/office/drawing/2014/main" id="{4FE01257-3C00-44D9-AE04-A621C9332C8D}"/>
              </a:ext>
            </a:extLst>
          </p:cNvPr>
          <p:cNvSpPr/>
          <p:nvPr/>
        </p:nvSpPr>
        <p:spPr>
          <a:xfrm>
            <a:off x="10112699" y="2729717"/>
            <a:ext cx="849655" cy="1836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  API</a:t>
            </a:r>
          </a:p>
        </p:txBody>
      </p:sp>
      <p:cxnSp>
        <p:nvCxnSpPr>
          <p:cNvPr id="47" name="Gewinkelte Verbindung 42">
            <a:extLst>
              <a:ext uri="{FF2B5EF4-FFF2-40B4-BE49-F238E27FC236}">
                <a16:creationId xmlns:a16="http://schemas.microsoft.com/office/drawing/2014/main" id="{A8A3CAB0-84B1-474F-A62F-B9EDC8482302}"/>
              </a:ext>
            </a:extLst>
          </p:cNvPr>
          <p:cNvCxnSpPr>
            <a:cxnSpLocks/>
            <a:stCxn id="13" idx="0"/>
            <a:endCxn id="27" idx="5"/>
          </p:cNvCxnSpPr>
          <p:nvPr/>
        </p:nvCxnSpPr>
        <p:spPr>
          <a:xfrm rot="16200000" flipV="1">
            <a:off x="6131016" y="2516777"/>
            <a:ext cx="863337" cy="2757190"/>
          </a:xfrm>
          <a:prstGeom prst="bentConnector3">
            <a:avLst>
              <a:gd name="adj1" fmla="val 82003"/>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8" name="Bild 9">
            <a:extLst>
              <a:ext uri="{FF2B5EF4-FFF2-40B4-BE49-F238E27FC236}">
                <a16:creationId xmlns:a16="http://schemas.microsoft.com/office/drawing/2014/main" id="{8A2AB3E7-060F-462C-BB64-D610F45C9B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57526" y="2149056"/>
            <a:ext cx="360000" cy="360000"/>
          </a:xfrm>
          <a:prstGeom prst="rect">
            <a:avLst/>
          </a:prstGeom>
        </p:spPr>
      </p:pic>
      <p:pic>
        <p:nvPicPr>
          <p:cNvPr id="50" name="Picture 49">
            <a:extLst>
              <a:ext uri="{FF2B5EF4-FFF2-40B4-BE49-F238E27FC236}">
                <a16:creationId xmlns:a16="http://schemas.microsoft.com/office/drawing/2014/main" id="{395180A9-5B3D-4814-83AD-B1C82DD035FE}"/>
              </a:ext>
            </a:extLst>
          </p:cNvPr>
          <p:cNvPicPr>
            <a:picLocks noChangeAspect="1"/>
          </p:cNvPicPr>
          <p:nvPr/>
        </p:nvPicPr>
        <p:blipFill>
          <a:blip r:embed="rId13"/>
          <a:stretch>
            <a:fillRect/>
          </a:stretch>
        </p:blipFill>
        <p:spPr>
          <a:xfrm>
            <a:off x="9699079" y="3958617"/>
            <a:ext cx="1714143" cy="202124"/>
          </a:xfrm>
          <a:prstGeom prst="rect">
            <a:avLst/>
          </a:prstGeom>
        </p:spPr>
      </p:pic>
      <p:pic>
        <p:nvPicPr>
          <p:cNvPr id="58" name="Picture 57">
            <a:extLst>
              <a:ext uri="{FF2B5EF4-FFF2-40B4-BE49-F238E27FC236}">
                <a16:creationId xmlns:a16="http://schemas.microsoft.com/office/drawing/2014/main" id="{7C2FF5E0-EA76-4D3F-A46F-5BF554AEBB8D}"/>
              </a:ext>
            </a:extLst>
          </p:cNvPr>
          <p:cNvPicPr>
            <a:picLocks noChangeAspect="1"/>
          </p:cNvPicPr>
          <p:nvPr/>
        </p:nvPicPr>
        <p:blipFill rotWithShape="1">
          <a:blip r:embed="rId14"/>
          <a:srcRect l="-7715" t="-7715" r="-7715" b="-7715"/>
          <a:stretch/>
        </p:blipFill>
        <p:spPr>
          <a:xfrm>
            <a:off x="2857808" y="3001369"/>
            <a:ext cx="415552" cy="415552"/>
          </a:xfrm>
          <a:prstGeom prst="rect">
            <a:avLst/>
          </a:prstGeom>
        </p:spPr>
      </p:pic>
    </p:spTree>
    <p:extLst>
      <p:ext uri="{BB962C8B-B14F-4D97-AF65-F5344CB8AC3E}">
        <p14:creationId xmlns:p14="http://schemas.microsoft.com/office/powerpoint/2010/main" val="39924023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3581-38EC-45F8-BCF1-BEA787BE8CD3}"/>
              </a:ext>
            </a:extLst>
          </p:cNvPr>
          <p:cNvSpPr>
            <a:spLocks noGrp="1"/>
          </p:cNvSpPr>
          <p:nvPr>
            <p:ph type="title"/>
          </p:nvPr>
        </p:nvSpPr>
        <p:spPr>
          <a:xfrm>
            <a:off x="504001" y="504000"/>
            <a:ext cx="11186476" cy="954107"/>
          </a:xfrm>
        </p:spPr>
        <p:txBody>
          <a:bodyPr/>
          <a:lstStyle/>
          <a:p>
            <a:r>
              <a:rPr lang="en-US" dirty="0"/>
              <a:t>SAP Cloud Platform Solution Diagram Examples</a:t>
            </a:r>
            <a:br>
              <a:rPr lang="en-US" dirty="0"/>
            </a:br>
            <a:r>
              <a:rPr lang="en-US" b="0" dirty="0"/>
              <a:t>Recruitment Travel and Expense Management Dashboard</a:t>
            </a:r>
            <a:br>
              <a:rPr lang="en-US" b="0" dirty="0"/>
            </a:br>
            <a:r>
              <a:rPr lang="en-US" sz="1400" b="0" dirty="0"/>
              <a:t>Browse Use Cases on cloudplatform.sap.com: </a:t>
            </a:r>
            <a:r>
              <a:rPr lang="en-US" sz="1400" b="0" dirty="0">
                <a:hlinkClick r:id="rId3"/>
              </a:rPr>
              <a:t>https://cloudplatform.sap.com/scenarios/usecases/travel-expense.html</a:t>
            </a:r>
            <a:r>
              <a:rPr lang="en-US" sz="1400" b="0" dirty="0"/>
              <a:t> </a:t>
            </a:r>
          </a:p>
        </p:txBody>
      </p:sp>
      <p:sp>
        <p:nvSpPr>
          <p:cNvPr id="4" name="Shape 2158">
            <a:extLst>
              <a:ext uri="{FF2B5EF4-FFF2-40B4-BE49-F238E27FC236}">
                <a16:creationId xmlns:a16="http://schemas.microsoft.com/office/drawing/2014/main" id="{AE61FD5F-9EC8-4601-A46F-1F37697F4B78}"/>
              </a:ext>
            </a:extLst>
          </p:cNvPr>
          <p:cNvSpPr/>
          <p:nvPr/>
        </p:nvSpPr>
        <p:spPr>
          <a:xfrm>
            <a:off x="2198363" y="2441712"/>
            <a:ext cx="5839607" cy="2796171"/>
          </a:xfrm>
          <a:prstGeom prst="roundRect">
            <a:avLst>
              <a:gd name="adj" fmla="val 399"/>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endParaRPr lang="en-US" sz="1798" b="1" dirty="0">
              <a:solidFill>
                <a:schemeClr val="tx1">
                  <a:lumMod val="65000"/>
                  <a:lumOff val="35000"/>
                </a:schemeClr>
              </a:solidFill>
              <a:sym typeface="Arial"/>
            </a:endParaRPr>
          </a:p>
        </p:txBody>
      </p:sp>
      <p:sp>
        <p:nvSpPr>
          <p:cNvPr id="5" name="Shape 2158">
            <a:extLst>
              <a:ext uri="{FF2B5EF4-FFF2-40B4-BE49-F238E27FC236}">
                <a16:creationId xmlns:a16="http://schemas.microsoft.com/office/drawing/2014/main" id="{77C10BA4-EF44-49F2-AC3F-ABE56CAA4708}"/>
              </a:ext>
            </a:extLst>
          </p:cNvPr>
          <p:cNvSpPr/>
          <p:nvPr/>
        </p:nvSpPr>
        <p:spPr>
          <a:xfrm>
            <a:off x="6080889" y="2912519"/>
            <a:ext cx="1772629" cy="2148627"/>
          </a:xfrm>
          <a:prstGeom prst="roundRect">
            <a:avLst>
              <a:gd name="adj" fmla="val 399"/>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100" b="1" dirty="0">
              <a:solidFill>
                <a:srgbClr val="427CAC"/>
              </a:solidFill>
              <a:latin typeface="Arial" charset="0"/>
              <a:ea typeface="Arial" charset="0"/>
              <a:cs typeface="Arial" charset="0"/>
              <a:sym typeface="Arial"/>
            </a:endParaRPr>
          </a:p>
        </p:txBody>
      </p:sp>
      <p:sp>
        <p:nvSpPr>
          <p:cNvPr id="6" name="Rechteck 9">
            <a:extLst>
              <a:ext uri="{FF2B5EF4-FFF2-40B4-BE49-F238E27FC236}">
                <a16:creationId xmlns:a16="http://schemas.microsoft.com/office/drawing/2014/main" id="{782F3682-17E5-4985-BEB2-3B533C48CDE6}"/>
              </a:ext>
            </a:extLst>
          </p:cNvPr>
          <p:cNvSpPr/>
          <p:nvPr/>
        </p:nvSpPr>
        <p:spPr>
          <a:xfrm>
            <a:off x="2355568" y="2912519"/>
            <a:ext cx="3021612" cy="2148627"/>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marL="358775" indent="-358775"/>
            <a:r>
              <a:rPr lang="en-US" sz="1100" b="1" dirty="0">
                <a:solidFill>
                  <a:srgbClr val="2D88BD"/>
                </a:solidFill>
              </a:rPr>
              <a:t>Subaccount in Cloud Foundry environment</a:t>
            </a:r>
          </a:p>
          <a:p>
            <a:endParaRPr lang="en-US" sz="1200" b="1" dirty="0">
              <a:solidFill>
                <a:schemeClr val="tx1">
                  <a:lumMod val="65000"/>
                  <a:lumOff val="35000"/>
                </a:schemeClr>
              </a:solidFill>
            </a:endParaRPr>
          </a:p>
        </p:txBody>
      </p:sp>
      <p:cxnSp>
        <p:nvCxnSpPr>
          <p:cNvPr id="7" name="Gewinkelte Verbindung 42">
            <a:extLst>
              <a:ext uri="{FF2B5EF4-FFF2-40B4-BE49-F238E27FC236}">
                <a16:creationId xmlns:a16="http://schemas.microsoft.com/office/drawing/2014/main" id="{2D536CF4-FB74-41FB-B6B2-D2F8F66C4E82}"/>
              </a:ext>
            </a:extLst>
          </p:cNvPr>
          <p:cNvCxnSpPr>
            <a:cxnSpLocks/>
            <a:stCxn id="19" idx="3"/>
            <a:endCxn id="53" idx="1"/>
          </p:cNvCxnSpPr>
          <p:nvPr/>
        </p:nvCxnSpPr>
        <p:spPr>
          <a:xfrm flipV="1">
            <a:off x="1813047" y="4259135"/>
            <a:ext cx="872151" cy="97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Gewinkelte Verbindung 42">
            <a:extLst>
              <a:ext uri="{FF2B5EF4-FFF2-40B4-BE49-F238E27FC236}">
                <a16:creationId xmlns:a16="http://schemas.microsoft.com/office/drawing/2014/main" id="{B805AD4A-84E6-4870-91AD-7039FD7F40CD}"/>
              </a:ext>
            </a:extLst>
          </p:cNvPr>
          <p:cNvCxnSpPr>
            <a:cxnSpLocks/>
            <a:stCxn id="11" idx="3"/>
            <a:endCxn id="24" idx="1"/>
          </p:cNvCxnSpPr>
          <p:nvPr/>
        </p:nvCxnSpPr>
        <p:spPr>
          <a:xfrm flipV="1">
            <a:off x="5170644" y="3889642"/>
            <a:ext cx="558576" cy="370468"/>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Gewinkelte Verbindung 42">
            <a:extLst>
              <a:ext uri="{FF2B5EF4-FFF2-40B4-BE49-F238E27FC236}">
                <a16:creationId xmlns:a16="http://schemas.microsoft.com/office/drawing/2014/main" id="{F46BEA2A-8713-4EC4-8A0C-3D387FCE18FC}"/>
              </a:ext>
            </a:extLst>
          </p:cNvPr>
          <p:cNvCxnSpPr>
            <a:cxnSpLocks/>
            <a:stCxn id="11" idx="3"/>
            <a:endCxn id="33" idx="1"/>
          </p:cNvCxnSpPr>
          <p:nvPr/>
        </p:nvCxnSpPr>
        <p:spPr>
          <a:xfrm>
            <a:off x="5170644" y="4260110"/>
            <a:ext cx="558576" cy="39277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23A6A703-B069-4D5B-A926-A72CAF7E09C7}"/>
              </a:ext>
            </a:extLst>
          </p:cNvPr>
          <p:cNvSpPr/>
          <p:nvPr/>
        </p:nvSpPr>
        <p:spPr>
          <a:xfrm>
            <a:off x="6199122" y="3638344"/>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a:solidFill>
                  <a:srgbClr val="1A9898"/>
                </a:solidFill>
                <a:latin typeface="+mj-lt"/>
              </a:rPr>
              <a:t>SuccessFactors Recruiting APIs</a:t>
            </a:r>
          </a:p>
        </p:txBody>
      </p:sp>
      <p:sp>
        <p:nvSpPr>
          <p:cNvPr id="11" name="Rechteck 9">
            <a:extLst>
              <a:ext uri="{FF2B5EF4-FFF2-40B4-BE49-F238E27FC236}">
                <a16:creationId xmlns:a16="http://schemas.microsoft.com/office/drawing/2014/main" id="{D77EDC76-6393-4887-97AB-9CAEAC913DF3}"/>
              </a:ext>
            </a:extLst>
          </p:cNvPr>
          <p:cNvSpPr/>
          <p:nvPr/>
        </p:nvSpPr>
        <p:spPr>
          <a:xfrm>
            <a:off x="3751032" y="3930673"/>
            <a:ext cx="1419612" cy="658874"/>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143963" tIns="71981" rIns="71981" bIns="71981" rtlCol="0" anchor="ctr" anchorCtr="0"/>
          <a:lstStyle/>
          <a:p>
            <a:pPr marL="176160"/>
            <a:r>
              <a:rPr lang="en-US" sz="1100" b="1" dirty="0">
                <a:solidFill>
                  <a:srgbClr val="1A9898"/>
                </a:solidFill>
                <a:latin typeface="Arial" charset="0"/>
                <a:ea typeface="Arial" charset="0"/>
                <a:cs typeface="Arial" charset="0"/>
              </a:rPr>
              <a:t>Microservices</a:t>
            </a:r>
          </a:p>
          <a:p>
            <a:pPr marL="176160"/>
            <a:r>
              <a:rPr lang="en-US" sz="1100" dirty="0">
                <a:solidFill>
                  <a:srgbClr val="1A9898"/>
                </a:solidFill>
                <a:latin typeface="Arial" charset="0"/>
                <a:ea typeface="Arial" charset="0"/>
                <a:cs typeface="Arial" charset="0"/>
              </a:rPr>
              <a:t>OpenAPI</a:t>
            </a:r>
          </a:p>
        </p:txBody>
      </p:sp>
      <p:cxnSp>
        <p:nvCxnSpPr>
          <p:cNvPr id="12" name="Gewinkelte Verbindung 42">
            <a:extLst>
              <a:ext uri="{FF2B5EF4-FFF2-40B4-BE49-F238E27FC236}">
                <a16:creationId xmlns:a16="http://schemas.microsoft.com/office/drawing/2014/main" id="{B46CAADF-A02C-462E-802A-D5A0F446DBD2}"/>
              </a:ext>
            </a:extLst>
          </p:cNvPr>
          <p:cNvCxnSpPr>
            <a:cxnSpLocks/>
            <a:stCxn id="10" idx="3"/>
            <a:endCxn id="26" idx="1"/>
          </p:cNvCxnSpPr>
          <p:nvPr/>
        </p:nvCxnSpPr>
        <p:spPr>
          <a:xfrm>
            <a:off x="7704521" y="3889594"/>
            <a:ext cx="53337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5123C62-9D5E-4920-8433-521659CD59AF}"/>
              </a:ext>
            </a:extLst>
          </p:cNvPr>
          <p:cNvPicPr>
            <a:picLocks noChangeAspect="1"/>
          </p:cNvPicPr>
          <p:nvPr/>
        </p:nvPicPr>
        <p:blipFill>
          <a:blip r:embed="rId4"/>
          <a:stretch>
            <a:fillRect/>
          </a:stretch>
        </p:blipFill>
        <p:spPr>
          <a:xfrm>
            <a:off x="2272604" y="2579731"/>
            <a:ext cx="1799531" cy="142432"/>
          </a:xfrm>
          <a:prstGeom prst="rect">
            <a:avLst/>
          </a:prstGeom>
        </p:spPr>
      </p:pic>
      <p:grpSp>
        <p:nvGrpSpPr>
          <p:cNvPr id="14" name="Gruppierung 4">
            <a:extLst>
              <a:ext uri="{FF2B5EF4-FFF2-40B4-BE49-F238E27FC236}">
                <a16:creationId xmlns:a16="http://schemas.microsoft.com/office/drawing/2014/main" id="{4F030870-A306-482A-9A8A-AA3662A267A2}"/>
              </a:ext>
            </a:extLst>
          </p:cNvPr>
          <p:cNvGrpSpPr/>
          <p:nvPr/>
        </p:nvGrpSpPr>
        <p:grpSpPr>
          <a:xfrm>
            <a:off x="5809555" y="2564904"/>
            <a:ext cx="2279880" cy="954292"/>
            <a:chOff x="-302688" y="2291354"/>
            <a:chExt cx="2280474" cy="954541"/>
          </a:xfrm>
        </p:grpSpPr>
        <p:sp>
          <p:nvSpPr>
            <p:cNvPr id="35" name="Rechteck 39">
              <a:extLst>
                <a:ext uri="{FF2B5EF4-FFF2-40B4-BE49-F238E27FC236}">
                  <a16:creationId xmlns:a16="http://schemas.microsoft.com/office/drawing/2014/main" id="{08BE5661-0C67-43E0-891B-ACE8236D404C}"/>
                </a:ext>
              </a:extLst>
            </p:cNvPr>
            <p:cNvSpPr/>
            <p:nvPr/>
          </p:nvSpPr>
          <p:spPr>
            <a:xfrm>
              <a:off x="-302688" y="3076618"/>
              <a:ext cx="228047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Business Hub</a:t>
              </a:r>
              <a:endParaRPr lang="en-US" sz="1100" dirty="0">
                <a:solidFill>
                  <a:srgbClr val="427CAC"/>
                </a:solidFill>
                <a:latin typeface="Arial" charset="0"/>
                <a:ea typeface="Arial" charset="0"/>
                <a:cs typeface="Arial" charset="0"/>
              </a:endParaRPr>
            </a:p>
          </p:txBody>
        </p:sp>
        <p:pic>
          <p:nvPicPr>
            <p:cNvPr id="36" name="Bild 71">
              <a:extLst>
                <a:ext uri="{FF2B5EF4-FFF2-40B4-BE49-F238E27FC236}">
                  <a16:creationId xmlns:a16="http://schemas.microsoft.com/office/drawing/2014/main" id="{487C26AB-8548-4ABC-B476-84C4CFCFC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49" y="2291354"/>
              <a:ext cx="720000" cy="720000"/>
            </a:xfrm>
            <a:prstGeom prst="ellipse">
              <a:avLst/>
            </a:prstGeom>
            <a:solidFill>
              <a:schemeClr val="bg1"/>
            </a:solidFill>
          </p:spPr>
        </p:pic>
      </p:grpSp>
      <p:sp>
        <p:nvSpPr>
          <p:cNvPr id="16" name="Rechteck 32">
            <a:extLst>
              <a:ext uri="{FF2B5EF4-FFF2-40B4-BE49-F238E27FC236}">
                <a16:creationId xmlns:a16="http://schemas.microsoft.com/office/drawing/2014/main" id="{F14A074A-3F45-4DFE-A138-1486E677A996}"/>
              </a:ext>
            </a:extLst>
          </p:cNvPr>
          <p:cNvSpPr/>
          <p:nvPr/>
        </p:nvSpPr>
        <p:spPr>
          <a:xfrm>
            <a:off x="2534333" y="4527097"/>
            <a:ext cx="743793"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application</a:t>
            </a:r>
          </a:p>
        </p:txBody>
      </p:sp>
      <p:sp>
        <p:nvSpPr>
          <p:cNvPr id="17" name="Abgerundetes Rechteck 30">
            <a:extLst>
              <a:ext uri="{FF2B5EF4-FFF2-40B4-BE49-F238E27FC236}">
                <a16:creationId xmlns:a16="http://schemas.microsoft.com/office/drawing/2014/main" id="{99AD6159-4526-4CD6-8047-2ADA8DA22DF3}"/>
              </a:ext>
            </a:extLst>
          </p:cNvPr>
          <p:cNvSpPr/>
          <p:nvPr/>
        </p:nvSpPr>
        <p:spPr>
          <a:xfrm>
            <a:off x="1207845" y="2912520"/>
            <a:ext cx="759866" cy="25906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Manager</a:t>
            </a:r>
          </a:p>
        </p:txBody>
      </p:sp>
      <p:pic>
        <p:nvPicPr>
          <p:cNvPr id="18" name="Bild 5">
            <a:extLst>
              <a:ext uri="{FF2B5EF4-FFF2-40B4-BE49-F238E27FC236}">
                <a16:creationId xmlns:a16="http://schemas.microsoft.com/office/drawing/2014/main" id="{2A4462EA-28BD-45E4-9087-EDF298C4B4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271" y="3244538"/>
            <a:ext cx="431776" cy="431776"/>
          </a:xfrm>
          <a:prstGeom prst="rect">
            <a:avLst/>
          </a:prstGeom>
        </p:spPr>
      </p:pic>
      <p:pic>
        <p:nvPicPr>
          <p:cNvPr id="19" name="Bild 7">
            <a:extLst>
              <a:ext uri="{FF2B5EF4-FFF2-40B4-BE49-F238E27FC236}">
                <a16:creationId xmlns:a16="http://schemas.microsoft.com/office/drawing/2014/main" id="{BAD289B3-667D-46E8-8767-940706841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1271" y="4044222"/>
            <a:ext cx="431776" cy="431776"/>
          </a:xfrm>
          <a:prstGeom prst="rect">
            <a:avLst/>
          </a:prstGeom>
        </p:spPr>
      </p:pic>
      <p:sp>
        <p:nvSpPr>
          <p:cNvPr id="20" name="Abgerundetes Rechteck 30">
            <a:extLst>
              <a:ext uri="{FF2B5EF4-FFF2-40B4-BE49-F238E27FC236}">
                <a16:creationId xmlns:a16="http://schemas.microsoft.com/office/drawing/2014/main" id="{54E9A558-D20D-43C9-A611-E42538FF7B59}"/>
              </a:ext>
            </a:extLst>
          </p:cNvPr>
          <p:cNvSpPr/>
          <p:nvPr/>
        </p:nvSpPr>
        <p:spPr>
          <a:xfrm>
            <a:off x="1141905" y="4528614"/>
            <a:ext cx="891746" cy="40464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100" b="1" dirty="0">
                <a:solidFill>
                  <a:schemeClr val="tx1">
                    <a:lumMod val="65000"/>
                    <a:lumOff val="35000"/>
                  </a:schemeClr>
                </a:solidFill>
                <a:latin typeface="Arial" charset="0"/>
                <a:cs typeface="Arial" charset="0"/>
              </a:rPr>
              <a:t>Application client</a:t>
            </a:r>
          </a:p>
        </p:txBody>
      </p:sp>
      <p:cxnSp>
        <p:nvCxnSpPr>
          <p:cNvPr id="21" name="Straight Arrow Connector 20">
            <a:extLst>
              <a:ext uri="{FF2B5EF4-FFF2-40B4-BE49-F238E27FC236}">
                <a16:creationId xmlns:a16="http://schemas.microsoft.com/office/drawing/2014/main" id="{E5B08A23-1B90-4622-BDBB-2179D177D060}"/>
              </a:ext>
            </a:extLst>
          </p:cNvPr>
          <p:cNvCxnSpPr>
            <a:cxnSpLocks/>
            <a:stCxn id="18" idx="2"/>
            <a:endCxn id="19" idx="0"/>
          </p:cNvCxnSpPr>
          <p:nvPr/>
        </p:nvCxnSpPr>
        <p:spPr>
          <a:xfrm>
            <a:off x="1597159" y="3676314"/>
            <a:ext cx="0" cy="36790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Abgerundetes Rechteck 24">
            <a:extLst>
              <a:ext uri="{FF2B5EF4-FFF2-40B4-BE49-F238E27FC236}">
                <a16:creationId xmlns:a16="http://schemas.microsoft.com/office/drawing/2014/main" id="{29C8C896-B4EF-410C-B702-69529611757F}"/>
              </a:ext>
            </a:extLst>
          </p:cNvPr>
          <p:cNvSpPr/>
          <p:nvPr/>
        </p:nvSpPr>
        <p:spPr>
          <a:xfrm>
            <a:off x="3420394" y="4167911"/>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REST</a:t>
            </a:r>
          </a:p>
        </p:txBody>
      </p:sp>
      <p:sp>
        <p:nvSpPr>
          <p:cNvPr id="24" name="Abgerundetes Rechteck 24">
            <a:extLst>
              <a:ext uri="{FF2B5EF4-FFF2-40B4-BE49-F238E27FC236}">
                <a16:creationId xmlns:a16="http://schemas.microsoft.com/office/drawing/2014/main" id="{B0C70464-0C8B-4700-83FA-93E47AAA5240}"/>
              </a:ext>
            </a:extLst>
          </p:cNvPr>
          <p:cNvSpPr/>
          <p:nvPr/>
        </p:nvSpPr>
        <p:spPr>
          <a:xfrm>
            <a:off x="5729220" y="3798418"/>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sp>
        <p:nvSpPr>
          <p:cNvPr id="25" name="Rechteck 9">
            <a:extLst>
              <a:ext uri="{FF2B5EF4-FFF2-40B4-BE49-F238E27FC236}">
                <a16:creationId xmlns:a16="http://schemas.microsoft.com/office/drawing/2014/main" id="{5E433672-6965-4D49-84BC-8DB608BA9582}"/>
              </a:ext>
            </a:extLst>
          </p:cNvPr>
          <p:cNvSpPr/>
          <p:nvPr/>
        </p:nvSpPr>
        <p:spPr>
          <a:xfrm>
            <a:off x="8544296" y="2441712"/>
            <a:ext cx="2166774" cy="2796171"/>
          </a:xfrm>
          <a:prstGeom prst="rect">
            <a:avLst/>
          </a:prstGeom>
          <a:noFill/>
          <a:ln w="19050">
            <a:solidFill>
              <a:srgbClr val="5A7A9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26" name="Abgerundetes Rechteck 24">
            <a:extLst>
              <a:ext uri="{FF2B5EF4-FFF2-40B4-BE49-F238E27FC236}">
                <a16:creationId xmlns:a16="http://schemas.microsoft.com/office/drawing/2014/main" id="{49AA4DFA-89AB-419C-A1F2-A615E2A20003}"/>
              </a:ext>
            </a:extLst>
          </p:cNvPr>
          <p:cNvSpPr/>
          <p:nvPr/>
        </p:nvSpPr>
        <p:spPr>
          <a:xfrm>
            <a:off x="8237895" y="3798322"/>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ea typeface="BentonSans Book " charset="0"/>
                <a:cs typeface="BentonSans Book " charset="0"/>
              </a:rPr>
              <a:t>OData</a:t>
            </a:r>
          </a:p>
        </p:txBody>
      </p:sp>
      <p:sp>
        <p:nvSpPr>
          <p:cNvPr id="29" name="Abgerundetes Rechteck 24">
            <a:extLst>
              <a:ext uri="{FF2B5EF4-FFF2-40B4-BE49-F238E27FC236}">
                <a16:creationId xmlns:a16="http://schemas.microsoft.com/office/drawing/2014/main" id="{A135956F-E7B4-41C6-AFEA-4E00C10712C2}"/>
              </a:ext>
            </a:extLst>
          </p:cNvPr>
          <p:cNvSpPr/>
          <p:nvPr/>
        </p:nvSpPr>
        <p:spPr>
          <a:xfrm>
            <a:off x="8237895" y="4565288"/>
            <a:ext cx="553364" cy="182544"/>
          </a:xfrm>
          <a:prstGeom prst="roundRect">
            <a:avLst>
              <a:gd name="adj" fmla="val 50000"/>
            </a:avLst>
          </a:prstGeom>
          <a:solidFill>
            <a:srgbClr val="5A7A94"/>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rPr>
              <a:t>OData</a:t>
            </a:r>
          </a:p>
        </p:txBody>
      </p:sp>
      <p:cxnSp>
        <p:nvCxnSpPr>
          <p:cNvPr id="31" name="Gewinkelte Verbindung 42">
            <a:extLst>
              <a:ext uri="{FF2B5EF4-FFF2-40B4-BE49-F238E27FC236}">
                <a16:creationId xmlns:a16="http://schemas.microsoft.com/office/drawing/2014/main" id="{9A57296F-BC1C-488C-85AE-C9B9980CFCD1}"/>
              </a:ext>
            </a:extLst>
          </p:cNvPr>
          <p:cNvCxnSpPr>
            <a:cxnSpLocks/>
            <a:stCxn id="53" idx="3"/>
            <a:endCxn id="22" idx="1"/>
          </p:cNvCxnSpPr>
          <p:nvPr/>
        </p:nvCxnSpPr>
        <p:spPr>
          <a:xfrm>
            <a:off x="3100750" y="4259135"/>
            <a:ext cx="319644"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hteck 9">
            <a:extLst>
              <a:ext uri="{FF2B5EF4-FFF2-40B4-BE49-F238E27FC236}">
                <a16:creationId xmlns:a16="http://schemas.microsoft.com/office/drawing/2014/main" id="{C32411A0-813E-46C7-8044-C6B648B452D5}"/>
              </a:ext>
            </a:extLst>
          </p:cNvPr>
          <p:cNvSpPr/>
          <p:nvPr/>
        </p:nvSpPr>
        <p:spPr>
          <a:xfrm>
            <a:off x="6199122" y="4405465"/>
            <a:ext cx="1505399" cy="50249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a:solidFill>
                  <a:srgbClr val="1A9898"/>
                </a:solidFill>
              </a:rPr>
              <a:t>Concur Expense APIs</a:t>
            </a:r>
          </a:p>
        </p:txBody>
      </p:sp>
      <p:sp>
        <p:nvSpPr>
          <p:cNvPr id="33" name="Abgerundetes Rechteck 24">
            <a:extLst>
              <a:ext uri="{FF2B5EF4-FFF2-40B4-BE49-F238E27FC236}">
                <a16:creationId xmlns:a16="http://schemas.microsoft.com/office/drawing/2014/main" id="{3695941E-28F9-4060-9DE6-8E71E19E8C94}"/>
              </a:ext>
            </a:extLst>
          </p:cNvPr>
          <p:cNvSpPr/>
          <p:nvPr/>
        </p:nvSpPr>
        <p:spPr>
          <a:xfrm>
            <a:off x="5729220" y="4561656"/>
            <a:ext cx="590624" cy="182448"/>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cxnSp>
        <p:nvCxnSpPr>
          <p:cNvPr id="34" name="Gewinkelte Verbindung 42">
            <a:extLst>
              <a:ext uri="{FF2B5EF4-FFF2-40B4-BE49-F238E27FC236}">
                <a16:creationId xmlns:a16="http://schemas.microsoft.com/office/drawing/2014/main" id="{E8630ECB-7B7F-46E6-AB09-BBD2C1918ED1}"/>
              </a:ext>
            </a:extLst>
          </p:cNvPr>
          <p:cNvCxnSpPr>
            <a:cxnSpLocks/>
            <a:stCxn id="32" idx="3"/>
            <a:endCxn id="29" idx="1"/>
          </p:cNvCxnSpPr>
          <p:nvPr/>
        </p:nvCxnSpPr>
        <p:spPr>
          <a:xfrm flipV="1">
            <a:off x="7704521" y="4656560"/>
            <a:ext cx="533374" cy="15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B8DFA722-D148-4837-B995-B8A48EA884A9}"/>
              </a:ext>
            </a:extLst>
          </p:cNvPr>
          <p:cNvPicPr>
            <a:picLocks noChangeAspect="1"/>
          </p:cNvPicPr>
          <p:nvPr/>
        </p:nvPicPr>
        <p:blipFill>
          <a:blip r:embed="rId8"/>
          <a:stretch>
            <a:fillRect/>
          </a:stretch>
        </p:blipFill>
        <p:spPr>
          <a:xfrm>
            <a:off x="8865901" y="4556666"/>
            <a:ext cx="1109076" cy="199037"/>
          </a:xfrm>
          <a:prstGeom prst="rect">
            <a:avLst/>
          </a:prstGeom>
        </p:spPr>
      </p:pic>
      <p:pic>
        <p:nvPicPr>
          <p:cNvPr id="40" name="Picture 39">
            <a:extLst>
              <a:ext uri="{FF2B5EF4-FFF2-40B4-BE49-F238E27FC236}">
                <a16:creationId xmlns:a16="http://schemas.microsoft.com/office/drawing/2014/main" id="{BA646418-2874-47D0-8E0F-34BDC1195F9E}"/>
              </a:ext>
            </a:extLst>
          </p:cNvPr>
          <p:cNvPicPr>
            <a:picLocks noChangeAspect="1"/>
          </p:cNvPicPr>
          <p:nvPr/>
        </p:nvPicPr>
        <p:blipFill>
          <a:blip r:embed="rId9"/>
          <a:stretch>
            <a:fillRect/>
          </a:stretch>
        </p:blipFill>
        <p:spPr>
          <a:xfrm>
            <a:off x="8865901" y="3783082"/>
            <a:ext cx="1687963" cy="199037"/>
          </a:xfrm>
          <a:prstGeom prst="rect">
            <a:avLst/>
          </a:prstGeom>
        </p:spPr>
      </p:pic>
      <p:pic>
        <p:nvPicPr>
          <p:cNvPr id="53" name="Picture 52">
            <a:extLst>
              <a:ext uri="{FF2B5EF4-FFF2-40B4-BE49-F238E27FC236}">
                <a16:creationId xmlns:a16="http://schemas.microsoft.com/office/drawing/2014/main" id="{66514B10-CAFC-4559-A6B5-D30E41A5D87C}"/>
              </a:ext>
            </a:extLst>
          </p:cNvPr>
          <p:cNvPicPr>
            <a:picLocks noChangeAspect="1"/>
          </p:cNvPicPr>
          <p:nvPr/>
        </p:nvPicPr>
        <p:blipFill rotWithShape="1">
          <a:blip r:embed="rId10"/>
          <a:srcRect l="-7715" t="-7715" r="-7715" b="-7715"/>
          <a:stretch/>
        </p:blipFill>
        <p:spPr>
          <a:xfrm>
            <a:off x="2685198" y="4051359"/>
            <a:ext cx="415552" cy="415552"/>
          </a:xfrm>
          <a:prstGeom prst="rect">
            <a:avLst/>
          </a:prstGeom>
        </p:spPr>
      </p:pic>
    </p:spTree>
    <p:extLst>
      <p:ext uri="{BB962C8B-B14F-4D97-AF65-F5344CB8AC3E}">
        <p14:creationId xmlns:p14="http://schemas.microsoft.com/office/powerpoint/2010/main" val="1595486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86687-73E9-4FC0-A45A-8A0871BDDC3B}"/>
              </a:ext>
            </a:extLst>
          </p:cNvPr>
          <p:cNvSpPr>
            <a:spLocks noGrp="1"/>
          </p:cNvSpPr>
          <p:nvPr>
            <p:ph type="title"/>
          </p:nvPr>
        </p:nvSpPr>
        <p:spPr>
          <a:xfrm>
            <a:off x="504001" y="504000"/>
            <a:ext cx="11186476" cy="907941"/>
          </a:xfrm>
        </p:spPr>
        <p:txBody>
          <a:bodyPr/>
          <a:lstStyle/>
          <a:p>
            <a:r>
              <a:rPr lang="en-US" dirty="0"/>
              <a:t>SAP Cloud Platform Solution Diagram Examples</a:t>
            </a:r>
            <a:br>
              <a:rPr lang="en-US" dirty="0"/>
            </a:br>
            <a:r>
              <a:rPr lang="en-US" sz="2100" b="0" dirty="0"/>
              <a:t>Developing Resilient Microservices on SAP Cloud Platform using Open Source Components</a:t>
            </a:r>
            <a:br>
              <a:rPr lang="en-US" sz="2100" b="0" dirty="0"/>
            </a:br>
            <a:r>
              <a:rPr lang="en-US" sz="1400" b="0" dirty="0"/>
              <a:t>Browse Use Cases on cloudplatform.sap.com: </a:t>
            </a:r>
            <a:r>
              <a:rPr lang="en-US" sz="1400" b="0" dirty="0">
                <a:hlinkClick r:id="rId3"/>
              </a:rPr>
              <a:t>https://cloudplatform.sap.com/scenarios/usecases/open-source.html</a:t>
            </a:r>
            <a:r>
              <a:rPr lang="en-US" sz="1400" b="0" dirty="0"/>
              <a:t> </a:t>
            </a:r>
            <a:endParaRPr lang="en-US" dirty="0"/>
          </a:p>
        </p:txBody>
      </p:sp>
      <p:sp>
        <p:nvSpPr>
          <p:cNvPr id="4" name="Abgerundetes Rechteck 30">
            <a:extLst>
              <a:ext uri="{FF2B5EF4-FFF2-40B4-BE49-F238E27FC236}">
                <a16:creationId xmlns:a16="http://schemas.microsoft.com/office/drawing/2014/main" id="{6D6021B5-3401-4B62-A88F-8E88A1237555}"/>
              </a:ext>
            </a:extLst>
          </p:cNvPr>
          <p:cNvSpPr/>
          <p:nvPr/>
        </p:nvSpPr>
        <p:spPr>
          <a:xfrm>
            <a:off x="265054" y="3357878"/>
            <a:ext cx="760262"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pic>
        <p:nvPicPr>
          <p:cNvPr id="5" name="Bild 5">
            <a:extLst>
              <a:ext uri="{FF2B5EF4-FFF2-40B4-BE49-F238E27FC236}">
                <a16:creationId xmlns:a16="http://schemas.microsoft.com/office/drawing/2014/main" id="{CBB69847-456F-4F9E-BE41-195019EE1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85" y="3627976"/>
            <a:ext cx="432000" cy="432000"/>
          </a:xfrm>
          <a:prstGeom prst="rect">
            <a:avLst/>
          </a:prstGeom>
        </p:spPr>
      </p:pic>
      <p:pic>
        <p:nvPicPr>
          <p:cNvPr id="6" name="Bild 7">
            <a:extLst>
              <a:ext uri="{FF2B5EF4-FFF2-40B4-BE49-F238E27FC236}">
                <a16:creationId xmlns:a16="http://schemas.microsoft.com/office/drawing/2014/main" id="{75EB0CF0-2AEF-4658-A4D8-85DF47D4F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185" y="4440987"/>
            <a:ext cx="432000" cy="432000"/>
          </a:xfrm>
          <a:prstGeom prst="rect">
            <a:avLst/>
          </a:prstGeom>
        </p:spPr>
      </p:pic>
      <p:sp>
        <p:nvSpPr>
          <p:cNvPr id="7" name="Abgerundetes Rechteck 30">
            <a:extLst>
              <a:ext uri="{FF2B5EF4-FFF2-40B4-BE49-F238E27FC236}">
                <a16:creationId xmlns:a16="http://schemas.microsoft.com/office/drawing/2014/main" id="{993EBC6B-22B5-4B59-ABCC-ECFA307BE053}"/>
              </a:ext>
            </a:extLst>
          </p:cNvPr>
          <p:cNvSpPr/>
          <p:nvPr/>
        </p:nvSpPr>
        <p:spPr>
          <a:xfrm>
            <a:off x="199080" y="4945785"/>
            <a:ext cx="892210" cy="25919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Application Client</a:t>
            </a:r>
          </a:p>
        </p:txBody>
      </p:sp>
      <p:cxnSp>
        <p:nvCxnSpPr>
          <p:cNvPr id="8" name="Straight Arrow Connector 7">
            <a:extLst>
              <a:ext uri="{FF2B5EF4-FFF2-40B4-BE49-F238E27FC236}">
                <a16:creationId xmlns:a16="http://schemas.microsoft.com/office/drawing/2014/main" id="{D1953A73-8E63-47C7-84E3-8A51FF67B316}"/>
              </a:ext>
            </a:extLst>
          </p:cNvPr>
          <p:cNvCxnSpPr>
            <a:stCxn id="5" idx="2"/>
            <a:endCxn id="6" idx="0"/>
          </p:cNvCxnSpPr>
          <p:nvPr/>
        </p:nvCxnSpPr>
        <p:spPr>
          <a:xfrm>
            <a:off x="645185" y="4059976"/>
            <a:ext cx="0" cy="38101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hteck 9">
            <a:extLst>
              <a:ext uri="{FF2B5EF4-FFF2-40B4-BE49-F238E27FC236}">
                <a16:creationId xmlns:a16="http://schemas.microsoft.com/office/drawing/2014/main" id="{8D1F0BB7-45A4-47AB-8CD8-33DC85F3F3F2}"/>
              </a:ext>
            </a:extLst>
          </p:cNvPr>
          <p:cNvSpPr/>
          <p:nvPr/>
        </p:nvSpPr>
        <p:spPr>
          <a:xfrm>
            <a:off x="1201043" y="1598670"/>
            <a:ext cx="7200797" cy="4827988"/>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kern="0" dirty="0">
              <a:solidFill>
                <a:schemeClr val="tx1">
                  <a:lumMod val="65000"/>
                  <a:lumOff val="35000"/>
                </a:schemeClr>
              </a:solidFill>
              <a:latin typeface="+mj-lt"/>
              <a:ea typeface="BentonSans" charset="0"/>
              <a:cs typeface="BentonSans" charset="0"/>
            </a:endParaRPr>
          </a:p>
        </p:txBody>
      </p:sp>
      <p:sp>
        <p:nvSpPr>
          <p:cNvPr id="10" name="Rechteck 9">
            <a:extLst>
              <a:ext uri="{FF2B5EF4-FFF2-40B4-BE49-F238E27FC236}">
                <a16:creationId xmlns:a16="http://schemas.microsoft.com/office/drawing/2014/main" id="{16B4AF4E-32D4-4A68-8875-327246B17CE9}"/>
              </a:ext>
            </a:extLst>
          </p:cNvPr>
          <p:cNvSpPr/>
          <p:nvPr/>
        </p:nvSpPr>
        <p:spPr>
          <a:xfrm>
            <a:off x="1335020" y="1959429"/>
            <a:ext cx="6922807" cy="4343174"/>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0092D1"/>
                </a:solidFill>
              </a:rPr>
              <a:t>Cloud Foundry Environment</a:t>
            </a:r>
          </a:p>
          <a:p>
            <a:endParaRPr lang="en-US" sz="1100" b="1" dirty="0">
              <a:solidFill>
                <a:schemeClr val="tx1">
                  <a:lumMod val="65000"/>
                  <a:lumOff val="35000"/>
                </a:schemeClr>
              </a:solidFill>
            </a:endParaRPr>
          </a:p>
        </p:txBody>
      </p:sp>
      <p:pic>
        <p:nvPicPr>
          <p:cNvPr id="11" name="Picture 10">
            <a:extLst>
              <a:ext uri="{FF2B5EF4-FFF2-40B4-BE49-F238E27FC236}">
                <a16:creationId xmlns:a16="http://schemas.microsoft.com/office/drawing/2014/main" id="{39950885-24DA-46CB-A04D-7C3E6ADA775A}"/>
              </a:ext>
            </a:extLst>
          </p:cNvPr>
          <p:cNvPicPr>
            <a:picLocks noChangeAspect="1"/>
          </p:cNvPicPr>
          <p:nvPr/>
        </p:nvPicPr>
        <p:blipFill>
          <a:blip r:embed="rId6"/>
          <a:stretch>
            <a:fillRect/>
          </a:stretch>
        </p:blipFill>
        <p:spPr>
          <a:xfrm>
            <a:off x="1288291" y="1708407"/>
            <a:ext cx="1800000" cy="142469"/>
          </a:xfrm>
          <a:prstGeom prst="rect">
            <a:avLst/>
          </a:prstGeom>
        </p:spPr>
      </p:pic>
      <p:sp>
        <p:nvSpPr>
          <p:cNvPr id="13" name="Rechteck 9">
            <a:extLst>
              <a:ext uri="{FF2B5EF4-FFF2-40B4-BE49-F238E27FC236}">
                <a16:creationId xmlns:a16="http://schemas.microsoft.com/office/drawing/2014/main" id="{C648CC31-8178-42BC-885B-2C478A4782FE}"/>
              </a:ext>
            </a:extLst>
          </p:cNvPr>
          <p:cNvSpPr/>
          <p:nvPr/>
        </p:nvSpPr>
        <p:spPr>
          <a:xfrm>
            <a:off x="3122416" y="2586915"/>
            <a:ext cx="3770065" cy="1428949"/>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1A9898"/>
                </a:solidFill>
                <a:latin typeface="Arial" charset="0"/>
                <a:cs typeface="Arial" charset="0"/>
              </a:rPr>
              <a:t>Java Spring Boot – Business service application</a:t>
            </a:r>
            <a:br>
              <a:rPr lang="en-US" sz="1100" b="1" dirty="0">
                <a:solidFill>
                  <a:schemeClr val="accent3"/>
                </a:solidFill>
                <a:latin typeface="+mj-lt"/>
              </a:rPr>
            </a:br>
            <a:endParaRPr lang="en-US" sz="1100" dirty="0">
              <a:solidFill>
                <a:schemeClr val="accent3"/>
              </a:solidFill>
              <a:latin typeface="+mj-lt"/>
            </a:endParaRPr>
          </a:p>
        </p:txBody>
      </p:sp>
      <p:cxnSp>
        <p:nvCxnSpPr>
          <p:cNvPr id="14" name="Gewinkelte Verbindung 42">
            <a:extLst>
              <a:ext uri="{FF2B5EF4-FFF2-40B4-BE49-F238E27FC236}">
                <a16:creationId xmlns:a16="http://schemas.microsoft.com/office/drawing/2014/main" id="{A77C8EE8-F2CC-495F-9E04-037B31ECC7EE}"/>
              </a:ext>
            </a:extLst>
          </p:cNvPr>
          <p:cNvCxnSpPr>
            <a:cxnSpLocks/>
            <a:stCxn id="26" idx="2"/>
            <a:endCxn id="27" idx="0"/>
          </p:cNvCxnSpPr>
          <p:nvPr/>
        </p:nvCxnSpPr>
        <p:spPr>
          <a:xfrm>
            <a:off x="4109784" y="3324783"/>
            <a:ext cx="0" cy="19353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003CC50-0FF6-4DAE-BFF5-A6A4541BB02E}"/>
              </a:ext>
            </a:extLst>
          </p:cNvPr>
          <p:cNvGrpSpPr/>
          <p:nvPr/>
        </p:nvGrpSpPr>
        <p:grpSpPr>
          <a:xfrm>
            <a:off x="5774143" y="4444861"/>
            <a:ext cx="1220421" cy="469493"/>
            <a:chOff x="7737042" y="4237074"/>
            <a:chExt cx="1220421" cy="469493"/>
          </a:xfrm>
        </p:grpSpPr>
        <p:sp>
          <p:nvSpPr>
            <p:cNvPr id="16" name="Rechteck 73">
              <a:extLst>
                <a:ext uri="{FF2B5EF4-FFF2-40B4-BE49-F238E27FC236}">
                  <a16:creationId xmlns:a16="http://schemas.microsoft.com/office/drawing/2014/main" id="{332328D6-E36C-4903-B754-B0635D269E43}"/>
                </a:ext>
              </a:extLst>
            </p:cNvPr>
            <p:cNvSpPr/>
            <p:nvPr/>
          </p:nvSpPr>
          <p:spPr>
            <a:xfrm>
              <a:off x="8292216" y="4444740"/>
              <a:ext cx="665247"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RabbitMQ</a:t>
              </a:r>
            </a:p>
          </p:txBody>
        </p:sp>
        <p:pic>
          <p:nvPicPr>
            <p:cNvPr id="17" name="Bild 76">
              <a:extLst>
                <a:ext uri="{FF2B5EF4-FFF2-40B4-BE49-F238E27FC236}">
                  <a16:creationId xmlns:a16="http://schemas.microsoft.com/office/drawing/2014/main" id="{960BB950-4B07-4525-98F6-2BCE3F8D46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7042" y="4237074"/>
              <a:ext cx="500893" cy="469493"/>
            </a:xfrm>
            <a:prstGeom prst="rect">
              <a:avLst/>
            </a:prstGeom>
          </p:spPr>
        </p:pic>
      </p:grpSp>
      <p:pic>
        <p:nvPicPr>
          <p:cNvPr id="18" name="Bild 10">
            <a:extLst>
              <a:ext uri="{FF2B5EF4-FFF2-40B4-BE49-F238E27FC236}">
                <a16:creationId xmlns:a16="http://schemas.microsoft.com/office/drawing/2014/main" id="{998DD8C5-7F8A-4B8C-8065-CF059D544282}"/>
              </a:ext>
            </a:extLst>
          </p:cNvPr>
          <p:cNvPicPr>
            <a:picLocks noChangeAspect="1"/>
          </p:cNvPicPr>
          <p:nvPr/>
        </p:nvPicPr>
        <p:blipFill rotWithShape="1">
          <a:blip r:embed="rId8">
            <a:extLst>
              <a:ext uri="{28A0092B-C50C-407E-A947-70E740481C1C}">
                <a14:useLocalDpi xmlns:a14="http://schemas.microsoft.com/office/drawing/2010/main" val="0"/>
              </a:ext>
            </a:extLst>
          </a:blip>
          <a:srcRect l="-7563" t="-7563" r="-7563" b="-7563"/>
          <a:stretch/>
        </p:blipFill>
        <p:spPr>
          <a:xfrm>
            <a:off x="2873249" y="3160895"/>
            <a:ext cx="492625" cy="492625"/>
          </a:xfrm>
          <a:prstGeom prst="ellipse">
            <a:avLst/>
          </a:prstGeom>
          <a:solidFill>
            <a:schemeClr val="bg1"/>
          </a:solidFill>
        </p:spPr>
      </p:pic>
      <p:sp>
        <p:nvSpPr>
          <p:cNvPr id="20" name="Rechteck 9">
            <a:extLst>
              <a:ext uri="{FF2B5EF4-FFF2-40B4-BE49-F238E27FC236}">
                <a16:creationId xmlns:a16="http://schemas.microsoft.com/office/drawing/2014/main" id="{2DCFCF15-E9D3-4749-8737-B21877CEB9D2}"/>
              </a:ext>
            </a:extLst>
          </p:cNvPr>
          <p:cNvSpPr/>
          <p:nvPr/>
        </p:nvSpPr>
        <p:spPr>
          <a:xfrm>
            <a:off x="5368400" y="3518321"/>
            <a:ext cx="1392333" cy="360000"/>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050" b="1" dirty="0">
                <a:solidFill>
                  <a:schemeClr val="tx1">
                    <a:lumMod val="65000"/>
                    <a:lumOff val="35000"/>
                  </a:schemeClr>
                </a:solidFill>
                <a:latin typeface="+mj-lt"/>
              </a:rPr>
              <a:t>        Netflix Hystrix Library</a:t>
            </a:r>
            <a:endParaRPr lang="en-US" sz="1200" b="1" i="1" dirty="0">
              <a:solidFill>
                <a:srgbClr val="1A9898"/>
              </a:solidFill>
            </a:endParaRPr>
          </a:p>
        </p:txBody>
      </p:sp>
      <p:sp>
        <p:nvSpPr>
          <p:cNvPr id="21" name="Abgerundetes Rechteck 24">
            <a:extLst>
              <a:ext uri="{FF2B5EF4-FFF2-40B4-BE49-F238E27FC236}">
                <a16:creationId xmlns:a16="http://schemas.microsoft.com/office/drawing/2014/main" id="{925889A2-2658-4C56-9308-A736BF6AFBC4}"/>
              </a:ext>
            </a:extLst>
          </p:cNvPr>
          <p:cNvSpPr/>
          <p:nvPr/>
        </p:nvSpPr>
        <p:spPr>
          <a:xfrm>
            <a:off x="5002725" y="3606767"/>
            <a:ext cx="711008"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Java API</a:t>
            </a:r>
          </a:p>
        </p:txBody>
      </p:sp>
      <p:cxnSp>
        <p:nvCxnSpPr>
          <p:cNvPr id="22" name="Gewinkelte Verbindung 42">
            <a:extLst>
              <a:ext uri="{FF2B5EF4-FFF2-40B4-BE49-F238E27FC236}">
                <a16:creationId xmlns:a16="http://schemas.microsoft.com/office/drawing/2014/main" id="{6F3B10FB-82DC-4666-9FD8-768654CEFF97}"/>
              </a:ext>
            </a:extLst>
          </p:cNvPr>
          <p:cNvCxnSpPr>
            <a:cxnSpLocks/>
            <a:stCxn id="27" idx="3"/>
            <a:endCxn id="21" idx="1"/>
          </p:cNvCxnSpPr>
          <p:nvPr/>
        </p:nvCxnSpPr>
        <p:spPr>
          <a:xfrm>
            <a:off x="4751066" y="3698321"/>
            <a:ext cx="251659" cy="24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4">
            <a:extLst>
              <a:ext uri="{FF2B5EF4-FFF2-40B4-BE49-F238E27FC236}">
                <a16:creationId xmlns:a16="http://schemas.microsoft.com/office/drawing/2014/main" id="{DAECB0B5-E03F-4346-8FFA-B9F3E48936FF}"/>
              </a:ext>
            </a:extLst>
          </p:cNvPr>
          <p:cNvCxnSpPr>
            <a:cxnSpLocks/>
            <a:stCxn id="27" idx="2"/>
            <a:endCxn id="17" idx="1"/>
          </p:cNvCxnSpPr>
          <p:nvPr/>
        </p:nvCxnSpPr>
        <p:spPr>
          <a:xfrm rot="16200000" flipH="1">
            <a:off x="4541320" y="3446784"/>
            <a:ext cx="801287" cy="166435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Gewinkelte Verbindung 42">
            <a:extLst>
              <a:ext uri="{FF2B5EF4-FFF2-40B4-BE49-F238E27FC236}">
                <a16:creationId xmlns:a16="http://schemas.microsoft.com/office/drawing/2014/main" id="{A803A3C2-0982-49D9-A6BF-795048F945F4}"/>
              </a:ext>
            </a:extLst>
          </p:cNvPr>
          <p:cNvCxnSpPr>
            <a:cxnSpLocks/>
            <a:stCxn id="55" idx="3"/>
            <a:endCxn id="17" idx="2"/>
          </p:cNvCxnSpPr>
          <p:nvPr/>
        </p:nvCxnSpPr>
        <p:spPr>
          <a:xfrm flipV="1">
            <a:off x="4764929" y="4914354"/>
            <a:ext cx="1259661" cy="74358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hteck 61">
            <a:extLst>
              <a:ext uri="{FF2B5EF4-FFF2-40B4-BE49-F238E27FC236}">
                <a16:creationId xmlns:a16="http://schemas.microsoft.com/office/drawing/2014/main" id="{416D7D68-4B34-4CCA-B7D8-FEF2B9FF460A}"/>
              </a:ext>
            </a:extLst>
          </p:cNvPr>
          <p:cNvSpPr/>
          <p:nvPr/>
        </p:nvSpPr>
        <p:spPr>
          <a:xfrm>
            <a:off x="3468502" y="2964783"/>
            <a:ext cx="1282564" cy="360000"/>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b="1" dirty="0">
                <a:solidFill>
                  <a:srgbClr val="1A9898"/>
                </a:solidFill>
                <a:latin typeface="Arial" charset="0"/>
                <a:cs typeface="Arial" charset="0"/>
              </a:rPr>
              <a:t>Controller logic</a:t>
            </a:r>
          </a:p>
        </p:txBody>
      </p:sp>
      <p:sp>
        <p:nvSpPr>
          <p:cNvPr id="27" name="Rechteck 61">
            <a:extLst>
              <a:ext uri="{FF2B5EF4-FFF2-40B4-BE49-F238E27FC236}">
                <a16:creationId xmlns:a16="http://schemas.microsoft.com/office/drawing/2014/main" id="{3EDCA44E-F2A8-4264-9CA5-C7D000529924}"/>
              </a:ext>
            </a:extLst>
          </p:cNvPr>
          <p:cNvSpPr/>
          <p:nvPr/>
        </p:nvSpPr>
        <p:spPr>
          <a:xfrm>
            <a:off x="3468502" y="3518321"/>
            <a:ext cx="1282564" cy="360000"/>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b="1" dirty="0">
                <a:solidFill>
                  <a:srgbClr val="1A9898"/>
                </a:solidFill>
                <a:latin typeface="Arial" charset="0"/>
                <a:cs typeface="Arial" charset="0"/>
              </a:rPr>
              <a:t>Service logic</a:t>
            </a:r>
          </a:p>
        </p:txBody>
      </p:sp>
      <p:sp>
        <p:nvSpPr>
          <p:cNvPr id="28" name="Rechteck 9">
            <a:extLst>
              <a:ext uri="{FF2B5EF4-FFF2-40B4-BE49-F238E27FC236}">
                <a16:creationId xmlns:a16="http://schemas.microsoft.com/office/drawing/2014/main" id="{B47CB76D-1D63-4769-8730-B5A6B384D7D2}"/>
              </a:ext>
            </a:extLst>
          </p:cNvPr>
          <p:cNvSpPr/>
          <p:nvPr/>
        </p:nvSpPr>
        <p:spPr>
          <a:xfrm>
            <a:off x="3122418" y="5125792"/>
            <a:ext cx="3770064" cy="897595"/>
          </a:xfrm>
          <a:prstGeom prst="rect">
            <a:avLst/>
          </a:prstGeom>
          <a:noFill/>
          <a:ln w="19050" cap="rnd">
            <a:solidFill>
              <a:srgbClr val="1A9898"/>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1A9898"/>
                </a:solidFill>
                <a:latin typeface="Arial" charset="0"/>
                <a:cs typeface="Arial" charset="0"/>
              </a:rPr>
              <a:t>Java Spring Boot – Worker application </a:t>
            </a:r>
            <a:br>
              <a:rPr lang="en-US" sz="1200" b="1" dirty="0">
                <a:solidFill>
                  <a:schemeClr val="tx1">
                    <a:lumMod val="65000"/>
                    <a:lumOff val="35000"/>
                  </a:schemeClr>
                </a:solidFill>
                <a:latin typeface="+mj-lt"/>
              </a:rPr>
            </a:br>
            <a:endParaRPr lang="en-US" sz="1200" dirty="0">
              <a:solidFill>
                <a:schemeClr val="tx1">
                  <a:lumMod val="65000"/>
                  <a:lumOff val="35000"/>
                </a:schemeClr>
              </a:solidFill>
              <a:latin typeface="+mj-lt"/>
            </a:endParaRPr>
          </a:p>
        </p:txBody>
      </p:sp>
      <p:sp>
        <p:nvSpPr>
          <p:cNvPr id="29" name="Rechteck 61">
            <a:extLst>
              <a:ext uri="{FF2B5EF4-FFF2-40B4-BE49-F238E27FC236}">
                <a16:creationId xmlns:a16="http://schemas.microsoft.com/office/drawing/2014/main" id="{9C34B439-C0E9-43B1-AF78-204EE7C3990E}"/>
              </a:ext>
            </a:extLst>
          </p:cNvPr>
          <p:cNvSpPr/>
          <p:nvPr/>
        </p:nvSpPr>
        <p:spPr>
          <a:xfrm>
            <a:off x="3476879" y="5546435"/>
            <a:ext cx="1290446" cy="360000"/>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1100" b="1" dirty="0">
                <a:solidFill>
                  <a:srgbClr val="1A9898"/>
                </a:solidFill>
                <a:latin typeface="Arial" charset="0"/>
                <a:cs typeface="Arial" charset="0"/>
              </a:rPr>
              <a:t>Worker logic</a:t>
            </a:r>
          </a:p>
        </p:txBody>
      </p:sp>
      <p:pic>
        <p:nvPicPr>
          <p:cNvPr id="31" name="Picture 30">
            <a:extLst>
              <a:ext uri="{FF2B5EF4-FFF2-40B4-BE49-F238E27FC236}">
                <a16:creationId xmlns:a16="http://schemas.microsoft.com/office/drawing/2014/main" id="{71BEA024-3EB3-4989-80C4-81E520243AF3}"/>
              </a:ext>
            </a:extLst>
          </p:cNvPr>
          <p:cNvPicPr>
            <a:picLocks noChangeAspect="1"/>
          </p:cNvPicPr>
          <p:nvPr/>
        </p:nvPicPr>
        <p:blipFill>
          <a:blip r:embed="rId9"/>
          <a:stretch>
            <a:fillRect/>
          </a:stretch>
        </p:blipFill>
        <p:spPr>
          <a:xfrm>
            <a:off x="7095481" y="3366730"/>
            <a:ext cx="657953" cy="657953"/>
          </a:xfrm>
          <a:prstGeom prst="rect">
            <a:avLst/>
          </a:prstGeom>
        </p:spPr>
      </p:pic>
      <p:sp>
        <p:nvSpPr>
          <p:cNvPr id="32" name="Rechteck 44">
            <a:extLst>
              <a:ext uri="{FF2B5EF4-FFF2-40B4-BE49-F238E27FC236}">
                <a16:creationId xmlns:a16="http://schemas.microsoft.com/office/drawing/2014/main" id="{18C8A9C9-C1DA-4E0F-A169-F7BC01E7E5CE}"/>
              </a:ext>
            </a:extLst>
          </p:cNvPr>
          <p:cNvSpPr/>
          <p:nvPr/>
        </p:nvSpPr>
        <p:spPr>
          <a:xfrm>
            <a:off x="7023863" y="3205832"/>
            <a:ext cx="801187"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Destination</a:t>
            </a:r>
          </a:p>
        </p:txBody>
      </p:sp>
      <p:sp>
        <p:nvSpPr>
          <p:cNvPr id="33" name="Textfeld 67">
            <a:extLst>
              <a:ext uri="{FF2B5EF4-FFF2-40B4-BE49-F238E27FC236}">
                <a16:creationId xmlns:a16="http://schemas.microsoft.com/office/drawing/2014/main" id="{FEF3297A-7B1F-4F65-AE5C-6B2713D6775B}"/>
              </a:ext>
            </a:extLst>
          </p:cNvPr>
          <p:cNvSpPr txBox="1">
            <a:spLocks/>
          </p:cNvSpPr>
          <p:nvPr/>
        </p:nvSpPr>
        <p:spPr>
          <a:xfrm>
            <a:off x="3334365" y="3391105"/>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3</a:t>
            </a:r>
          </a:p>
        </p:txBody>
      </p:sp>
      <p:cxnSp>
        <p:nvCxnSpPr>
          <p:cNvPr id="34" name="Gewinkelte Verbindung 42">
            <a:extLst>
              <a:ext uri="{FF2B5EF4-FFF2-40B4-BE49-F238E27FC236}">
                <a16:creationId xmlns:a16="http://schemas.microsoft.com/office/drawing/2014/main" id="{D73B1590-6AB5-488B-A5A2-6032E408969D}"/>
              </a:ext>
            </a:extLst>
          </p:cNvPr>
          <p:cNvCxnSpPr>
            <a:cxnSpLocks/>
            <a:stCxn id="20" idx="3"/>
            <a:endCxn id="31" idx="1"/>
          </p:cNvCxnSpPr>
          <p:nvPr/>
        </p:nvCxnSpPr>
        <p:spPr>
          <a:xfrm flipV="1">
            <a:off x="6760733" y="3695707"/>
            <a:ext cx="334748" cy="2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4">
            <a:extLst>
              <a:ext uri="{FF2B5EF4-FFF2-40B4-BE49-F238E27FC236}">
                <a16:creationId xmlns:a16="http://schemas.microsoft.com/office/drawing/2014/main" id="{F75B6914-7496-44A2-9E5C-284EFFD6DE53}"/>
              </a:ext>
            </a:extLst>
          </p:cNvPr>
          <p:cNvCxnSpPr>
            <a:cxnSpLocks/>
            <a:stCxn id="54" idx="2"/>
            <a:endCxn id="49" idx="1"/>
          </p:cNvCxnSpPr>
          <p:nvPr/>
        </p:nvCxnSpPr>
        <p:spPr>
          <a:xfrm rot="16200000" flipH="1">
            <a:off x="5622228" y="2724541"/>
            <a:ext cx="490856" cy="2792856"/>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4">
            <a:extLst>
              <a:ext uri="{FF2B5EF4-FFF2-40B4-BE49-F238E27FC236}">
                <a16:creationId xmlns:a16="http://schemas.microsoft.com/office/drawing/2014/main" id="{DCD48076-40E9-4B11-B180-1855A75767A9}"/>
              </a:ext>
            </a:extLst>
          </p:cNvPr>
          <p:cNvCxnSpPr>
            <a:cxnSpLocks/>
            <a:stCxn id="56" idx="3"/>
            <a:endCxn id="48" idx="2"/>
          </p:cNvCxnSpPr>
          <p:nvPr/>
        </p:nvCxnSpPr>
        <p:spPr>
          <a:xfrm flipV="1">
            <a:off x="4764929" y="4821398"/>
            <a:ext cx="2783659" cy="94116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7" name="Bild 10">
            <a:extLst>
              <a:ext uri="{FF2B5EF4-FFF2-40B4-BE49-F238E27FC236}">
                <a16:creationId xmlns:a16="http://schemas.microsoft.com/office/drawing/2014/main" id="{C7172EE1-4418-4102-8690-692616C461CC}"/>
              </a:ext>
            </a:extLst>
          </p:cNvPr>
          <p:cNvPicPr>
            <a:picLocks noChangeAspect="1"/>
          </p:cNvPicPr>
          <p:nvPr/>
        </p:nvPicPr>
        <p:blipFill rotWithShape="1">
          <a:blip r:embed="rId8">
            <a:extLst>
              <a:ext uri="{28A0092B-C50C-407E-A947-70E740481C1C}">
                <a14:useLocalDpi xmlns:a14="http://schemas.microsoft.com/office/drawing/2010/main" val="0"/>
              </a:ext>
            </a:extLst>
          </a:blip>
          <a:srcRect l="-7563" t="-7563" r="-7563" b="-7563"/>
          <a:stretch/>
        </p:blipFill>
        <p:spPr>
          <a:xfrm>
            <a:off x="2873249" y="5426659"/>
            <a:ext cx="481257" cy="481257"/>
          </a:xfrm>
          <a:prstGeom prst="ellipse">
            <a:avLst/>
          </a:prstGeom>
          <a:solidFill>
            <a:schemeClr val="bg1"/>
          </a:solidFill>
        </p:spPr>
      </p:pic>
      <p:sp>
        <p:nvSpPr>
          <p:cNvPr id="38" name="Rechteck 9">
            <a:extLst>
              <a:ext uri="{FF2B5EF4-FFF2-40B4-BE49-F238E27FC236}">
                <a16:creationId xmlns:a16="http://schemas.microsoft.com/office/drawing/2014/main" id="{8B301292-52A3-4DC8-90E4-0FE691DDF191}"/>
              </a:ext>
            </a:extLst>
          </p:cNvPr>
          <p:cNvSpPr/>
          <p:nvPr/>
        </p:nvSpPr>
        <p:spPr>
          <a:xfrm>
            <a:off x="8562097" y="3518320"/>
            <a:ext cx="775850" cy="360000"/>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mj-lt"/>
              </a:rPr>
              <a:t>Remote Service</a:t>
            </a:r>
          </a:p>
        </p:txBody>
      </p:sp>
      <p:sp>
        <p:nvSpPr>
          <p:cNvPr id="39" name="Textfeld 67">
            <a:extLst>
              <a:ext uri="{FF2B5EF4-FFF2-40B4-BE49-F238E27FC236}">
                <a16:creationId xmlns:a16="http://schemas.microsoft.com/office/drawing/2014/main" id="{E9D0B6AB-5F1C-4619-B3EF-671D85878758}"/>
              </a:ext>
            </a:extLst>
          </p:cNvPr>
          <p:cNvSpPr txBox="1">
            <a:spLocks/>
          </p:cNvSpPr>
          <p:nvPr/>
        </p:nvSpPr>
        <p:spPr>
          <a:xfrm>
            <a:off x="3330915" y="2837659"/>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2</a:t>
            </a:r>
          </a:p>
        </p:txBody>
      </p:sp>
      <p:cxnSp>
        <p:nvCxnSpPr>
          <p:cNvPr id="40" name="Straight Arrow Connector 4">
            <a:extLst>
              <a:ext uri="{FF2B5EF4-FFF2-40B4-BE49-F238E27FC236}">
                <a16:creationId xmlns:a16="http://schemas.microsoft.com/office/drawing/2014/main" id="{7C5332C7-52AA-440E-AE96-231EE0A57F18}"/>
              </a:ext>
            </a:extLst>
          </p:cNvPr>
          <p:cNvCxnSpPr>
            <a:cxnSpLocks/>
            <a:stCxn id="50" idx="0"/>
            <a:endCxn id="18" idx="2"/>
          </p:cNvCxnSpPr>
          <p:nvPr/>
        </p:nvCxnSpPr>
        <p:spPr>
          <a:xfrm rot="5400000" flipH="1" flipV="1">
            <a:off x="2419489" y="3720581"/>
            <a:ext cx="767132" cy="14038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Gewinkelte Verbindung 42">
            <a:extLst>
              <a:ext uri="{FF2B5EF4-FFF2-40B4-BE49-F238E27FC236}">
                <a16:creationId xmlns:a16="http://schemas.microsoft.com/office/drawing/2014/main" id="{4097D7A9-61C1-4E69-B6B2-4767D9E37B13}"/>
              </a:ext>
            </a:extLst>
          </p:cNvPr>
          <p:cNvCxnSpPr>
            <a:cxnSpLocks/>
            <a:stCxn id="6" idx="3"/>
            <a:endCxn id="52" idx="2"/>
          </p:cNvCxnSpPr>
          <p:nvPr/>
        </p:nvCxnSpPr>
        <p:spPr>
          <a:xfrm>
            <a:off x="861185" y="4656987"/>
            <a:ext cx="867547" cy="308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Abgerundetes Rechteck 30">
            <a:extLst>
              <a:ext uri="{FF2B5EF4-FFF2-40B4-BE49-F238E27FC236}">
                <a16:creationId xmlns:a16="http://schemas.microsoft.com/office/drawing/2014/main" id="{C67CC441-5187-4D09-846E-B78BF0ED216C}"/>
              </a:ext>
            </a:extLst>
          </p:cNvPr>
          <p:cNvSpPr/>
          <p:nvPr/>
        </p:nvSpPr>
        <p:spPr>
          <a:xfrm>
            <a:off x="4613605" y="4692625"/>
            <a:ext cx="726964" cy="19402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i="1" dirty="0">
                <a:solidFill>
                  <a:schemeClr val="tx1">
                    <a:lumMod val="65000"/>
                    <a:lumOff val="35000"/>
                  </a:schemeClr>
                </a:solidFill>
                <a:latin typeface="Arial" charset="0"/>
                <a:ea typeface="Arial" charset="0"/>
                <a:cs typeface="Arial" charset="0"/>
              </a:rPr>
              <a:t>write</a:t>
            </a:r>
          </a:p>
        </p:txBody>
      </p:sp>
      <p:sp>
        <p:nvSpPr>
          <p:cNvPr id="43" name="Abgerundetes Rechteck 30">
            <a:extLst>
              <a:ext uri="{FF2B5EF4-FFF2-40B4-BE49-F238E27FC236}">
                <a16:creationId xmlns:a16="http://schemas.microsoft.com/office/drawing/2014/main" id="{7691A7DF-77EC-4AAD-B57E-7E9EF9B7A61E}"/>
              </a:ext>
            </a:extLst>
          </p:cNvPr>
          <p:cNvSpPr/>
          <p:nvPr/>
        </p:nvSpPr>
        <p:spPr>
          <a:xfrm>
            <a:off x="6042347" y="5796092"/>
            <a:ext cx="726964" cy="19402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i="1" dirty="0">
                <a:solidFill>
                  <a:schemeClr val="tx1">
                    <a:lumMod val="65000"/>
                    <a:lumOff val="35000"/>
                  </a:schemeClr>
                </a:solidFill>
                <a:latin typeface="Arial" charset="0"/>
                <a:ea typeface="Arial" charset="0"/>
                <a:cs typeface="Arial" charset="0"/>
              </a:rPr>
              <a:t>write</a:t>
            </a:r>
          </a:p>
        </p:txBody>
      </p:sp>
      <p:sp>
        <p:nvSpPr>
          <p:cNvPr id="44" name="Abgerundetes Rechteck 30">
            <a:extLst>
              <a:ext uri="{FF2B5EF4-FFF2-40B4-BE49-F238E27FC236}">
                <a16:creationId xmlns:a16="http://schemas.microsoft.com/office/drawing/2014/main" id="{E4B53438-4811-4018-BF2C-90F0AE6E17A0}"/>
              </a:ext>
            </a:extLst>
          </p:cNvPr>
          <p:cNvSpPr/>
          <p:nvPr/>
        </p:nvSpPr>
        <p:spPr>
          <a:xfrm>
            <a:off x="5020514" y="4148489"/>
            <a:ext cx="726964" cy="19402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i="1" dirty="0">
                <a:solidFill>
                  <a:schemeClr val="tx1">
                    <a:lumMod val="65000"/>
                    <a:lumOff val="35000"/>
                  </a:schemeClr>
                </a:solidFill>
                <a:latin typeface="Arial" charset="0"/>
                <a:cs typeface="Arial" charset="0"/>
              </a:rPr>
              <a:t>read</a:t>
            </a:r>
          </a:p>
        </p:txBody>
      </p:sp>
      <p:sp>
        <p:nvSpPr>
          <p:cNvPr id="45" name="Abgerundetes Rechteck 30">
            <a:extLst>
              <a:ext uri="{FF2B5EF4-FFF2-40B4-BE49-F238E27FC236}">
                <a16:creationId xmlns:a16="http://schemas.microsoft.com/office/drawing/2014/main" id="{A7B5CD79-748F-4383-8562-17F67D88DB61}"/>
              </a:ext>
            </a:extLst>
          </p:cNvPr>
          <p:cNvSpPr/>
          <p:nvPr/>
        </p:nvSpPr>
        <p:spPr>
          <a:xfrm>
            <a:off x="5847772" y="5172981"/>
            <a:ext cx="726964" cy="19402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i="1" dirty="0">
                <a:solidFill>
                  <a:schemeClr val="tx1">
                    <a:lumMod val="65000"/>
                    <a:lumOff val="35000"/>
                  </a:schemeClr>
                </a:solidFill>
                <a:latin typeface="Arial" charset="0"/>
                <a:ea typeface="Arial" charset="0"/>
                <a:cs typeface="Arial" charset="0"/>
              </a:rPr>
              <a:t>read</a:t>
            </a:r>
          </a:p>
        </p:txBody>
      </p:sp>
      <p:sp>
        <p:nvSpPr>
          <p:cNvPr id="46" name="Rechteck 61">
            <a:extLst>
              <a:ext uri="{FF2B5EF4-FFF2-40B4-BE49-F238E27FC236}">
                <a16:creationId xmlns:a16="http://schemas.microsoft.com/office/drawing/2014/main" id="{ED8F5845-9274-4B86-8495-32FB78680C7E}"/>
              </a:ext>
            </a:extLst>
          </p:cNvPr>
          <p:cNvSpPr/>
          <p:nvPr/>
        </p:nvSpPr>
        <p:spPr>
          <a:xfrm>
            <a:off x="1481518" y="2276872"/>
            <a:ext cx="6632293" cy="3889686"/>
          </a:xfrm>
          <a:prstGeom prst="rect">
            <a:avLst/>
          </a:prstGeom>
          <a:noFill/>
          <a:ln w="19050" cap="rnd">
            <a:solidFill>
              <a:srgbClr val="1A9898"/>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rgbClr val="1A9898"/>
                </a:solidFill>
                <a:latin typeface="Arial" charset="0"/>
                <a:cs typeface="Arial" charset="0"/>
              </a:rPr>
              <a:t>Cloud Foundry App with resilient Microservices</a:t>
            </a:r>
          </a:p>
        </p:txBody>
      </p:sp>
      <p:grpSp>
        <p:nvGrpSpPr>
          <p:cNvPr id="47" name="Gruppierung 32">
            <a:extLst>
              <a:ext uri="{FF2B5EF4-FFF2-40B4-BE49-F238E27FC236}">
                <a16:creationId xmlns:a16="http://schemas.microsoft.com/office/drawing/2014/main" id="{A796D39B-7A13-4006-81C5-457A5DFB03D5}"/>
              </a:ext>
            </a:extLst>
          </p:cNvPr>
          <p:cNvGrpSpPr/>
          <p:nvPr/>
        </p:nvGrpSpPr>
        <p:grpSpPr>
          <a:xfrm>
            <a:off x="7140623" y="4114333"/>
            <a:ext cx="815929" cy="707065"/>
            <a:chOff x="6037682" y="4941168"/>
            <a:chExt cx="843385" cy="757389"/>
          </a:xfrm>
        </p:grpSpPr>
        <p:sp>
          <p:nvSpPr>
            <p:cNvPr id="48" name="Rechteck 33">
              <a:extLst>
                <a:ext uri="{FF2B5EF4-FFF2-40B4-BE49-F238E27FC236}">
                  <a16:creationId xmlns:a16="http://schemas.microsoft.com/office/drawing/2014/main" id="{113A60C0-1C18-4EF6-BD7C-E65320E54142}"/>
                </a:ext>
              </a:extLst>
            </p:cNvPr>
            <p:cNvSpPr/>
            <p:nvPr/>
          </p:nvSpPr>
          <p:spPr>
            <a:xfrm>
              <a:off x="6037682" y="5517232"/>
              <a:ext cx="843385" cy="181325"/>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PostgreSQL</a:t>
              </a:r>
            </a:p>
          </p:txBody>
        </p:sp>
        <p:pic>
          <p:nvPicPr>
            <p:cNvPr id="49" name="Bild 34">
              <a:extLst>
                <a:ext uri="{FF2B5EF4-FFF2-40B4-BE49-F238E27FC236}">
                  <a16:creationId xmlns:a16="http://schemas.microsoft.com/office/drawing/2014/main" id="{1DE9C19A-5ED0-4622-BED3-5AF1D3B47F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65296" y="4941168"/>
              <a:ext cx="540000" cy="540000"/>
            </a:xfrm>
            <a:prstGeom prst="rect">
              <a:avLst/>
            </a:prstGeom>
          </p:spPr>
        </p:pic>
      </p:grpSp>
      <p:sp>
        <p:nvSpPr>
          <p:cNvPr id="50" name="Rechteck 9">
            <a:extLst>
              <a:ext uri="{FF2B5EF4-FFF2-40B4-BE49-F238E27FC236}">
                <a16:creationId xmlns:a16="http://schemas.microsoft.com/office/drawing/2014/main" id="{1D4BE0F6-6F4E-4399-A5C4-167F6D57AAB9}"/>
              </a:ext>
            </a:extLst>
          </p:cNvPr>
          <p:cNvSpPr/>
          <p:nvPr/>
        </p:nvSpPr>
        <p:spPr>
          <a:xfrm>
            <a:off x="1939076" y="4174340"/>
            <a:ext cx="1587571" cy="825476"/>
          </a:xfrm>
          <a:prstGeom prst="rect">
            <a:avLst/>
          </a:prstGeom>
          <a:noFill/>
          <a:ln w="19050" cap="rnd">
            <a:solidFill>
              <a:srgbClr val="0092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rPr>
              <a:t>Node.js – App Router</a:t>
            </a:r>
            <a:endParaRPr lang="en-US" sz="1100" dirty="0">
              <a:solidFill>
                <a:schemeClr val="tx1">
                  <a:lumMod val="65000"/>
                  <a:lumOff val="35000"/>
                </a:schemeClr>
              </a:solidFill>
            </a:endParaRPr>
          </a:p>
        </p:txBody>
      </p:sp>
      <p:sp>
        <p:nvSpPr>
          <p:cNvPr id="51" name="Rechteck 9">
            <a:extLst>
              <a:ext uri="{FF2B5EF4-FFF2-40B4-BE49-F238E27FC236}">
                <a16:creationId xmlns:a16="http://schemas.microsoft.com/office/drawing/2014/main" id="{1E7AC6B8-4A28-46A9-A64E-EECAAC50FA1F}"/>
              </a:ext>
            </a:extLst>
          </p:cNvPr>
          <p:cNvSpPr/>
          <p:nvPr/>
        </p:nvSpPr>
        <p:spPr>
          <a:xfrm>
            <a:off x="2235590" y="4512406"/>
            <a:ext cx="1177731" cy="360582"/>
          </a:xfrm>
          <a:prstGeom prst="rect">
            <a:avLst/>
          </a:prstGeom>
          <a:noFill/>
          <a:ln w="19050"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rgbClr val="0092D1"/>
                </a:solidFill>
                <a:latin typeface="Arial" charset="0"/>
                <a:ea typeface="Arial" charset="0"/>
                <a:cs typeface="Arial" charset="0"/>
              </a:rPr>
              <a:t>Routing logic</a:t>
            </a:r>
            <a:endParaRPr lang="en-US" sz="1100" b="1" dirty="0">
              <a:solidFill>
                <a:srgbClr val="1A9898"/>
              </a:solidFill>
              <a:latin typeface="Arial" charset="0"/>
              <a:ea typeface="Arial" charset="0"/>
              <a:cs typeface="Arial" charset="0"/>
            </a:endParaRPr>
          </a:p>
        </p:txBody>
      </p:sp>
      <p:pic>
        <p:nvPicPr>
          <p:cNvPr id="52" name="Bild 10">
            <a:extLst>
              <a:ext uri="{FF2B5EF4-FFF2-40B4-BE49-F238E27FC236}">
                <a16:creationId xmlns:a16="http://schemas.microsoft.com/office/drawing/2014/main" id="{129349EE-448E-4AB7-BD2C-433F2F861AFE}"/>
              </a:ext>
            </a:extLst>
          </p:cNvPr>
          <p:cNvPicPr>
            <a:picLocks noChangeAspect="1"/>
          </p:cNvPicPr>
          <p:nvPr/>
        </p:nvPicPr>
        <p:blipFill rotWithShape="1">
          <a:blip r:embed="rId8">
            <a:extLst>
              <a:ext uri="{28A0092B-C50C-407E-A947-70E740481C1C}">
                <a14:useLocalDpi xmlns:a14="http://schemas.microsoft.com/office/drawing/2010/main" val="0"/>
              </a:ext>
            </a:extLst>
          </a:blip>
          <a:srcRect l="-7563" t="-7563" r="-7563" b="-7563"/>
          <a:stretch/>
        </p:blipFill>
        <p:spPr>
          <a:xfrm>
            <a:off x="1728732" y="4442454"/>
            <a:ext cx="435241" cy="435241"/>
          </a:xfrm>
          <a:prstGeom prst="ellipse">
            <a:avLst/>
          </a:prstGeom>
          <a:solidFill>
            <a:schemeClr val="bg1"/>
          </a:solidFill>
        </p:spPr>
      </p:pic>
      <p:sp>
        <p:nvSpPr>
          <p:cNvPr id="53" name="Abgerundetes Rechteck 24">
            <a:extLst>
              <a:ext uri="{FF2B5EF4-FFF2-40B4-BE49-F238E27FC236}">
                <a16:creationId xmlns:a16="http://schemas.microsoft.com/office/drawing/2014/main" id="{EC6BAA95-EF63-4004-9DC3-2112939B4186}"/>
              </a:ext>
            </a:extLst>
          </p:cNvPr>
          <p:cNvSpPr/>
          <p:nvPr/>
        </p:nvSpPr>
        <p:spPr>
          <a:xfrm>
            <a:off x="967411" y="4565187"/>
            <a:ext cx="60106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50" dirty="0">
                <a:solidFill>
                  <a:schemeClr val="bg1"/>
                </a:solidFill>
                <a:ea typeface="BentonSans Book " charset="0"/>
                <a:cs typeface="BentonSans Book " charset="0"/>
              </a:rPr>
              <a:t>HTTP</a:t>
            </a:r>
            <a:endParaRPr lang="en-US" sz="1100" dirty="0">
              <a:solidFill>
                <a:schemeClr val="bg1"/>
              </a:solidFill>
              <a:ea typeface="BentonSans Book " charset="0"/>
              <a:cs typeface="BentonSans Book " charset="0"/>
            </a:endParaRPr>
          </a:p>
        </p:txBody>
      </p:sp>
      <p:sp>
        <p:nvSpPr>
          <p:cNvPr id="54" name="Rectangle 53">
            <a:extLst>
              <a:ext uri="{FF2B5EF4-FFF2-40B4-BE49-F238E27FC236}">
                <a16:creationId xmlns:a16="http://schemas.microsoft.com/office/drawing/2014/main" id="{238092E6-5CE8-46BB-8FFB-850FA7FE90C6}"/>
              </a:ext>
            </a:extLst>
          </p:cNvPr>
          <p:cNvSpPr/>
          <p:nvPr/>
        </p:nvSpPr>
        <p:spPr bwMode="gray">
          <a:xfrm>
            <a:off x="4365805" y="3685664"/>
            <a:ext cx="210846" cy="189877"/>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5" name="Rectangle 54">
            <a:extLst>
              <a:ext uri="{FF2B5EF4-FFF2-40B4-BE49-F238E27FC236}">
                <a16:creationId xmlns:a16="http://schemas.microsoft.com/office/drawing/2014/main" id="{B6A6A5B9-A544-4B22-8033-785F13991D95}"/>
              </a:ext>
            </a:extLst>
          </p:cNvPr>
          <p:cNvSpPr/>
          <p:nvPr/>
        </p:nvSpPr>
        <p:spPr bwMode="gray">
          <a:xfrm>
            <a:off x="4554083" y="5563004"/>
            <a:ext cx="210846" cy="189877"/>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Rectangle 55">
            <a:extLst>
              <a:ext uri="{FF2B5EF4-FFF2-40B4-BE49-F238E27FC236}">
                <a16:creationId xmlns:a16="http://schemas.microsoft.com/office/drawing/2014/main" id="{8BB169DD-B555-4B35-A815-129173AD464F}"/>
              </a:ext>
            </a:extLst>
          </p:cNvPr>
          <p:cNvSpPr/>
          <p:nvPr/>
        </p:nvSpPr>
        <p:spPr bwMode="gray">
          <a:xfrm>
            <a:off x="4554083" y="5667621"/>
            <a:ext cx="210846" cy="189877"/>
          </a:xfrm>
          <a:prstGeom prst="rect">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 name="Gewinkelte Verbindung 42">
            <a:extLst>
              <a:ext uri="{FF2B5EF4-FFF2-40B4-BE49-F238E27FC236}">
                <a16:creationId xmlns:a16="http://schemas.microsoft.com/office/drawing/2014/main" id="{7DDAD53F-6FDC-4EC9-A9A3-43ADEC6CD13C}"/>
              </a:ext>
            </a:extLst>
          </p:cNvPr>
          <p:cNvCxnSpPr>
            <a:cxnSpLocks/>
            <a:stCxn id="31" idx="3"/>
            <a:endCxn id="38" idx="1"/>
          </p:cNvCxnSpPr>
          <p:nvPr/>
        </p:nvCxnSpPr>
        <p:spPr>
          <a:xfrm>
            <a:off x="7753434" y="3695707"/>
            <a:ext cx="808663" cy="261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bgerundetes Rechteck 24">
            <a:extLst>
              <a:ext uri="{FF2B5EF4-FFF2-40B4-BE49-F238E27FC236}">
                <a16:creationId xmlns:a16="http://schemas.microsoft.com/office/drawing/2014/main" id="{6606C884-F182-4EB0-9B4E-27BBA06A8756}"/>
              </a:ext>
            </a:extLst>
          </p:cNvPr>
          <p:cNvSpPr/>
          <p:nvPr/>
        </p:nvSpPr>
        <p:spPr>
          <a:xfrm>
            <a:off x="7880756" y="3606767"/>
            <a:ext cx="460949"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HTTP</a:t>
            </a:r>
          </a:p>
        </p:txBody>
      </p:sp>
      <p:sp>
        <p:nvSpPr>
          <p:cNvPr id="88" name="Rectangle 87">
            <a:extLst>
              <a:ext uri="{FF2B5EF4-FFF2-40B4-BE49-F238E27FC236}">
                <a16:creationId xmlns:a16="http://schemas.microsoft.com/office/drawing/2014/main" id="{19499505-CE01-4F18-A949-973BB5D6A3D6}"/>
              </a:ext>
            </a:extLst>
          </p:cNvPr>
          <p:cNvSpPr/>
          <p:nvPr/>
        </p:nvSpPr>
        <p:spPr>
          <a:xfrm>
            <a:off x="9479044" y="1598670"/>
            <a:ext cx="2163681" cy="4827988"/>
          </a:xfrm>
          <a:prstGeom prst="rect">
            <a:avLst/>
          </a:prstGeom>
          <a:solidFill>
            <a:srgbClr val="EFF4F9"/>
          </a:solidFill>
        </p:spPr>
        <p:txBody>
          <a:bodyPr wrap="square" lIns="72000" tIns="72000" rIns="72000" bIns="72000">
            <a:noAutofit/>
          </a:bodyPr>
          <a:lstStyle/>
          <a:p>
            <a:pPr>
              <a:spcBef>
                <a:spcPts val="1200"/>
              </a:spcBef>
            </a:pPr>
            <a:r>
              <a:rPr lang="en-US" sz="1100" b="1" dirty="0">
                <a:solidFill>
                  <a:schemeClr val="tx1">
                    <a:lumMod val="65000"/>
                    <a:lumOff val="35000"/>
                  </a:schemeClr>
                </a:solidFill>
              </a:rPr>
              <a:t>Description</a:t>
            </a:r>
          </a:p>
          <a:p>
            <a:pPr marL="266700" indent="-266700">
              <a:spcBef>
                <a:spcPts val="1200"/>
              </a:spcBef>
              <a:buFont typeface="+mj-lt"/>
              <a:buAutoNum type="arabicPeriod"/>
            </a:pPr>
            <a:r>
              <a:rPr lang="en-US" sz="1100" dirty="0">
                <a:solidFill>
                  <a:schemeClr val="tx1">
                    <a:lumMod val="65000"/>
                    <a:lumOff val="35000"/>
                  </a:schemeClr>
                </a:solidFill>
              </a:rPr>
              <a:t>The overall application is broken down into carefully chosen microservices, which use the </a:t>
            </a:r>
            <a:r>
              <a:rPr lang="en-US" sz="1100" b="1" dirty="0">
                <a:solidFill>
                  <a:schemeClr val="tx1">
                    <a:lumMod val="65000"/>
                    <a:lumOff val="35000"/>
                  </a:schemeClr>
                </a:solidFill>
              </a:rPr>
              <a:t>Unit Isolation pattern</a:t>
            </a:r>
            <a:r>
              <a:rPr lang="en-US" sz="1100" dirty="0">
                <a:solidFill>
                  <a:schemeClr val="tx1">
                    <a:lumMod val="65000"/>
                    <a:lumOff val="35000"/>
                  </a:schemeClr>
                </a:solidFill>
              </a:rPr>
              <a:t>.</a:t>
            </a:r>
          </a:p>
          <a:p>
            <a:pPr marL="266700" indent="-266700">
              <a:spcBef>
                <a:spcPts val="1200"/>
              </a:spcBef>
              <a:buFont typeface="+mj-lt"/>
              <a:buAutoNum type="arabicPeriod"/>
            </a:pPr>
            <a:r>
              <a:rPr lang="en-US" sz="1100" dirty="0">
                <a:solidFill>
                  <a:schemeClr val="tx1">
                    <a:lumMod val="65000"/>
                    <a:lumOff val="35000"/>
                  </a:schemeClr>
                </a:solidFill>
              </a:rPr>
              <a:t>The </a:t>
            </a:r>
            <a:r>
              <a:rPr lang="en-US" sz="1100" b="1" dirty="0">
                <a:solidFill>
                  <a:schemeClr val="tx1">
                    <a:lumMod val="65000"/>
                    <a:lumOff val="35000"/>
                  </a:schemeClr>
                </a:solidFill>
              </a:rPr>
              <a:t>Shed Load pattern </a:t>
            </a:r>
            <a:r>
              <a:rPr lang="en-US" sz="1100" dirty="0">
                <a:solidFill>
                  <a:schemeClr val="tx1">
                    <a:lumMod val="65000"/>
                    <a:lumOff val="35000"/>
                  </a:schemeClr>
                </a:solidFill>
              </a:rPr>
              <a:t>at the entry of the microservice</a:t>
            </a:r>
          </a:p>
          <a:p>
            <a:pPr marL="266700" indent="-266700">
              <a:spcBef>
                <a:spcPts val="1200"/>
              </a:spcBef>
              <a:buFont typeface="+mj-lt"/>
              <a:buAutoNum type="arabicPeriod"/>
            </a:pPr>
            <a:r>
              <a:rPr lang="en-US" sz="1100" b="1" dirty="0">
                <a:solidFill>
                  <a:schemeClr val="tx1">
                    <a:lumMod val="65000"/>
                    <a:lumOff val="35000"/>
                  </a:schemeClr>
                </a:solidFill>
              </a:rPr>
              <a:t>Retry, Timeout pattern</a:t>
            </a:r>
            <a:r>
              <a:rPr lang="en-US" sz="1100" dirty="0">
                <a:solidFill>
                  <a:schemeClr val="tx1">
                    <a:lumMod val="65000"/>
                    <a:lumOff val="35000"/>
                  </a:schemeClr>
                </a:solidFill>
              </a:rPr>
              <a:t> when accessing a database service. Circuit breaker pattern for accessing remote services. </a:t>
            </a:r>
          </a:p>
          <a:p>
            <a:pPr marL="266700" indent="-266700">
              <a:spcBef>
                <a:spcPts val="1200"/>
              </a:spcBef>
              <a:buFont typeface="+mj-lt"/>
              <a:buAutoNum type="arabicPeriod"/>
            </a:pPr>
            <a:r>
              <a:rPr lang="en-US" sz="1100" b="1" dirty="0">
                <a:solidFill>
                  <a:schemeClr val="tx1">
                    <a:lumMod val="65000"/>
                    <a:lumOff val="35000"/>
                  </a:schemeClr>
                </a:solidFill>
              </a:rPr>
              <a:t>Bounded Queue pattern </a:t>
            </a:r>
            <a:r>
              <a:rPr lang="en-US" sz="1100" dirty="0">
                <a:solidFill>
                  <a:schemeClr val="tx1">
                    <a:lumMod val="65000"/>
                    <a:lumOff val="35000"/>
                  </a:schemeClr>
                </a:solidFill>
              </a:rPr>
              <a:t>for processing incoming requests and placing them into a job queue for asynchronous processing of client requests, and providing rate limiting on requests that can be processed. </a:t>
            </a:r>
          </a:p>
        </p:txBody>
      </p:sp>
      <p:sp>
        <p:nvSpPr>
          <p:cNvPr id="101" name="Textfeld 67">
            <a:extLst>
              <a:ext uri="{FF2B5EF4-FFF2-40B4-BE49-F238E27FC236}">
                <a16:creationId xmlns:a16="http://schemas.microsoft.com/office/drawing/2014/main" id="{B1235D66-F38C-4CCB-A131-DDB6332FFCAF}"/>
              </a:ext>
            </a:extLst>
          </p:cNvPr>
          <p:cNvSpPr txBox="1">
            <a:spLocks/>
          </p:cNvSpPr>
          <p:nvPr/>
        </p:nvSpPr>
        <p:spPr>
          <a:xfrm>
            <a:off x="1644974" y="2586915"/>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1</a:t>
            </a:r>
          </a:p>
        </p:txBody>
      </p:sp>
      <p:sp>
        <p:nvSpPr>
          <p:cNvPr id="103" name="Textfeld 67">
            <a:extLst>
              <a:ext uri="{FF2B5EF4-FFF2-40B4-BE49-F238E27FC236}">
                <a16:creationId xmlns:a16="http://schemas.microsoft.com/office/drawing/2014/main" id="{9AA8491B-32F8-424C-BF02-23CCE7EA60B3}"/>
              </a:ext>
            </a:extLst>
          </p:cNvPr>
          <p:cNvSpPr txBox="1">
            <a:spLocks/>
          </p:cNvSpPr>
          <p:nvPr/>
        </p:nvSpPr>
        <p:spPr>
          <a:xfrm>
            <a:off x="9523558" y="1923707"/>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1</a:t>
            </a:r>
          </a:p>
        </p:txBody>
      </p:sp>
      <p:sp>
        <p:nvSpPr>
          <p:cNvPr id="104" name="Textfeld 67">
            <a:extLst>
              <a:ext uri="{FF2B5EF4-FFF2-40B4-BE49-F238E27FC236}">
                <a16:creationId xmlns:a16="http://schemas.microsoft.com/office/drawing/2014/main" id="{61245B2D-442A-4672-9CC9-5EEB6AD0509F}"/>
              </a:ext>
            </a:extLst>
          </p:cNvPr>
          <p:cNvSpPr txBox="1">
            <a:spLocks/>
          </p:cNvSpPr>
          <p:nvPr/>
        </p:nvSpPr>
        <p:spPr>
          <a:xfrm>
            <a:off x="9523558" y="2953832"/>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2</a:t>
            </a:r>
          </a:p>
        </p:txBody>
      </p:sp>
      <p:sp>
        <p:nvSpPr>
          <p:cNvPr id="105" name="Textfeld 67">
            <a:extLst>
              <a:ext uri="{FF2B5EF4-FFF2-40B4-BE49-F238E27FC236}">
                <a16:creationId xmlns:a16="http://schemas.microsoft.com/office/drawing/2014/main" id="{20A7A07E-1FFE-4FEA-87B1-C9462BAA512F}"/>
              </a:ext>
            </a:extLst>
          </p:cNvPr>
          <p:cNvSpPr txBox="1">
            <a:spLocks/>
          </p:cNvSpPr>
          <p:nvPr/>
        </p:nvSpPr>
        <p:spPr>
          <a:xfrm>
            <a:off x="9523558" y="3443706"/>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3</a:t>
            </a:r>
          </a:p>
        </p:txBody>
      </p:sp>
      <p:sp>
        <p:nvSpPr>
          <p:cNvPr id="106" name="Textfeld 67">
            <a:extLst>
              <a:ext uri="{FF2B5EF4-FFF2-40B4-BE49-F238E27FC236}">
                <a16:creationId xmlns:a16="http://schemas.microsoft.com/office/drawing/2014/main" id="{3CB5E047-CAF5-4912-A809-EB0A23A5B8AC}"/>
              </a:ext>
            </a:extLst>
          </p:cNvPr>
          <p:cNvSpPr txBox="1">
            <a:spLocks/>
          </p:cNvSpPr>
          <p:nvPr/>
        </p:nvSpPr>
        <p:spPr>
          <a:xfrm>
            <a:off x="9523558" y="4431830"/>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4</a:t>
            </a:r>
          </a:p>
        </p:txBody>
      </p:sp>
      <p:sp>
        <p:nvSpPr>
          <p:cNvPr id="24" name="Textfeld 67">
            <a:extLst>
              <a:ext uri="{FF2B5EF4-FFF2-40B4-BE49-F238E27FC236}">
                <a16:creationId xmlns:a16="http://schemas.microsoft.com/office/drawing/2014/main" id="{077EE401-4019-4636-9E97-37C59BDA822C}"/>
              </a:ext>
            </a:extLst>
          </p:cNvPr>
          <p:cNvSpPr txBox="1">
            <a:spLocks/>
          </p:cNvSpPr>
          <p:nvPr/>
        </p:nvSpPr>
        <p:spPr>
          <a:xfrm>
            <a:off x="3385755" y="5440352"/>
            <a:ext cx="252000" cy="252000"/>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1200" dirty="0"/>
              <a:t>4</a:t>
            </a:r>
          </a:p>
        </p:txBody>
      </p:sp>
    </p:spTree>
    <p:extLst>
      <p:ext uri="{BB962C8B-B14F-4D97-AF65-F5344CB8AC3E}">
        <p14:creationId xmlns:p14="http://schemas.microsoft.com/office/powerpoint/2010/main" val="1747051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44C1-11E2-4472-AACB-E639A3C6C490}"/>
              </a:ext>
            </a:extLst>
          </p:cNvPr>
          <p:cNvSpPr>
            <a:spLocks noGrp="1"/>
          </p:cNvSpPr>
          <p:nvPr>
            <p:ph type="title"/>
          </p:nvPr>
        </p:nvSpPr>
        <p:spPr>
          <a:xfrm>
            <a:off x="504001" y="504000"/>
            <a:ext cx="11186476" cy="738664"/>
          </a:xfrm>
        </p:spPr>
        <p:txBody>
          <a:bodyPr/>
          <a:lstStyle/>
          <a:p>
            <a:r>
              <a:rPr lang="en-US" dirty="0"/>
              <a:t>SAP Cloud Platform Solution Diagram Examples</a:t>
            </a:r>
            <a:br>
              <a:rPr lang="en-US" dirty="0"/>
            </a:br>
            <a:r>
              <a:rPr lang="en-US" b="0" dirty="0"/>
              <a:t>SAP Cloud Platform Workflow – the bigger picture</a:t>
            </a:r>
          </a:p>
        </p:txBody>
      </p:sp>
      <p:sp>
        <p:nvSpPr>
          <p:cNvPr id="6" name="Rectangle 31">
            <a:extLst>
              <a:ext uri="{FF2B5EF4-FFF2-40B4-BE49-F238E27FC236}">
                <a16:creationId xmlns:a16="http://schemas.microsoft.com/office/drawing/2014/main" id="{38345D66-C2B7-4049-B650-6607B3A77A94}"/>
              </a:ext>
            </a:extLst>
          </p:cNvPr>
          <p:cNvSpPr/>
          <p:nvPr/>
        </p:nvSpPr>
        <p:spPr bwMode="gray">
          <a:xfrm>
            <a:off x="765017" y="5430395"/>
            <a:ext cx="6330510" cy="978516"/>
          </a:xfrm>
          <a:prstGeom prst="rect">
            <a:avLst/>
          </a:prstGeom>
          <a:noFill/>
          <a:ln>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Arial" charset="0"/>
                <a:cs typeface="Arial" charset="0"/>
              </a:rPr>
              <a:t>On-premise IT Landscape</a:t>
            </a:r>
          </a:p>
          <a:p>
            <a:r>
              <a:rPr lang="en-US" sz="1200" i="1" dirty="0">
                <a:solidFill>
                  <a:schemeClr val="tx1">
                    <a:lumMod val="65000"/>
                    <a:lumOff val="35000"/>
                  </a:schemeClr>
                </a:solidFill>
                <a:latin typeface="Arial" charset="0"/>
                <a:cs typeface="Arial" charset="0"/>
              </a:rPr>
              <a:t>SAP Back-End Systems + 3rd Party</a:t>
            </a:r>
            <a:endParaRPr lang="en-US" sz="1200" i="1" dirty="0">
              <a:solidFill>
                <a:schemeClr val="tx1">
                  <a:lumMod val="65000"/>
                  <a:lumOff val="35000"/>
                </a:schemeClr>
              </a:solidFill>
              <a:latin typeface="Arial" charset="0"/>
              <a:ea typeface="Arial" charset="0"/>
              <a:cs typeface="Arial" charset="0"/>
            </a:endParaRPr>
          </a:p>
          <a:p>
            <a:endParaRPr lang="en-US" sz="1200" b="1" dirty="0">
              <a:solidFill>
                <a:schemeClr val="tx1">
                  <a:lumMod val="65000"/>
                  <a:lumOff val="35000"/>
                </a:schemeClr>
              </a:solidFill>
              <a:latin typeface="Arial" charset="0"/>
              <a:cs typeface="Arial" charset="0"/>
            </a:endParaRPr>
          </a:p>
        </p:txBody>
      </p:sp>
      <p:cxnSp>
        <p:nvCxnSpPr>
          <p:cNvPr id="7" name="Straight Arrow Connector 34">
            <a:extLst>
              <a:ext uri="{FF2B5EF4-FFF2-40B4-BE49-F238E27FC236}">
                <a16:creationId xmlns:a16="http://schemas.microsoft.com/office/drawing/2014/main" id="{992586B1-5EAC-449D-871C-FCADF19DE717}"/>
              </a:ext>
            </a:extLst>
          </p:cNvPr>
          <p:cNvCxnSpPr>
            <a:cxnSpLocks/>
            <a:stCxn id="17" idx="6"/>
            <a:endCxn id="20" idx="2"/>
          </p:cNvCxnSpPr>
          <p:nvPr/>
        </p:nvCxnSpPr>
        <p:spPr>
          <a:xfrm>
            <a:off x="6491658" y="3691615"/>
            <a:ext cx="1363000" cy="349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6">
            <a:extLst>
              <a:ext uri="{FF2B5EF4-FFF2-40B4-BE49-F238E27FC236}">
                <a16:creationId xmlns:a16="http://schemas.microsoft.com/office/drawing/2014/main" id="{6D377DEE-0F02-4420-B437-FED5D94A61B3}"/>
              </a:ext>
            </a:extLst>
          </p:cNvPr>
          <p:cNvCxnSpPr>
            <a:cxnSpLocks/>
          </p:cNvCxnSpPr>
          <p:nvPr/>
        </p:nvCxnSpPr>
        <p:spPr>
          <a:xfrm flipH="1">
            <a:off x="6863764" y="1942721"/>
            <a:ext cx="1010870" cy="0"/>
          </a:xfrm>
          <a:prstGeom prst="straightConnector1">
            <a:avLst/>
          </a:prstGeom>
          <a:ln w="22225" cap="rnd">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71">
            <a:extLst>
              <a:ext uri="{FF2B5EF4-FFF2-40B4-BE49-F238E27FC236}">
                <a16:creationId xmlns:a16="http://schemas.microsoft.com/office/drawing/2014/main" id="{456E00EB-2054-4EBC-ADD2-EA67C86883B9}"/>
              </a:ext>
            </a:extLst>
          </p:cNvPr>
          <p:cNvCxnSpPr>
            <a:cxnSpLocks/>
          </p:cNvCxnSpPr>
          <p:nvPr/>
        </p:nvCxnSpPr>
        <p:spPr>
          <a:xfrm>
            <a:off x="9907450" y="4620582"/>
            <a:ext cx="0" cy="361013"/>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72">
            <a:extLst>
              <a:ext uri="{FF2B5EF4-FFF2-40B4-BE49-F238E27FC236}">
                <a16:creationId xmlns:a16="http://schemas.microsoft.com/office/drawing/2014/main" id="{74C73F43-DA8D-488C-9ADE-D491A286FEEE}"/>
              </a:ext>
            </a:extLst>
          </p:cNvPr>
          <p:cNvCxnSpPr>
            <a:cxnSpLocks/>
            <a:endCxn id="23" idx="0"/>
          </p:cNvCxnSpPr>
          <p:nvPr/>
        </p:nvCxnSpPr>
        <p:spPr>
          <a:xfrm flipH="1">
            <a:off x="5367136" y="5279427"/>
            <a:ext cx="634" cy="290154"/>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236280F8-D31D-4555-914A-6E39DBED5484}"/>
              </a:ext>
            </a:extLst>
          </p:cNvPr>
          <p:cNvGrpSpPr/>
          <p:nvPr/>
        </p:nvGrpSpPr>
        <p:grpSpPr>
          <a:xfrm>
            <a:off x="1870881" y="4229553"/>
            <a:ext cx="4503446" cy="752041"/>
            <a:chOff x="1623386" y="4229553"/>
            <a:chExt cx="4503446" cy="693569"/>
          </a:xfrm>
        </p:grpSpPr>
        <p:cxnSp>
          <p:nvCxnSpPr>
            <p:cNvPr id="4" name="Straight Arrow Connector 72">
              <a:extLst>
                <a:ext uri="{FF2B5EF4-FFF2-40B4-BE49-F238E27FC236}">
                  <a16:creationId xmlns:a16="http://schemas.microsoft.com/office/drawing/2014/main" id="{AC378DDB-3F3C-4582-8DFC-7964904BE98E}"/>
                </a:ext>
              </a:extLst>
            </p:cNvPr>
            <p:cNvCxnSpPr>
              <a:cxnSpLocks/>
              <a:stCxn id="16" idx="2"/>
            </p:cNvCxnSpPr>
            <p:nvPr/>
          </p:nvCxnSpPr>
          <p:spPr>
            <a:xfrm>
              <a:off x="6126832" y="4272782"/>
              <a:ext cx="0" cy="65034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98">
              <a:extLst>
                <a:ext uri="{FF2B5EF4-FFF2-40B4-BE49-F238E27FC236}">
                  <a16:creationId xmlns:a16="http://schemas.microsoft.com/office/drawing/2014/main" id="{D406EA26-4623-4C96-A633-FF39C5FCF809}"/>
                </a:ext>
              </a:extLst>
            </p:cNvPr>
            <p:cNvCxnSpPr>
              <a:cxnSpLocks/>
              <a:stCxn id="28" idx="2"/>
            </p:cNvCxnSpPr>
            <p:nvPr/>
          </p:nvCxnSpPr>
          <p:spPr>
            <a:xfrm>
              <a:off x="1623386" y="4398830"/>
              <a:ext cx="0" cy="52072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72">
              <a:extLst>
                <a:ext uri="{FF2B5EF4-FFF2-40B4-BE49-F238E27FC236}">
                  <a16:creationId xmlns:a16="http://schemas.microsoft.com/office/drawing/2014/main" id="{A7C427C6-01CF-4E3F-AD2B-56E9C728272C}"/>
                </a:ext>
              </a:extLst>
            </p:cNvPr>
            <p:cNvCxnSpPr>
              <a:cxnSpLocks/>
              <a:stCxn id="25" idx="2"/>
            </p:cNvCxnSpPr>
            <p:nvPr/>
          </p:nvCxnSpPr>
          <p:spPr>
            <a:xfrm>
              <a:off x="3280871" y="4229553"/>
              <a:ext cx="0" cy="693569"/>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6A48CFC4-50F2-4A34-9610-C40A9C892BF5}"/>
              </a:ext>
            </a:extLst>
          </p:cNvPr>
          <p:cNvGrpSpPr/>
          <p:nvPr/>
        </p:nvGrpSpPr>
        <p:grpSpPr>
          <a:xfrm>
            <a:off x="1882422" y="2790253"/>
            <a:ext cx="4496731" cy="607730"/>
            <a:chOff x="1634927" y="2751959"/>
            <a:chExt cx="4496731" cy="646024"/>
          </a:xfrm>
        </p:grpSpPr>
        <p:cxnSp>
          <p:nvCxnSpPr>
            <p:cNvPr id="3" name="Straight Arrow Connector 67">
              <a:extLst>
                <a:ext uri="{FF2B5EF4-FFF2-40B4-BE49-F238E27FC236}">
                  <a16:creationId xmlns:a16="http://schemas.microsoft.com/office/drawing/2014/main" id="{93AD1FB7-756D-4EF7-83BE-D976539CCFE9}"/>
                </a:ext>
              </a:extLst>
            </p:cNvPr>
            <p:cNvCxnSpPr>
              <a:cxnSpLocks/>
              <a:endCxn id="68" idx="0"/>
            </p:cNvCxnSpPr>
            <p:nvPr/>
          </p:nvCxnSpPr>
          <p:spPr>
            <a:xfrm>
              <a:off x="4793601" y="2751959"/>
              <a:ext cx="0" cy="646024"/>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9">
              <a:extLst>
                <a:ext uri="{FF2B5EF4-FFF2-40B4-BE49-F238E27FC236}">
                  <a16:creationId xmlns:a16="http://schemas.microsoft.com/office/drawing/2014/main" id="{D6B793DB-43DE-4AA5-9F00-628A5A3ACD3A}"/>
                </a:ext>
              </a:extLst>
            </p:cNvPr>
            <p:cNvCxnSpPr>
              <a:cxnSpLocks/>
              <a:endCxn id="17" idx="0"/>
            </p:cNvCxnSpPr>
            <p:nvPr/>
          </p:nvCxnSpPr>
          <p:spPr>
            <a:xfrm>
              <a:off x="6131658" y="2751959"/>
              <a:ext cx="0" cy="579656"/>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67">
              <a:extLst>
                <a:ext uri="{FF2B5EF4-FFF2-40B4-BE49-F238E27FC236}">
                  <a16:creationId xmlns:a16="http://schemas.microsoft.com/office/drawing/2014/main" id="{2FDDA626-1FDD-4055-87BB-8C5BDAEB9106}"/>
                </a:ext>
              </a:extLst>
            </p:cNvPr>
            <p:cNvCxnSpPr>
              <a:cxnSpLocks/>
              <a:endCxn id="26" idx="0"/>
            </p:cNvCxnSpPr>
            <p:nvPr/>
          </p:nvCxnSpPr>
          <p:spPr>
            <a:xfrm>
              <a:off x="3280986" y="2751959"/>
              <a:ext cx="0" cy="581789"/>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67">
              <a:extLst>
                <a:ext uri="{FF2B5EF4-FFF2-40B4-BE49-F238E27FC236}">
                  <a16:creationId xmlns:a16="http://schemas.microsoft.com/office/drawing/2014/main" id="{401737F2-77E7-4835-AB6F-9C2EA8977855}"/>
                </a:ext>
              </a:extLst>
            </p:cNvPr>
            <p:cNvCxnSpPr>
              <a:cxnSpLocks/>
              <a:endCxn id="29" idx="0"/>
            </p:cNvCxnSpPr>
            <p:nvPr/>
          </p:nvCxnSpPr>
          <p:spPr>
            <a:xfrm>
              <a:off x="1634927" y="2751959"/>
              <a:ext cx="0" cy="579071"/>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hteck 59">
            <a:extLst>
              <a:ext uri="{FF2B5EF4-FFF2-40B4-BE49-F238E27FC236}">
                <a16:creationId xmlns:a16="http://schemas.microsoft.com/office/drawing/2014/main" id="{B2DDE364-F6BE-46A2-BFB9-F78DFB4F588D}"/>
              </a:ext>
            </a:extLst>
          </p:cNvPr>
          <p:cNvSpPr/>
          <p:nvPr/>
        </p:nvSpPr>
        <p:spPr>
          <a:xfrm>
            <a:off x="5554166" y="4057338"/>
            <a:ext cx="1145332" cy="215444"/>
          </a:xfrm>
          <a:prstGeom prst="rect">
            <a:avLst/>
          </a:prstGeom>
        </p:spPr>
        <p:txBody>
          <a:bodyPr wrap="square" lIns="0" tIns="0" rIns="0" bIns="0">
            <a:spAutoFit/>
          </a:bodyPr>
          <a:lstStyle/>
          <a:p>
            <a:pPr algn="ctr"/>
            <a:r>
              <a:rPr lang="en-US" sz="1400" b="1" dirty="0">
                <a:solidFill>
                  <a:srgbClr val="1A9898"/>
                </a:solidFill>
                <a:latin typeface="Arial" charset="0"/>
                <a:cs typeface="Arial" charset="0"/>
              </a:rPr>
              <a:t>Workflow</a:t>
            </a:r>
          </a:p>
        </p:txBody>
      </p:sp>
      <p:pic>
        <p:nvPicPr>
          <p:cNvPr id="17" name="Bild 68">
            <a:extLst>
              <a:ext uri="{FF2B5EF4-FFF2-40B4-BE49-F238E27FC236}">
                <a16:creationId xmlns:a16="http://schemas.microsoft.com/office/drawing/2014/main" id="{CAB3AF4F-DB8A-4DAB-A200-22AA492740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1658" y="3331615"/>
            <a:ext cx="720000" cy="720000"/>
          </a:xfrm>
          <a:prstGeom prst="ellipse">
            <a:avLst/>
          </a:prstGeom>
        </p:spPr>
      </p:pic>
      <p:sp>
        <p:nvSpPr>
          <p:cNvPr id="19" name="Rechteck 42">
            <a:extLst>
              <a:ext uri="{FF2B5EF4-FFF2-40B4-BE49-F238E27FC236}">
                <a16:creationId xmlns:a16="http://schemas.microsoft.com/office/drawing/2014/main" id="{B748A94E-10F1-40C5-B78E-E5165DD4DA7A}"/>
              </a:ext>
            </a:extLst>
          </p:cNvPr>
          <p:cNvSpPr/>
          <p:nvPr/>
        </p:nvSpPr>
        <p:spPr>
          <a:xfrm>
            <a:off x="7557577" y="4060276"/>
            <a:ext cx="131416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Integration</a:t>
            </a:r>
          </a:p>
        </p:txBody>
      </p:sp>
      <p:pic>
        <p:nvPicPr>
          <p:cNvPr id="20" name="Bild 54">
            <a:extLst>
              <a:ext uri="{FF2B5EF4-FFF2-40B4-BE49-F238E27FC236}">
                <a16:creationId xmlns:a16="http://schemas.microsoft.com/office/drawing/2014/main" id="{A319BC77-9997-4E85-9A51-D045E814D6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4658" y="3335105"/>
            <a:ext cx="720000" cy="720000"/>
          </a:xfrm>
          <a:prstGeom prst="ellipse">
            <a:avLst/>
          </a:prstGeom>
        </p:spPr>
      </p:pic>
      <p:grpSp>
        <p:nvGrpSpPr>
          <p:cNvPr id="21" name="Gruppierung 8">
            <a:extLst>
              <a:ext uri="{FF2B5EF4-FFF2-40B4-BE49-F238E27FC236}">
                <a16:creationId xmlns:a16="http://schemas.microsoft.com/office/drawing/2014/main" id="{F611CBC2-0702-4618-96F8-FBD528CFE7A2}"/>
              </a:ext>
            </a:extLst>
          </p:cNvPr>
          <p:cNvGrpSpPr/>
          <p:nvPr/>
        </p:nvGrpSpPr>
        <p:grpSpPr>
          <a:xfrm>
            <a:off x="5007136" y="5569581"/>
            <a:ext cx="1967524" cy="720000"/>
            <a:chOff x="7395866" y="2277349"/>
            <a:chExt cx="1967524" cy="720000"/>
          </a:xfrm>
        </p:grpSpPr>
        <p:sp>
          <p:nvSpPr>
            <p:cNvPr id="22" name="Rechteck 69">
              <a:extLst>
                <a:ext uri="{FF2B5EF4-FFF2-40B4-BE49-F238E27FC236}">
                  <a16:creationId xmlns:a16="http://schemas.microsoft.com/office/drawing/2014/main" id="{E1FA8DF4-BCFE-4C59-B92F-BF8B9341BC64}"/>
                </a:ext>
              </a:extLst>
            </p:cNvPr>
            <p:cNvSpPr/>
            <p:nvPr/>
          </p:nvSpPr>
          <p:spPr>
            <a:xfrm>
              <a:off x="8115866" y="2580546"/>
              <a:ext cx="1247524"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Cloud Connector</a:t>
              </a:r>
            </a:p>
          </p:txBody>
        </p:sp>
        <p:pic>
          <p:nvPicPr>
            <p:cNvPr id="23" name="Bild 75">
              <a:extLst>
                <a:ext uri="{FF2B5EF4-FFF2-40B4-BE49-F238E27FC236}">
                  <a16:creationId xmlns:a16="http://schemas.microsoft.com/office/drawing/2014/main" id="{58B7F440-5BA4-4D56-B6DE-9E0A75B909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95866" y="2277349"/>
              <a:ext cx="720000" cy="720000"/>
            </a:xfrm>
            <a:prstGeom prst="ellipse">
              <a:avLst/>
            </a:prstGeom>
          </p:spPr>
        </p:pic>
      </p:grpSp>
      <p:sp>
        <p:nvSpPr>
          <p:cNvPr id="25" name="Rechteck 63">
            <a:extLst>
              <a:ext uri="{FF2B5EF4-FFF2-40B4-BE49-F238E27FC236}">
                <a16:creationId xmlns:a16="http://schemas.microsoft.com/office/drawing/2014/main" id="{F7C4780E-8337-46BD-A321-C46D26B39479}"/>
              </a:ext>
            </a:extLst>
          </p:cNvPr>
          <p:cNvSpPr/>
          <p:nvPr/>
        </p:nvSpPr>
        <p:spPr>
          <a:xfrm>
            <a:off x="2303038" y="4060276"/>
            <a:ext cx="1955665"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Other Services / Applications</a:t>
            </a:r>
          </a:p>
        </p:txBody>
      </p:sp>
      <p:pic>
        <p:nvPicPr>
          <p:cNvPr id="26" name="Bild 78">
            <a:extLst>
              <a:ext uri="{FF2B5EF4-FFF2-40B4-BE49-F238E27FC236}">
                <a16:creationId xmlns:a16="http://schemas.microsoft.com/office/drawing/2014/main" id="{8D68CEC5-4C56-4E9E-B6F2-E321A78E9B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20986" y="3333748"/>
            <a:ext cx="720000" cy="720000"/>
          </a:xfrm>
          <a:prstGeom prst="ellipse">
            <a:avLst/>
          </a:prstGeom>
        </p:spPr>
      </p:pic>
      <p:sp>
        <p:nvSpPr>
          <p:cNvPr id="28" name="Rechteck 47">
            <a:extLst>
              <a:ext uri="{FF2B5EF4-FFF2-40B4-BE49-F238E27FC236}">
                <a16:creationId xmlns:a16="http://schemas.microsoft.com/office/drawing/2014/main" id="{5031264E-81C8-4D8A-A8F4-330EEAD37C4A}"/>
              </a:ext>
            </a:extLst>
          </p:cNvPr>
          <p:cNvSpPr/>
          <p:nvPr/>
        </p:nvSpPr>
        <p:spPr>
          <a:xfrm>
            <a:off x="1136533" y="4060276"/>
            <a:ext cx="97370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OData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Provisioning</a:t>
            </a:r>
          </a:p>
        </p:txBody>
      </p:sp>
      <p:pic>
        <p:nvPicPr>
          <p:cNvPr id="29" name="Bild 67">
            <a:extLst>
              <a:ext uri="{FF2B5EF4-FFF2-40B4-BE49-F238E27FC236}">
                <a16:creationId xmlns:a16="http://schemas.microsoft.com/office/drawing/2014/main" id="{E69D1F75-F379-43BE-8D64-800CB37B349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74927" y="3331030"/>
            <a:ext cx="720000" cy="720000"/>
          </a:xfrm>
          <a:prstGeom prst="ellipse">
            <a:avLst/>
          </a:prstGeom>
        </p:spPr>
      </p:pic>
      <p:sp>
        <p:nvSpPr>
          <p:cNvPr id="31" name="Rechteck 39">
            <a:extLst>
              <a:ext uri="{FF2B5EF4-FFF2-40B4-BE49-F238E27FC236}">
                <a16:creationId xmlns:a16="http://schemas.microsoft.com/office/drawing/2014/main" id="{5E39F2E5-D786-4743-AFCE-254DE0FFF2C4}"/>
              </a:ext>
            </a:extLst>
          </p:cNvPr>
          <p:cNvSpPr/>
          <p:nvPr/>
        </p:nvSpPr>
        <p:spPr>
          <a:xfrm>
            <a:off x="10170023" y="4060276"/>
            <a:ext cx="1167761"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API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Business Hub</a:t>
            </a:r>
            <a:endParaRPr lang="en-US" sz="1100" dirty="0">
              <a:solidFill>
                <a:srgbClr val="427CAC"/>
              </a:solidFill>
              <a:latin typeface="Arial" charset="0"/>
              <a:ea typeface="Arial" charset="0"/>
              <a:cs typeface="Arial" charset="0"/>
            </a:endParaRPr>
          </a:p>
        </p:txBody>
      </p:sp>
      <p:pic>
        <p:nvPicPr>
          <p:cNvPr id="32" name="Bild 71">
            <a:extLst>
              <a:ext uri="{FF2B5EF4-FFF2-40B4-BE49-F238E27FC236}">
                <a16:creationId xmlns:a16="http://schemas.microsoft.com/office/drawing/2014/main" id="{8BF58583-94F6-4F14-9282-A7967AB1B3B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93903" y="3335697"/>
            <a:ext cx="720000" cy="720000"/>
          </a:xfrm>
          <a:prstGeom prst="ellipse">
            <a:avLst/>
          </a:prstGeom>
        </p:spPr>
      </p:pic>
      <p:pic>
        <p:nvPicPr>
          <p:cNvPr id="33" name="Picture 32">
            <a:extLst>
              <a:ext uri="{FF2B5EF4-FFF2-40B4-BE49-F238E27FC236}">
                <a16:creationId xmlns:a16="http://schemas.microsoft.com/office/drawing/2014/main" id="{04677D5E-F279-415F-A338-7625AC89A8C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2599" y="1478919"/>
            <a:ext cx="1819379" cy="144000"/>
          </a:xfrm>
          <a:prstGeom prst="rect">
            <a:avLst/>
          </a:prstGeom>
        </p:spPr>
      </p:pic>
      <p:pic>
        <p:nvPicPr>
          <p:cNvPr id="34" name="Bild 3">
            <a:extLst>
              <a:ext uri="{FF2B5EF4-FFF2-40B4-BE49-F238E27FC236}">
                <a16:creationId xmlns:a16="http://schemas.microsoft.com/office/drawing/2014/main" id="{46A95E0A-A588-4672-9ED8-6FE26A9E807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18771" r="-18771"/>
          <a:stretch/>
        </p:blipFill>
        <p:spPr>
          <a:xfrm>
            <a:off x="3536112" y="5747575"/>
            <a:ext cx="495150" cy="360000"/>
          </a:xfrm>
          <a:prstGeom prst="rect">
            <a:avLst/>
          </a:prstGeom>
        </p:spPr>
      </p:pic>
      <p:sp>
        <p:nvSpPr>
          <p:cNvPr id="37" name="Rechteck 61">
            <a:extLst>
              <a:ext uri="{FF2B5EF4-FFF2-40B4-BE49-F238E27FC236}">
                <a16:creationId xmlns:a16="http://schemas.microsoft.com/office/drawing/2014/main" id="{F752637C-50D2-4C0C-9832-46BE1944E10C}"/>
              </a:ext>
            </a:extLst>
          </p:cNvPr>
          <p:cNvSpPr/>
          <p:nvPr/>
        </p:nvSpPr>
        <p:spPr>
          <a:xfrm>
            <a:off x="7874634" y="1754295"/>
            <a:ext cx="3376491" cy="1023012"/>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rgbClr val="427CAC"/>
                </a:solidFill>
                <a:latin typeface="Arial" charset="0"/>
                <a:ea typeface="Arial" charset="0"/>
                <a:cs typeface="Arial" charset="0"/>
              </a:rPr>
              <a:t>SAP Web IDE</a:t>
            </a:r>
          </a:p>
        </p:txBody>
      </p:sp>
      <p:sp>
        <p:nvSpPr>
          <p:cNvPr id="38" name="Rechteck 9">
            <a:extLst>
              <a:ext uri="{FF2B5EF4-FFF2-40B4-BE49-F238E27FC236}">
                <a16:creationId xmlns:a16="http://schemas.microsoft.com/office/drawing/2014/main" id="{0CFD4485-CA05-41A5-8C20-D7F58C47E1B7}"/>
              </a:ext>
            </a:extLst>
          </p:cNvPr>
          <p:cNvSpPr/>
          <p:nvPr/>
        </p:nvSpPr>
        <p:spPr>
          <a:xfrm>
            <a:off x="765019" y="1361382"/>
            <a:ext cx="10665138" cy="3198044"/>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kern="0" dirty="0">
              <a:solidFill>
                <a:schemeClr val="tx1">
                  <a:lumMod val="65000"/>
                  <a:lumOff val="35000"/>
                </a:schemeClr>
              </a:solidFill>
              <a:latin typeface="+mj-lt"/>
              <a:ea typeface="BentonSans" charset="0"/>
              <a:cs typeface="BentonSans" charset="0"/>
            </a:endParaRPr>
          </a:p>
        </p:txBody>
      </p:sp>
      <p:sp>
        <p:nvSpPr>
          <p:cNvPr id="39" name="Rechteck 61">
            <a:extLst>
              <a:ext uri="{FF2B5EF4-FFF2-40B4-BE49-F238E27FC236}">
                <a16:creationId xmlns:a16="http://schemas.microsoft.com/office/drawing/2014/main" id="{F3D4D818-2C16-4D59-9260-F46B8C9A519B}"/>
              </a:ext>
            </a:extLst>
          </p:cNvPr>
          <p:cNvSpPr/>
          <p:nvPr/>
        </p:nvSpPr>
        <p:spPr>
          <a:xfrm>
            <a:off x="978638" y="1752351"/>
            <a:ext cx="5885126" cy="1029084"/>
          </a:xfrm>
          <a:prstGeom prst="rect">
            <a:avLst/>
          </a:prstGeom>
          <a:noFill/>
          <a:ln w="19050" cap="rnd">
            <a:solidFill>
              <a:srgbClr val="0092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rgbClr val="427CAC"/>
                </a:solidFill>
                <a:latin typeface="Arial" charset="0"/>
                <a:ea typeface="Arial" charset="0"/>
                <a:cs typeface="Arial" charset="0"/>
              </a:rPr>
              <a:t>Portal</a:t>
            </a:r>
            <a:br>
              <a:rPr lang="en-US" sz="1100" b="1" dirty="0">
                <a:solidFill>
                  <a:srgbClr val="427CAC"/>
                </a:solidFill>
                <a:latin typeface="Arial" charset="0"/>
                <a:ea typeface="Arial" charset="0"/>
                <a:cs typeface="Arial" charset="0"/>
              </a:rPr>
            </a:br>
            <a:r>
              <a:rPr lang="en-US" sz="1100" dirty="0">
                <a:solidFill>
                  <a:srgbClr val="427CAC"/>
                </a:solidFill>
                <a:latin typeface="Arial" charset="0"/>
                <a:ea typeface="Arial" charset="0"/>
                <a:cs typeface="Arial" charset="0"/>
              </a:rPr>
              <a:t>with SAP Fiori Launchpad</a:t>
            </a:r>
          </a:p>
        </p:txBody>
      </p:sp>
      <p:sp>
        <p:nvSpPr>
          <p:cNvPr id="40" name="Rectangle 39">
            <a:extLst>
              <a:ext uri="{FF2B5EF4-FFF2-40B4-BE49-F238E27FC236}">
                <a16:creationId xmlns:a16="http://schemas.microsoft.com/office/drawing/2014/main" id="{5E262544-2B83-4EA5-B5FF-28AF693CEC10}"/>
              </a:ext>
            </a:extLst>
          </p:cNvPr>
          <p:cNvSpPr/>
          <p:nvPr/>
        </p:nvSpPr>
        <p:spPr bwMode="gray">
          <a:xfrm>
            <a:off x="1136533" y="2431551"/>
            <a:ext cx="1854162"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Custom UI Applications</a:t>
            </a:r>
          </a:p>
        </p:txBody>
      </p:sp>
      <p:sp>
        <p:nvSpPr>
          <p:cNvPr id="41" name="Rectangle 40">
            <a:extLst>
              <a:ext uri="{FF2B5EF4-FFF2-40B4-BE49-F238E27FC236}">
                <a16:creationId xmlns:a16="http://schemas.microsoft.com/office/drawing/2014/main" id="{0F977BC0-2622-4C5C-B154-A9826E50A537}"/>
              </a:ext>
            </a:extLst>
          </p:cNvPr>
          <p:cNvSpPr/>
          <p:nvPr/>
        </p:nvSpPr>
        <p:spPr bwMode="gray">
          <a:xfrm>
            <a:off x="3351326" y="2431551"/>
            <a:ext cx="1463054"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My Inbox</a:t>
            </a:r>
          </a:p>
        </p:txBody>
      </p:sp>
      <p:sp>
        <p:nvSpPr>
          <p:cNvPr id="42" name="Rectangle 41">
            <a:extLst>
              <a:ext uri="{FF2B5EF4-FFF2-40B4-BE49-F238E27FC236}">
                <a16:creationId xmlns:a16="http://schemas.microsoft.com/office/drawing/2014/main" id="{26648868-6055-410F-8D17-95CF81D75793}"/>
              </a:ext>
            </a:extLst>
          </p:cNvPr>
          <p:cNvSpPr/>
          <p:nvPr/>
        </p:nvSpPr>
        <p:spPr bwMode="gray">
          <a:xfrm>
            <a:off x="5109123" y="2431551"/>
            <a:ext cx="1590374"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Monitor Workflows</a:t>
            </a:r>
          </a:p>
        </p:txBody>
      </p:sp>
      <p:sp>
        <p:nvSpPr>
          <p:cNvPr id="43" name="Rectangle 42">
            <a:extLst>
              <a:ext uri="{FF2B5EF4-FFF2-40B4-BE49-F238E27FC236}">
                <a16:creationId xmlns:a16="http://schemas.microsoft.com/office/drawing/2014/main" id="{8FA9A7CD-0F88-4DF7-A0B8-411F1DF20757}"/>
              </a:ext>
            </a:extLst>
          </p:cNvPr>
          <p:cNvSpPr/>
          <p:nvPr/>
        </p:nvSpPr>
        <p:spPr bwMode="gray">
          <a:xfrm>
            <a:off x="8070920" y="2439461"/>
            <a:ext cx="1284341"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Forms Editor</a:t>
            </a:r>
          </a:p>
        </p:txBody>
      </p:sp>
      <p:sp>
        <p:nvSpPr>
          <p:cNvPr id="44" name="Rectangle 43">
            <a:extLst>
              <a:ext uri="{FF2B5EF4-FFF2-40B4-BE49-F238E27FC236}">
                <a16:creationId xmlns:a16="http://schemas.microsoft.com/office/drawing/2014/main" id="{D723856B-24FF-4863-B116-F37C32736551}"/>
              </a:ext>
            </a:extLst>
          </p:cNvPr>
          <p:cNvSpPr/>
          <p:nvPr/>
        </p:nvSpPr>
        <p:spPr bwMode="gray">
          <a:xfrm>
            <a:off x="9624901" y="2431551"/>
            <a:ext cx="1412226"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Workflow Editor</a:t>
            </a:r>
          </a:p>
        </p:txBody>
      </p:sp>
      <p:sp>
        <p:nvSpPr>
          <p:cNvPr id="45" name="Abgerundetes Rechteck 24">
            <a:extLst>
              <a:ext uri="{FF2B5EF4-FFF2-40B4-BE49-F238E27FC236}">
                <a16:creationId xmlns:a16="http://schemas.microsoft.com/office/drawing/2014/main" id="{05039557-54E1-4851-A31F-8ED5302A56AB}"/>
              </a:ext>
            </a:extLst>
          </p:cNvPr>
          <p:cNvSpPr/>
          <p:nvPr/>
        </p:nvSpPr>
        <p:spPr>
          <a:xfrm>
            <a:off x="6941658" y="3596217"/>
            <a:ext cx="540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ea typeface="BentonSans Book " charset="0"/>
                <a:cs typeface="BentonSans Book " charset="0"/>
              </a:rPr>
              <a:t>REST</a:t>
            </a:r>
          </a:p>
        </p:txBody>
      </p:sp>
      <p:sp>
        <p:nvSpPr>
          <p:cNvPr id="46" name="Abgerundetes Rechteck 24">
            <a:extLst>
              <a:ext uri="{FF2B5EF4-FFF2-40B4-BE49-F238E27FC236}">
                <a16:creationId xmlns:a16="http://schemas.microsoft.com/office/drawing/2014/main" id="{2EF277A9-F67C-4984-826C-88A3E655ECED}"/>
              </a:ext>
            </a:extLst>
          </p:cNvPr>
          <p:cNvSpPr/>
          <p:nvPr/>
        </p:nvSpPr>
        <p:spPr>
          <a:xfrm>
            <a:off x="1333740" y="2911399"/>
            <a:ext cx="540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ea typeface="BentonSans Book " charset="0"/>
                <a:cs typeface="BentonSans Book " charset="0"/>
              </a:rPr>
              <a:t>OData</a:t>
            </a:r>
          </a:p>
        </p:txBody>
      </p:sp>
      <p:sp>
        <p:nvSpPr>
          <p:cNvPr id="47" name="Abgerundetes Rechteck 24">
            <a:extLst>
              <a:ext uri="{FF2B5EF4-FFF2-40B4-BE49-F238E27FC236}">
                <a16:creationId xmlns:a16="http://schemas.microsoft.com/office/drawing/2014/main" id="{CF881272-D172-4F94-8E02-783ADDFEC1C6}"/>
              </a:ext>
            </a:extLst>
          </p:cNvPr>
          <p:cNvSpPr/>
          <p:nvPr/>
        </p:nvSpPr>
        <p:spPr>
          <a:xfrm>
            <a:off x="2763937" y="2911399"/>
            <a:ext cx="972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REST / OData</a:t>
            </a:r>
          </a:p>
        </p:txBody>
      </p:sp>
      <p:sp>
        <p:nvSpPr>
          <p:cNvPr id="48" name="Abgerundetes Rechteck 24">
            <a:extLst>
              <a:ext uri="{FF2B5EF4-FFF2-40B4-BE49-F238E27FC236}">
                <a16:creationId xmlns:a16="http://schemas.microsoft.com/office/drawing/2014/main" id="{6BDC91AA-A36B-4C1D-9FD0-4A61C9597470}"/>
              </a:ext>
            </a:extLst>
          </p:cNvPr>
          <p:cNvSpPr/>
          <p:nvPr/>
        </p:nvSpPr>
        <p:spPr>
          <a:xfrm>
            <a:off x="5611366" y="2911399"/>
            <a:ext cx="972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REST / OData</a:t>
            </a:r>
          </a:p>
        </p:txBody>
      </p:sp>
      <p:cxnSp>
        <p:nvCxnSpPr>
          <p:cNvPr id="49" name="Straight Arrow Connector 98">
            <a:extLst>
              <a:ext uri="{FF2B5EF4-FFF2-40B4-BE49-F238E27FC236}">
                <a16:creationId xmlns:a16="http://schemas.microsoft.com/office/drawing/2014/main" id="{8F3BC956-BA64-45B0-87D9-F17A614C1A3C}"/>
              </a:ext>
            </a:extLst>
          </p:cNvPr>
          <p:cNvCxnSpPr>
            <a:cxnSpLocks/>
            <a:endCxn id="32" idx="0"/>
          </p:cNvCxnSpPr>
          <p:nvPr/>
        </p:nvCxnSpPr>
        <p:spPr>
          <a:xfrm>
            <a:off x="10753903" y="2790253"/>
            <a:ext cx="0" cy="545444"/>
          </a:xfrm>
          <a:prstGeom prst="straightConnector1">
            <a:avLst/>
          </a:prstGeom>
          <a:ln w="25400" cap="rnd">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Abgerundetes Rechteck 24">
            <a:extLst>
              <a:ext uri="{FF2B5EF4-FFF2-40B4-BE49-F238E27FC236}">
                <a16:creationId xmlns:a16="http://schemas.microsoft.com/office/drawing/2014/main" id="{22C6D96B-FDD5-4CBF-84A3-1C9D3A199FF6}"/>
              </a:ext>
            </a:extLst>
          </p:cNvPr>
          <p:cNvSpPr/>
          <p:nvPr/>
        </p:nvSpPr>
        <p:spPr>
          <a:xfrm>
            <a:off x="1333740" y="4484321"/>
            <a:ext cx="540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ODC</a:t>
            </a:r>
          </a:p>
        </p:txBody>
      </p:sp>
      <p:sp>
        <p:nvSpPr>
          <p:cNvPr id="51" name="Abgerundetes Rechteck 24">
            <a:extLst>
              <a:ext uri="{FF2B5EF4-FFF2-40B4-BE49-F238E27FC236}">
                <a16:creationId xmlns:a16="http://schemas.microsoft.com/office/drawing/2014/main" id="{6EC840E6-C313-4E31-BF45-5F08A575A161}"/>
              </a:ext>
            </a:extLst>
          </p:cNvPr>
          <p:cNvSpPr/>
          <p:nvPr/>
        </p:nvSpPr>
        <p:spPr>
          <a:xfrm>
            <a:off x="2601937" y="4492591"/>
            <a:ext cx="1296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HTTP / RFC / SOAP</a:t>
            </a:r>
          </a:p>
        </p:txBody>
      </p:sp>
      <p:sp>
        <p:nvSpPr>
          <p:cNvPr id="52" name="Abgerundetes Rechteck 24">
            <a:extLst>
              <a:ext uri="{FF2B5EF4-FFF2-40B4-BE49-F238E27FC236}">
                <a16:creationId xmlns:a16="http://schemas.microsoft.com/office/drawing/2014/main" id="{184BDC58-6070-4F1E-B1AF-DCE60E41E5D7}"/>
              </a:ext>
            </a:extLst>
          </p:cNvPr>
          <p:cNvSpPr/>
          <p:nvPr/>
        </p:nvSpPr>
        <p:spPr>
          <a:xfrm>
            <a:off x="5625723" y="4492094"/>
            <a:ext cx="972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REST / OData</a:t>
            </a:r>
          </a:p>
        </p:txBody>
      </p:sp>
      <p:cxnSp>
        <p:nvCxnSpPr>
          <p:cNvPr id="53" name="Elbow Connector 44">
            <a:extLst>
              <a:ext uri="{FF2B5EF4-FFF2-40B4-BE49-F238E27FC236}">
                <a16:creationId xmlns:a16="http://schemas.microsoft.com/office/drawing/2014/main" id="{DC5FEB95-45EE-44D5-9F86-26920C8AE897}"/>
              </a:ext>
            </a:extLst>
          </p:cNvPr>
          <p:cNvCxnSpPr>
            <a:cxnSpLocks/>
            <a:stCxn id="19" idx="2"/>
            <a:endCxn id="71" idx="0"/>
          </p:cNvCxnSpPr>
          <p:nvPr/>
        </p:nvCxnSpPr>
        <p:spPr>
          <a:xfrm rot="5400000">
            <a:off x="7091873" y="3839460"/>
            <a:ext cx="732693" cy="1512878"/>
          </a:xfrm>
          <a:prstGeom prst="bentConnector3">
            <a:avLst>
              <a:gd name="adj1" fmla="val 76037"/>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Abgerundetes Rechteck 24">
            <a:extLst>
              <a:ext uri="{FF2B5EF4-FFF2-40B4-BE49-F238E27FC236}">
                <a16:creationId xmlns:a16="http://schemas.microsoft.com/office/drawing/2014/main" id="{D7C94304-AE2F-493A-B857-B9D374067BBC}"/>
              </a:ext>
            </a:extLst>
          </p:cNvPr>
          <p:cNvSpPr/>
          <p:nvPr/>
        </p:nvSpPr>
        <p:spPr>
          <a:xfrm>
            <a:off x="7273154" y="4492482"/>
            <a:ext cx="1836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HTTP / IDOC / SOAP / OData</a:t>
            </a:r>
          </a:p>
        </p:txBody>
      </p:sp>
      <p:sp>
        <p:nvSpPr>
          <p:cNvPr id="55" name="Rechteck 9">
            <a:extLst>
              <a:ext uri="{FF2B5EF4-FFF2-40B4-BE49-F238E27FC236}">
                <a16:creationId xmlns:a16="http://schemas.microsoft.com/office/drawing/2014/main" id="{73AD61C0-EF94-43C7-9C29-A07C76153650}"/>
              </a:ext>
            </a:extLst>
          </p:cNvPr>
          <p:cNvSpPr/>
          <p:nvPr/>
        </p:nvSpPr>
        <p:spPr>
          <a:xfrm>
            <a:off x="7280366" y="4974155"/>
            <a:ext cx="4149791" cy="1434754"/>
          </a:xfrm>
          <a:prstGeom prst="rect">
            <a:avLst/>
          </a:prstGeom>
          <a:noFill/>
          <a:ln w="19050">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61" name="Rechteck 41">
            <a:extLst>
              <a:ext uri="{FF2B5EF4-FFF2-40B4-BE49-F238E27FC236}">
                <a16:creationId xmlns:a16="http://schemas.microsoft.com/office/drawing/2014/main" id="{24FBD674-DD41-471C-AAD4-9C5070416FD1}"/>
              </a:ext>
            </a:extLst>
          </p:cNvPr>
          <p:cNvSpPr/>
          <p:nvPr/>
        </p:nvSpPr>
        <p:spPr>
          <a:xfrm>
            <a:off x="9026942" y="4060276"/>
            <a:ext cx="1053962" cy="169277"/>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Business Rules</a:t>
            </a:r>
          </a:p>
        </p:txBody>
      </p:sp>
      <p:pic>
        <p:nvPicPr>
          <p:cNvPr id="62" name="Bild 72">
            <a:extLst>
              <a:ext uri="{FF2B5EF4-FFF2-40B4-BE49-F238E27FC236}">
                <a16:creationId xmlns:a16="http://schemas.microsoft.com/office/drawing/2014/main" id="{79752498-F5CD-456D-83F7-A5A48CA5AAF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97672" y="3346154"/>
            <a:ext cx="720000" cy="720000"/>
          </a:xfrm>
          <a:prstGeom prst="ellipse">
            <a:avLst/>
          </a:prstGeom>
        </p:spPr>
      </p:pic>
      <p:cxnSp>
        <p:nvCxnSpPr>
          <p:cNvPr id="63" name="Elbow Connector 202">
            <a:extLst>
              <a:ext uri="{FF2B5EF4-FFF2-40B4-BE49-F238E27FC236}">
                <a16:creationId xmlns:a16="http://schemas.microsoft.com/office/drawing/2014/main" id="{50034C85-8221-4D3A-A233-B518AC3E8432}"/>
              </a:ext>
            </a:extLst>
          </p:cNvPr>
          <p:cNvCxnSpPr>
            <a:cxnSpLocks/>
            <a:stCxn id="17" idx="7"/>
            <a:endCxn id="62" idx="0"/>
          </p:cNvCxnSpPr>
          <p:nvPr/>
        </p:nvCxnSpPr>
        <p:spPr>
          <a:xfrm rot="5400000" flipH="1" flipV="1">
            <a:off x="7926493" y="1805878"/>
            <a:ext cx="90903" cy="3171456"/>
          </a:xfrm>
          <a:prstGeom prst="bentConnector3">
            <a:avLst>
              <a:gd name="adj1" fmla="val 280628"/>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Elbow Connector 205">
            <a:extLst>
              <a:ext uri="{FF2B5EF4-FFF2-40B4-BE49-F238E27FC236}">
                <a16:creationId xmlns:a16="http://schemas.microsoft.com/office/drawing/2014/main" id="{3408F9CC-8840-452F-B30C-756E5AA4F3F6}"/>
              </a:ext>
            </a:extLst>
          </p:cNvPr>
          <p:cNvCxnSpPr>
            <a:cxnSpLocks/>
          </p:cNvCxnSpPr>
          <p:nvPr/>
        </p:nvCxnSpPr>
        <p:spPr>
          <a:xfrm rot="10800000" flipV="1">
            <a:off x="6499705" y="2454352"/>
            <a:ext cx="1374930" cy="1043228"/>
          </a:xfrm>
          <a:prstGeom prst="bentConnector3">
            <a:avLst>
              <a:gd name="adj1" fmla="val 54711"/>
            </a:avLst>
          </a:prstGeom>
          <a:ln w="22225" cap="rnd">
            <a:solidFill>
              <a:schemeClr val="tx1">
                <a:lumMod val="65000"/>
                <a:lumOff val="3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41A3C10-AE51-4279-AB4A-4B2B121DD04F}"/>
              </a:ext>
            </a:extLst>
          </p:cNvPr>
          <p:cNvGrpSpPr/>
          <p:nvPr/>
        </p:nvGrpSpPr>
        <p:grpSpPr>
          <a:xfrm>
            <a:off x="4487428" y="3397983"/>
            <a:ext cx="612348" cy="827119"/>
            <a:chOff x="1831737" y="3686827"/>
            <a:chExt cx="612348" cy="827119"/>
          </a:xfrm>
        </p:grpSpPr>
        <p:pic>
          <p:nvPicPr>
            <p:cNvPr id="68" name="Picture 67">
              <a:extLst>
                <a:ext uri="{FF2B5EF4-FFF2-40B4-BE49-F238E27FC236}">
                  <a16:creationId xmlns:a16="http://schemas.microsoft.com/office/drawing/2014/main" id="{B77D246C-E43E-4AB8-8D70-A5BB5A81DAA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867910" y="3686827"/>
              <a:ext cx="540000" cy="540000"/>
            </a:xfrm>
            <a:prstGeom prst="rect">
              <a:avLst/>
            </a:prstGeom>
          </p:spPr>
        </p:pic>
        <p:sp>
          <p:nvSpPr>
            <p:cNvPr id="69" name="Rechteck 41">
              <a:extLst>
                <a:ext uri="{FF2B5EF4-FFF2-40B4-BE49-F238E27FC236}">
                  <a16:creationId xmlns:a16="http://schemas.microsoft.com/office/drawing/2014/main" id="{8FE6134A-E4CA-4D94-8974-223CC1C865BD}"/>
                </a:ext>
              </a:extLst>
            </p:cNvPr>
            <p:cNvSpPr/>
            <p:nvPr/>
          </p:nvSpPr>
          <p:spPr>
            <a:xfrm>
              <a:off x="1831737" y="4344669"/>
              <a:ext cx="612348" cy="169277"/>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Jam</a:t>
              </a:r>
            </a:p>
          </p:txBody>
        </p:sp>
      </p:grpSp>
      <p:sp>
        <p:nvSpPr>
          <p:cNvPr id="70" name="Abgerundetes Rechteck 24">
            <a:extLst>
              <a:ext uri="{FF2B5EF4-FFF2-40B4-BE49-F238E27FC236}">
                <a16:creationId xmlns:a16="http://schemas.microsoft.com/office/drawing/2014/main" id="{80B4A253-F444-4CB2-8C9F-F4E6AC30E31C}"/>
              </a:ext>
            </a:extLst>
          </p:cNvPr>
          <p:cNvSpPr/>
          <p:nvPr/>
        </p:nvSpPr>
        <p:spPr>
          <a:xfrm>
            <a:off x="7939089" y="3091399"/>
            <a:ext cx="540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REST</a:t>
            </a:r>
          </a:p>
        </p:txBody>
      </p:sp>
      <p:sp>
        <p:nvSpPr>
          <p:cNvPr id="71" name="Flowchart: Process 70">
            <a:extLst>
              <a:ext uri="{FF2B5EF4-FFF2-40B4-BE49-F238E27FC236}">
                <a16:creationId xmlns:a16="http://schemas.microsoft.com/office/drawing/2014/main" id="{9B1771D5-60E1-4CBB-BC28-9E3B297880C6}"/>
              </a:ext>
            </a:extLst>
          </p:cNvPr>
          <p:cNvSpPr/>
          <p:nvPr/>
        </p:nvSpPr>
        <p:spPr bwMode="gray">
          <a:xfrm>
            <a:off x="6621475" y="4962246"/>
            <a:ext cx="160610" cy="152844"/>
          </a:xfrm>
          <a:prstGeom prst="flowChartProcess">
            <a:avLst/>
          </a:prstGeom>
          <a:no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sp>
        <p:nvSpPr>
          <p:cNvPr id="72" name="Flowchart: Process 71">
            <a:extLst>
              <a:ext uri="{FF2B5EF4-FFF2-40B4-BE49-F238E27FC236}">
                <a16:creationId xmlns:a16="http://schemas.microsoft.com/office/drawing/2014/main" id="{201E83ED-FC2C-4F31-8C1F-9E1D184ACA5F}"/>
              </a:ext>
            </a:extLst>
          </p:cNvPr>
          <p:cNvSpPr/>
          <p:nvPr/>
        </p:nvSpPr>
        <p:spPr bwMode="gray">
          <a:xfrm>
            <a:off x="6044700" y="4962246"/>
            <a:ext cx="160610" cy="152844"/>
          </a:xfrm>
          <a:prstGeom prst="flowChartProcess">
            <a:avLst/>
          </a:prstGeom>
          <a:no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sp>
        <p:nvSpPr>
          <p:cNvPr id="73" name="Flowchart: Process 72">
            <a:extLst>
              <a:ext uri="{FF2B5EF4-FFF2-40B4-BE49-F238E27FC236}">
                <a16:creationId xmlns:a16="http://schemas.microsoft.com/office/drawing/2014/main" id="{769D2C01-77A8-4DAA-B4C2-1B0F3FF3E038}"/>
              </a:ext>
            </a:extLst>
          </p:cNvPr>
          <p:cNvSpPr/>
          <p:nvPr/>
        </p:nvSpPr>
        <p:spPr bwMode="gray">
          <a:xfrm>
            <a:off x="3197158" y="4942764"/>
            <a:ext cx="160610" cy="152844"/>
          </a:xfrm>
          <a:prstGeom prst="flowChartProcess">
            <a:avLst/>
          </a:prstGeom>
          <a:no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sp>
        <p:nvSpPr>
          <p:cNvPr id="74" name="TextBox 73">
            <a:extLst>
              <a:ext uri="{FF2B5EF4-FFF2-40B4-BE49-F238E27FC236}">
                <a16:creationId xmlns:a16="http://schemas.microsoft.com/office/drawing/2014/main" id="{0AA043F2-928A-4BF8-9189-E27B96976EC7}"/>
              </a:ext>
            </a:extLst>
          </p:cNvPr>
          <p:cNvSpPr txBox="1"/>
          <p:nvPr/>
        </p:nvSpPr>
        <p:spPr>
          <a:xfrm>
            <a:off x="10136882" y="2943403"/>
            <a:ext cx="572273"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consume</a:t>
            </a:r>
            <a:endParaRPr lang="en-US" sz="1400" i="1" kern="0" dirty="0">
              <a:solidFill>
                <a:schemeClr val="tx1">
                  <a:lumMod val="65000"/>
                  <a:lumOff val="35000"/>
                </a:schemeClr>
              </a:solidFill>
              <a:ea typeface="Arial Unicode MS" pitchFamily="34" charset="-128"/>
              <a:cs typeface="Arial Unicode MS" pitchFamily="34" charset="-128"/>
            </a:endParaRPr>
          </a:p>
        </p:txBody>
      </p:sp>
      <p:sp>
        <p:nvSpPr>
          <p:cNvPr id="75" name="TextBox 74">
            <a:extLst>
              <a:ext uri="{FF2B5EF4-FFF2-40B4-BE49-F238E27FC236}">
                <a16:creationId xmlns:a16="http://schemas.microsoft.com/office/drawing/2014/main" id="{C0EEE33D-EA05-41EF-8125-F705EEF38160}"/>
              </a:ext>
            </a:extLst>
          </p:cNvPr>
          <p:cNvSpPr txBox="1"/>
          <p:nvPr/>
        </p:nvSpPr>
        <p:spPr>
          <a:xfrm>
            <a:off x="7273154" y="1968964"/>
            <a:ext cx="41678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deploy</a:t>
            </a:r>
            <a:endParaRPr lang="en-US" sz="1400" i="1" kern="0" dirty="0">
              <a:solidFill>
                <a:schemeClr val="tx1">
                  <a:lumMod val="65000"/>
                  <a:lumOff val="35000"/>
                </a:schemeClr>
              </a:solidFill>
              <a:ea typeface="Arial Unicode MS" pitchFamily="34" charset="-128"/>
              <a:cs typeface="Arial Unicode MS" pitchFamily="34" charset="-128"/>
            </a:endParaRPr>
          </a:p>
        </p:txBody>
      </p:sp>
      <p:sp>
        <p:nvSpPr>
          <p:cNvPr id="76" name="TextBox 75">
            <a:extLst>
              <a:ext uri="{FF2B5EF4-FFF2-40B4-BE49-F238E27FC236}">
                <a16:creationId xmlns:a16="http://schemas.microsoft.com/office/drawing/2014/main" id="{89CE75A4-204E-4391-87E0-46099919F740}"/>
              </a:ext>
            </a:extLst>
          </p:cNvPr>
          <p:cNvSpPr txBox="1"/>
          <p:nvPr/>
        </p:nvSpPr>
        <p:spPr>
          <a:xfrm>
            <a:off x="7273154" y="2493115"/>
            <a:ext cx="41678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i="1" kern="0" dirty="0">
                <a:solidFill>
                  <a:schemeClr val="tx1">
                    <a:lumMod val="65000"/>
                    <a:lumOff val="35000"/>
                  </a:schemeClr>
                </a:solidFill>
                <a:ea typeface="Arial Unicode MS" pitchFamily="34" charset="-128"/>
                <a:cs typeface="Arial Unicode MS" pitchFamily="34" charset="-128"/>
              </a:rPr>
              <a:t>deploy</a:t>
            </a:r>
            <a:endParaRPr lang="en-US" sz="1400" i="1" kern="0" dirty="0">
              <a:solidFill>
                <a:schemeClr val="tx1">
                  <a:lumMod val="65000"/>
                  <a:lumOff val="35000"/>
                </a:schemeClr>
              </a:solidFill>
              <a:ea typeface="Arial Unicode MS" pitchFamily="34" charset="-128"/>
              <a:cs typeface="Arial Unicode MS" pitchFamily="34" charset="-128"/>
            </a:endParaRPr>
          </a:p>
        </p:txBody>
      </p:sp>
      <p:pic>
        <p:nvPicPr>
          <p:cNvPr id="77" name="Bild 52">
            <a:extLst>
              <a:ext uri="{FF2B5EF4-FFF2-40B4-BE49-F238E27FC236}">
                <a16:creationId xmlns:a16="http://schemas.microsoft.com/office/drawing/2014/main" id="{9AC328E1-FE40-4E13-B8C8-EDC90AEC7E7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70272" y="1410610"/>
            <a:ext cx="720000" cy="720000"/>
          </a:xfrm>
          <a:prstGeom prst="ellipse">
            <a:avLst/>
          </a:prstGeom>
          <a:solidFill>
            <a:schemeClr val="bg1"/>
          </a:solidFill>
        </p:spPr>
      </p:pic>
      <p:cxnSp>
        <p:nvCxnSpPr>
          <p:cNvPr id="78" name="Straight Arrow Connector 72">
            <a:extLst>
              <a:ext uri="{FF2B5EF4-FFF2-40B4-BE49-F238E27FC236}">
                <a16:creationId xmlns:a16="http://schemas.microsoft.com/office/drawing/2014/main" id="{C06159EE-30E6-4286-896F-9AD418F91F8D}"/>
              </a:ext>
            </a:extLst>
          </p:cNvPr>
          <p:cNvCxnSpPr>
            <a:cxnSpLocks/>
            <a:stCxn id="34" idx="3"/>
            <a:endCxn id="23" idx="2"/>
          </p:cNvCxnSpPr>
          <p:nvPr/>
        </p:nvCxnSpPr>
        <p:spPr>
          <a:xfrm>
            <a:off x="4031262" y="5927575"/>
            <a:ext cx="975874" cy="2006"/>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60">
            <a:extLst>
              <a:ext uri="{FF2B5EF4-FFF2-40B4-BE49-F238E27FC236}">
                <a16:creationId xmlns:a16="http://schemas.microsoft.com/office/drawing/2014/main" id="{9F6985CE-5574-414C-B92A-3A6F203B34AF}"/>
              </a:ext>
            </a:extLst>
          </p:cNvPr>
          <p:cNvCxnSpPr>
            <a:cxnSpLocks/>
          </p:cNvCxnSpPr>
          <p:nvPr/>
        </p:nvCxnSpPr>
        <p:spPr>
          <a:xfrm flipH="1">
            <a:off x="786375" y="5120429"/>
            <a:ext cx="6309152"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EC6751D-FF81-4865-AC23-00AA556328B9}"/>
              </a:ext>
            </a:extLst>
          </p:cNvPr>
          <p:cNvSpPr/>
          <p:nvPr/>
        </p:nvSpPr>
        <p:spPr bwMode="gray">
          <a:xfrm>
            <a:off x="1139740" y="4977727"/>
            <a:ext cx="5642346" cy="288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Secure Network Channel</a:t>
            </a:r>
          </a:p>
        </p:txBody>
      </p:sp>
      <p:pic>
        <p:nvPicPr>
          <p:cNvPr id="82" name="Picture 81">
            <a:extLst>
              <a:ext uri="{FF2B5EF4-FFF2-40B4-BE49-F238E27FC236}">
                <a16:creationId xmlns:a16="http://schemas.microsoft.com/office/drawing/2014/main" id="{DBEBCA20-B06D-4DF2-8435-0EF239605F8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292560" y="6202329"/>
            <a:ext cx="997712" cy="108000"/>
          </a:xfrm>
          <a:prstGeom prst="rect">
            <a:avLst/>
          </a:prstGeom>
        </p:spPr>
      </p:pic>
      <p:sp>
        <p:nvSpPr>
          <p:cNvPr id="83" name="Abgerundetes Rechteck 24">
            <a:extLst>
              <a:ext uri="{FF2B5EF4-FFF2-40B4-BE49-F238E27FC236}">
                <a16:creationId xmlns:a16="http://schemas.microsoft.com/office/drawing/2014/main" id="{EAEF1820-F4DB-4345-89C9-8974AC9143BD}"/>
              </a:ext>
            </a:extLst>
          </p:cNvPr>
          <p:cNvSpPr/>
          <p:nvPr/>
        </p:nvSpPr>
        <p:spPr>
          <a:xfrm>
            <a:off x="4340385" y="2911399"/>
            <a:ext cx="972000" cy="1800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latin typeface="+mj-lt"/>
              </a:rPr>
              <a:t>REST / OData</a:t>
            </a:r>
          </a:p>
        </p:txBody>
      </p:sp>
      <p:sp>
        <p:nvSpPr>
          <p:cNvPr id="84" name="Rectangle 83">
            <a:extLst>
              <a:ext uri="{FF2B5EF4-FFF2-40B4-BE49-F238E27FC236}">
                <a16:creationId xmlns:a16="http://schemas.microsoft.com/office/drawing/2014/main" id="{E3A6E297-C60B-46CE-827E-90B8746DD392}"/>
              </a:ext>
            </a:extLst>
          </p:cNvPr>
          <p:cNvSpPr/>
          <p:nvPr/>
        </p:nvSpPr>
        <p:spPr bwMode="gray">
          <a:xfrm>
            <a:off x="8070920" y="2105602"/>
            <a:ext cx="1284341"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UI Generation</a:t>
            </a:r>
          </a:p>
        </p:txBody>
      </p:sp>
      <p:sp>
        <p:nvSpPr>
          <p:cNvPr id="85" name="Rectangle 84">
            <a:extLst>
              <a:ext uri="{FF2B5EF4-FFF2-40B4-BE49-F238E27FC236}">
                <a16:creationId xmlns:a16="http://schemas.microsoft.com/office/drawing/2014/main" id="{760F4AFE-AA91-4BC9-9F9F-02A80DBB1BF1}"/>
              </a:ext>
            </a:extLst>
          </p:cNvPr>
          <p:cNvSpPr/>
          <p:nvPr/>
        </p:nvSpPr>
        <p:spPr bwMode="gray">
          <a:xfrm>
            <a:off x="9624911" y="2097627"/>
            <a:ext cx="1412226" cy="216000"/>
          </a:xfrm>
          <a:prstGeom prst="rect">
            <a:avLst/>
          </a:prstGeom>
          <a:noFill/>
          <a:ln cap="rnd">
            <a:solidFill>
              <a:srgbClr val="0092D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cs typeface="Arial" charset="0"/>
              </a:rPr>
              <a:t>Workflow Samples</a:t>
            </a:r>
          </a:p>
        </p:txBody>
      </p:sp>
      <p:pic>
        <p:nvPicPr>
          <p:cNvPr id="35" name="Picture 34">
            <a:extLst>
              <a:ext uri="{FF2B5EF4-FFF2-40B4-BE49-F238E27FC236}">
                <a16:creationId xmlns:a16="http://schemas.microsoft.com/office/drawing/2014/main" id="{DC59BC90-4961-4DB6-A4D2-A4C50FB80D4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59440" y="6172986"/>
            <a:ext cx="1407348" cy="107706"/>
          </a:xfrm>
          <a:prstGeom prst="rect">
            <a:avLst/>
          </a:prstGeom>
        </p:spPr>
      </p:pic>
      <p:pic>
        <p:nvPicPr>
          <p:cNvPr id="87" name="Picture 86">
            <a:extLst>
              <a:ext uri="{FF2B5EF4-FFF2-40B4-BE49-F238E27FC236}">
                <a16:creationId xmlns:a16="http://schemas.microsoft.com/office/drawing/2014/main" id="{B985BE70-EBEC-4D37-B723-DFF2D18E9FE5}"/>
              </a:ext>
            </a:extLst>
          </p:cNvPr>
          <p:cNvPicPr>
            <a:picLocks noChangeAspect="1"/>
          </p:cNvPicPr>
          <p:nvPr/>
        </p:nvPicPr>
        <p:blipFill>
          <a:blip r:embed="rId16"/>
          <a:stretch>
            <a:fillRect/>
          </a:stretch>
        </p:blipFill>
        <p:spPr>
          <a:xfrm>
            <a:off x="7488568" y="5368778"/>
            <a:ext cx="969127" cy="185380"/>
          </a:xfrm>
          <a:prstGeom prst="rect">
            <a:avLst/>
          </a:prstGeom>
        </p:spPr>
      </p:pic>
      <p:pic>
        <p:nvPicPr>
          <p:cNvPr id="88" name="Picture 87">
            <a:extLst>
              <a:ext uri="{FF2B5EF4-FFF2-40B4-BE49-F238E27FC236}">
                <a16:creationId xmlns:a16="http://schemas.microsoft.com/office/drawing/2014/main" id="{CA52B221-64A2-4B36-A4CD-832CEFD59E24}"/>
              </a:ext>
            </a:extLst>
          </p:cNvPr>
          <p:cNvPicPr>
            <a:picLocks noChangeAspect="1"/>
          </p:cNvPicPr>
          <p:nvPr/>
        </p:nvPicPr>
        <p:blipFill>
          <a:blip r:embed="rId17"/>
          <a:stretch>
            <a:fillRect/>
          </a:stretch>
        </p:blipFill>
        <p:spPr>
          <a:xfrm>
            <a:off x="7782575" y="5728385"/>
            <a:ext cx="1235868" cy="228752"/>
          </a:xfrm>
          <a:prstGeom prst="rect">
            <a:avLst/>
          </a:prstGeom>
        </p:spPr>
      </p:pic>
      <p:pic>
        <p:nvPicPr>
          <p:cNvPr id="89" name="Picture 88">
            <a:extLst>
              <a:ext uri="{FF2B5EF4-FFF2-40B4-BE49-F238E27FC236}">
                <a16:creationId xmlns:a16="http://schemas.microsoft.com/office/drawing/2014/main" id="{3A92AAD5-33E8-45B7-845A-4F94763F4C14}"/>
              </a:ext>
            </a:extLst>
          </p:cNvPr>
          <p:cNvPicPr>
            <a:picLocks noChangeAspect="1"/>
          </p:cNvPicPr>
          <p:nvPr/>
        </p:nvPicPr>
        <p:blipFill>
          <a:blip r:embed="rId18"/>
          <a:stretch>
            <a:fillRect/>
          </a:stretch>
        </p:blipFill>
        <p:spPr>
          <a:xfrm>
            <a:off x="9428799" y="5734644"/>
            <a:ext cx="1572148" cy="185380"/>
          </a:xfrm>
          <a:prstGeom prst="rect">
            <a:avLst/>
          </a:prstGeom>
        </p:spPr>
      </p:pic>
      <p:pic>
        <p:nvPicPr>
          <p:cNvPr id="90" name="Picture 89">
            <a:extLst>
              <a:ext uri="{FF2B5EF4-FFF2-40B4-BE49-F238E27FC236}">
                <a16:creationId xmlns:a16="http://schemas.microsoft.com/office/drawing/2014/main" id="{0AEA5A58-9158-42E3-8EFE-F38A67C3311E}"/>
              </a:ext>
            </a:extLst>
          </p:cNvPr>
          <p:cNvPicPr>
            <a:picLocks noChangeAspect="1"/>
          </p:cNvPicPr>
          <p:nvPr/>
        </p:nvPicPr>
        <p:blipFill>
          <a:blip r:embed="rId19"/>
          <a:stretch>
            <a:fillRect/>
          </a:stretch>
        </p:blipFill>
        <p:spPr>
          <a:xfrm>
            <a:off x="8846335" y="5364480"/>
            <a:ext cx="1032981" cy="185380"/>
          </a:xfrm>
          <a:prstGeom prst="rect">
            <a:avLst/>
          </a:prstGeom>
        </p:spPr>
      </p:pic>
      <p:pic>
        <p:nvPicPr>
          <p:cNvPr id="91" name="Picture 90">
            <a:extLst>
              <a:ext uri="{FF2B5EF4-FFF2-40B4-BE49-F238E27FC236}">
                <a16:creationId xmlns:a16="http://schemas.microsoft.com/office/drawing/2014/main" id="{AD2F724D-8675-4AE5-AE59-0EC43EA18A57}"/>
              </a:ext>
            </a:extLst>
          </p:cNvPr>
          <p:cNvPicPr>
            <a:picLocks noChangeAspect="1"/>
          </p:cNvPicPr>
          <p:nvPr/>
        </p:nvPicPr>
        <p:blipFill>
          <a:blip r:embed="rId20"/>
          <a:stretch>
            <a:fillRect/>
          </a:stretch>
        </p:blipFill>
        <p:spPr>
          <a:xfrm>
            <a:off x="10267956" y="5388419"/>
            <a:ext cx="990052" cy="106950"/>
          </a:xfrm>
          <a:prstGeom prst="rect">
            <a:avLst/>
          </a:prstGeom>
        </p:spPr>
      </p:pic>
      <p:pic>
        <p:nvPicPr>
          <p:cNvPr id="100" name="Picture 99">
            <a:extLst>
              <a:ext uri="{FF2B5EF4-FFF2-40B4-BE49-F238E27FC236}">
                <a16:creationId xmlns:a16="http://schemas.microsoft.com/office/drawing/2014/main" id="{6ADD360E-8B53-49C8-8C23-04067534C559}"/>
              </a:ext>
            </a:extLst>
          </p:cNvPr>
          <p:cNvPicPr>
            <a:picLocks noChangeAspect="1"/>
          </p:cNvPicPr>
          <p:nvPr/>
        </p:nvPicPr>
        <p:blipFill>
          <a:blip r:embed="rId21"/>
          <a:stretch>
            <a:fillRect/>
          </a:stretch>
        </p:blipFill>
        <p:spPr>
          <a:xfrm>
            <a:off x="9244539" y="1454674"/>
            <a:ext cx="540000" cy="540000"/>
          </a:xfrm>
          <a:prstGeom prst="rect">
            <a:avLst/>
          </a:prstGeom>
          <a:solidFill>
            <a:schemeClr val="bg1"/>
          </a:solidFill>
        </p:spPr>
      </p:pic>
    </p:spTree>
    <p:extLst>
      <p:ext uri="{BB962C8B-B14F-4D97-AF65-F5344CB8AC3E}">
        <p14:creationId xmlns:p14="http://schemas.microsoft.com/office/powerpoint/2010/main" val="466543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Resources</a:t>
            </a: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4"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5"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698504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8774"/>
            <a:ext cx="11186477" cy="4221225"/>
          </a:xfrm>
        </p:spPr>
        <p:txBody>
          <a:bodyPr/>
          <a:lstStyle/>
          <a:p>
            <a:pPr marL="342900" indent="-342900">
              <a:buSzPct val="100000"/>
              <a:buFont typeface="Wingdings" panose="05000000000000000000" pitchFamily="2" charset="2"/>
              <a:buChar char="§"/>
            </a:pPr>
            <a:r>
              <a:rPr lang="en-US" b="1" dirty="0">
                <a:hlinkClick r:id="rId3"/>
              </a:rPr>
              <a:t>SAP Cloud Platform Solution Diagrams &amp; Icons wiki</a:t>
            </a:r>
            <a:endParaRPr lang="en-US" b="1" dirty="0"/>
          </a:p>
          <a:p>
            <a:pPr marL="342900" indent="-342900">
              <a:buSzPct val="100000"/>
              <a:buFont typeface="Wingdings" panose="05000000000000000000" pitchFamily="2" charset="2"/>
              <a:buChar char="§"/>
            </a:pPr>
            <a:r>
              <a:rPr lang="en-US" b="1" dirty="0">
                <a:hlinkClick r:id="rId4"/>
              </a:rPr>
              <a:t>Be Visual! Use Official Icons and Samples for SAP Cloud Platform Solution Diagrams</a:t>
            </a:r>
            <a:r>
              <a:rPr lang="en-US" b="1" dirty="0"/>
              <a:t> </a:t>
            </a:r>
            <a:br>
              <a:rPr lang="en-US" b="1" dirty="0"/>
            </a:br>
            <a:r>
              <a:rPr lang="en-US" i="1" dirty="0"/>
              <a:t>sap.com community blog, January 5</a:t>
            </a:r>
            <a:r>
              <a:rPr lang="en-US" i="1" baseline="30000" dirty="0"/>
              <a:t>th</a:t>
            </a:r>
            <a:r>
              <a:rPr lang="en-US" i="1" dirty="0"/>
              <a:t> 2018</a:t>
            </a:r>
          </a:p>
          <a:p>
            <a:pPr marL="342900" indent="-342900">
              <a:buSzPct val="100000"/>
              <a:buFont typeface="Wingdings" panose="05000000000000000000" pitchFamily="2" charset="2"/>
              <a:buChar char="§"/>
            </a:pPr>
            <a:r>
              <a:rPr lang="en-US" dirty="0"/>
              <a:t>SAP Cloud Platform Capabilities and Services: </a:t>
            </a:r>
            <a:r>
              <a:rPr lang="en-US" dirty="0">
                <a:hlinkClick r:id="rId5"/>
              </a:rPr>
              <a:t>https://cloudplatform.sap.com/capabilities.html</a:t>
            </a:r>
            <a:r>
              <a:rPr lang="en-US" dirty="0"/>
              <a:t> </a:t>
            </a:r>
          </a:p>
          <a:p>
            <a:pPr marL="342900" indent="-342900">
              <a:buSzPct val="100000"/>
              <a:buFont typeface="Wingdings" panose="05000000000000000000" pitchFamily="2" charset="2"/>
              <a:buChar char="§"/>
            </a:pPr>
            <a:r>
              <a:rPr lang="en-US" dirty="0">
                <a:hlinkClick r:id="rId6"/>
              </a:rPr>
              <a:t>SAP Cloud Platform Help on Services and Capabilities</a:t>
            </a:r>
            <a:endParaRPr lang="en-US" dirty="0"/>
          </a:p>
          <a:p>
            <a:pPr marL="342900" indent="-342900">
              <a:buSzPct val="100000"/>
              <a:buFont typeface="Wingdings" panose="05000000000000000000" pitchFamily="2" charset="2"/>
              <a:buChar char="§"/>
            </a:pPr>
            <a:r>
              <a:rPr lang="en-US" dirty="0"/>
              <a:t>SAP Cloud Platform Blueprints (as part of scenario use cases) containing solution diagrams </a:t>
            </a:r>
            <a:r>
              <a:rPr lang="en-US" dirty="0">
                <a:hlinkClick r:id="rId7"/>
              </a:rPr>
              <a:t>https://cloudplatform.sap.com/scenarios.html</a:t>
            </a:r>
            <a:r>
              <a:rPr lang="en-US" dirty="0"/>
              <a:t> </a:t>
            </a:r>
          </a:p>
          <a:p>
            <a:pPr marL="701675" lvl="2" indent="-342900"/>
            <a:r>
              <a:rPr lang="en-US" b="1" dirty="0"/>
              <a:t>SAP Cloud Platform Use Case Finder: </a:t>
            </a:r>
            <a:r>
              <a:rPr lang="en-US" dirty="0">
                <a:hlinkClick r:id="rId8"/>
              </a:rPr>
              <a:t>https://cloudplatform.sap.com/scenarios/usecases.html</a:t>
            </a:r>
            <a:r>
              <a:rPr lang="en-US" dirty="0"/>
              <a:t> </a:t>
            </a:r>
            <a:br>
              <a:rPr lang="en-US" dirty="0"/>
            </a:br>
            <a:r>
              <a:rPr lang="en-US" dirty="0"/>
              <a:t>(filter use cases by Line of Business, Products, Capabilities and Scenarios)</a:t>
            </a:r>
          </a:p>
        </p:txBody>
      </p:sp>
      <p:sp>
        <p:nvSpPr>
          <p:cNvPr id="4" name="Title 3"/>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Resources</a:t>
            </a:r>
          </a:p>
        </p:txBody>
      </p:sp>
    </p:spTree>
    <p:extLst>
      <p:ext uri="{BB962C8B-B14F-4D97-AF65-F5344CB8AC3E}">
        <p14:creationId xmlns:p14="http://schemas.microsoft.com/office/powerpoint/2010/main" val="4257569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b="0" dirty="0"/>
              <a:t>SAP Cloud Platform Service Icons </a:t>
            </a:r>
            <a:r>
              <a:rPr lang="en-US" b="0" dirty="0">
                <a:solidFill>
                  <a:srgbClr val="0092D1"/>
                </a:solidFill>
              </a:rPr>
              <a:t>for Solution Diagrams</a:t>
            </a:r>
          </a:p>
        </p:txBody>
      </p:sp>
      <p:grpSp>
        <p:nvGrpSpPr>
          <p:cNvPr id="81" name="Gruppierung 80"/>
          <p:cNvGrpSpPr/>
          <p:nvPr/>
        </p:nvGrpSpPr>
        <p:grpSpPr>
          <a:xfrm>
            <a:off x="365517" y="2276872"/>
            <a:ext cx="1003481" cy="1130518"/>
            <a:chOff x="365517" y="2276872"/>
            <a:chExt cx="1003481" cy="1130518"/>
          </a:xfrm>
        </p:grpSpPr>
        <p:sp>
          <p:nvSpPr>
            <p:cNvPr id="4" name="Rechteck 3"/>
            <p:cNvSpPr/>
            <p:nvPr/>
          </p:nvSpPr>
          <p:spPr>
            <a:xfrm>
              <a:off x="365517" y="3068836"/>
              <a:ext cx="1003481"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Predictive</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5" name="Bild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2276872"/>
              <a:ext cx="720000" cy="720000"/>
            </a:xfrm>
            <a:prstGeom prst="ellipse">
              <a:avLst/>
            </a:prstGeom>
          </p:spPr>
        </p:pic>
      </p:grpSp>
      <p:grpSp>
        <p:nvGrpSpPr>
          <p:cNvPr id="82" name="Gruppierung 81"/>
          <p:cNvGrpSpPr/>
          <p:nvPr/>
        </p:nvGrpSpPr>
        <p:grpSpPr>
          <a:xfrm>
            <a:off x="1615297" y="2276872"/>
            <a:ext cx="1085634" cy="1130517"/>
            <a:chOff x="1615297" y="2276872"/>
            <a:chExt cx="1085634" cy="1130517"/>
          </a:xfrm>
        </p:grpSpPr>
        <p:sp>
          <p:nvSpPr>
            <p:cNvPr id="7" name="Rechteck 6"/>
            <p:cNvSpPr/>
            <p:nvPr/>
          </p:nvSpPr>
          <p:spPr>
            <a:xfrm>
              <a:off x="1615297" y="3068835"/>
              <a:ext cx="1085634"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Analytics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Cloud</a:t>
              </a:r>
            </a:p>
          </p:txBody>
        </p:sp>
        <p:pic>
          <p:nvPicPr>
            <p:cNvPr id="8" name="Bild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114" y="2276872"/>
              <a:ext cx="720000" cy="720000"/>
            </a:xfrm>
            <a:prstGeom prst="ellipse">
              <a:avLst/>
            </a:prstGeom>
          </p:spPr>
        </p:pic>
      </p:grpSp>
      <p:grpSp>
        <p:nvGrpSpPr>
          <p:cNvPr id="83" name="Gruppierung 82"/>
          <p:cNvGrpSpPr/>
          <p:nvPr/>
        </p:nvGrpSpPr>
        <p:grpSpPr>
          <a:xfrm>
            <a:off x="2858387" y="2276872"/>
            <a:ext cx="1187680" cy="1127894"/>
            <a:chOff x="2858387" y="2276872"/>
            <a:chExt cx="1187680" cy="1127894"/>
          </a:xfrm>
        </p:grpSpPr>
        <p:sp>
          <p:nvSpPr>
            <p:cNvPr id="10" name="Rechteck 9"/>
            <p:cNvSpPr/>
            <p:nvPr/>
          </p:nvSpPr>
          <p:spPr>
            <a:xfrm>
              <a:off x="2858387" y="3066212"/>
              <a:ext cx="118768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Smart Business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Service</a:t>
              </a:r>
            </a:p>
          </p:txBody>
        </p:sp>
        <p:pic>
          <p:nvPicPr>
            <p:cNvPr id="12" name="Bild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227" y="2276872"/>
              <a:ext cx="720000" cy="720000"/>
            </a:xfrm>
            <a:prstGeom prst="ellipse">
              <a:avLst/>
            </a:prstGeom>
          </p:spPr>
        </p:pic>
      </p:grpSp>
      <p:grpSp>
        <p:nvGrpSpPr>
          <p:cNvPr id="84" name="Gruppierung 83"/>
          <p:cNvGrpSpPr/>
          <p:nvPr/>
        </p:nvGrpSpPr>
        <p:grpSpPr>
          <a:xfrm>
            <a:off x="4213734" y="2276872"/>
            <a:ext cx="1073820" cy="1127894"/>
            <a:chOff x="4213734" y="2276872"/>
            <a:chExt cx="1073820" cy="1127894"/>
          </a:xfrm>
        </p:grpSpPr>
        <p:sp>
          <p:nvSpPr>
            <p:cNvPr id="14" name="Rechteck 13"/>
            <p:cNvSpPr/>
            <p:nvPr/>
          </p:nvSpPr>
          <p:spPr>
            <a:xfrm>
              <a:off x="4213734" y="3066212"/>
              <a:ext cx="1073820" cy="338554"/>
            </a:xfrm>
            <a:prstGeom prst="rect">
              <a:avLst/>
            </a:prstGeom>
          </p:spPr>
          <p:txBody>
            <a:bodyPr wrap="square" lIns="0" tIns="0" rIns="0" bIns="0">
              <a:spAutoFit/>
            </a:bodyPr>
            <a:lstStyle/>
            <a:p>
              <a:pPr algn="ctr"/>
              <a:r>
                <a:rPr lang="en-US" sz="1100" b="1" dirty="0">
                  <a:solidFill>
                    <a:srgbClr val="427CAC"/>
                  </a:solidFill>
                </a:rPr>
                <a:t>SAP Streaming </a:t>
              </a:r>
            </a:p>
            <a:p>
              <a:pPr algn="ctr"/>
              <a:r>
                <a:rPr lang="en-US" sz="1100" b="1" dirty="0">
                  <a:solidFill>
                    <a:srgbClr val="427CAC"/>
                  </a:solidFill>
                </a:rPr>
                <a:t>Analytics</a:t>
              </a:r>
            </a:p>
          </p:txBody>
        </p:sp>
        <p:pic>
          <p:nvPicPr>
            <p:cNvPr id="15" name="Bild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6339" y="2276872"/>
              <a:ext cx="720000" cy="720000"/>
            </a:xfrm>
            <a:prstGeom prst="ellipse">
              <a:avLst/>
            </a:prstGeom>
          </p:spPr>
        </p:pic>
      </p:grpSp>
      <p:sp>
        <p:nvSpPr>
          <p:cNvPr id="65" name="Rectangle 24"/>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Analytics</a:t>
            </a:r>
            <a:endParaRPr lang="en-US" sz="1200" dirty="0">
              <a:solidFill>
                <a:schemeClr val="tx1">
                  <a:lumMod val="65000"/>
                  <a:lumOff val="35000"/>
                </a:schemeClr>
              </a:solidFill>
              <a:latin typeface="Arial" charset="0"/>
              <a:ea typeface="Arial" charset="0"/>
              <a:cs typeface="Arial" charset="0"/>
            </a:endParaRPr>
          </a:p>
        </p:txBody>
      </p:sp>
      <p:cxnSp>
        <p:nvCxnSpPr>
          <p:cNvPr id="93" name="Gerade Verbindung 92"/>
          <p:cNvCxnSpPr/>
          <p:nvPr/>
        </p:nvCxnSpPr>
        <p:spPr>
          <a:xfrm>
            <a:off x="5665539" y="1628800"/>
            <a:ext cx="0" cy="47525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021938" y="6150496"/>
            <a:ext cx="5141151" cy="230832"/>
          </a:xfrm>
          <a:prstGeom prst="rect">
            <a:avLst/>
          </a:prstGeom>
        </p:spPr>
        <p:txBody>
          <a:bodyPr wrap="none">
            <a:spAutoFit/>
          </a:bodyPr>
          <a:lstStyle/>
          <a:p>
            <a:r>
              <a:rPr lang="en-US" sz="900" dirty="0"/>
              <a:t>* read more about </a:t>
            </a:r>
            <a:r>
              <a:rPr lang="en-US" sz="900" b="1" dirty="0"/>
              <a:t>SAP Cloud Platform Services</a:t>
            </a:r>
            <a:r>
              <a:rPr lang="en-US" sz="900" dirty="0"/>
              <a:t> here … </a:t>
            </a:r>
            <a:r>
              <a:rPr lang="en-US" sz="900" b="1" dirty="0">
                <a:hlinkClick r:id="rId7"/>
              </a:rPr>
              <a:t>SAP Cloud Platform Help: Services</a:t>
            </a:r>
            <a:r>
              <a:rPr lang="en-US" sz="900" b="1" dirty="0"/>
              <a:t> </a:t>
            </a:r>
          </a:p>
        </p:txBody>
      </p:sp>
      <p:grpSp>
        <p:nvGrpSpPr>
          <p:cNvPr id="26" name="Gruppierung 85">
            <a:extLst>
              <a:ext uri="{FF2B5EF4-FFF2-40B4-BE49-F238E27FC236}">
                <a16:creationId xmlns:a16="http://schemas.microsoft.com/office/drawing/2014/main" id="{364634FD-E0F6-4F83-8E9F-8A3888E1EA2C}"/>
              </a:ext>
            </a:extLst>
          </p:cNvPr>
          <p:cNvGrpSpPr/>
          <p:nvPr/>
        </p:nvGrpSpPr>
        <p:grpSpPr>
          <a:xfrm>
            <a:off x="310467" y="3801482"/>
            <a:ext cx="1107068" cy="961240"/>
            <a:chOff x="7197818" y="2291354"/>
            <a:chExt cx="1107068" cy="961240"/>
          </a:xfrm>
        </p:grpSpPr>
        <p:sp>
          <p:nvSpPr>
            <p:cNvPr id="27" name="Rechteck 28">
              <a:extLst>
                <a:ext uri="{FF2B5EF4-FFF2-40B4-BE49-F238E27FC236}">
                  <a16:creationId xmlns:a16="http://schemas.microsoft.com/office/drawing/2014/main" id="{EF663057-103E-4231-AF67-6ED056A51D32}"/>
                </a:ext>
              </a:extLst>
            </p:cNvPr>
            <p:cNvSpPr/>
            <p:nvPr/>
          </p:nvSpPr>
          <p:spPr>
            <a:xfrm>
              <a:off x="7197818" y="3083317"/>
              <a:ext cx="1107068" cy="169277"/>
            </a:xfrm>
            <a:prstGeom prst="rect">
              <a:avLst/>
            </a:prstGeom>
          </p:spPr>
          <p:txBody>
            <a:bodyPr wrap="square" lIns="0" tIns="0" rIns="0" bIns="0">
              <a:spAutoFit/>
            </a:bodyPr>
            <a:lstStyle/>
            <a:p>
              <a:pPr algn="ctr"/>
              <a:r>
                <a:rPr lang="en-US" sz="1100" b="1" dirty="0">
                  <a:solidFill>
                    <a:srgbClr val="427CAC"/>
                  </a:solidFill>
                </a:rPr>
                <a:t>SAP RealSpend</a:t>
              </a:r>
            </a:p>
          </p:txBody>
        </p:sp>
        <p:pic>
          <p:nvPicPr>
            <p:cNvPr id="28" name="Bild 29">
              <a:extLst>
                <a:ext uri="{FF2B5EF4-FFF2-40B4-BE49-F238E27FC236}">
                  <a16:creationId xmlns:a16="http://schemas.microsoft.com/office/drawing/2014/main" id="{25AA8784-302E-4F19-A86A-34B203C1CB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1352" y="2291354"/>
              <a:ext cx="720000" cy="720000"/>
            </a:xfrm>
            <a:prstGeom prst="ellipse">
              <a:avLst/>
            </a:prstGeom>
          </p:spPr>
        </p:pic>
      </p:grpSp>
      <p:grpSp>
        <p:nvGrpSpPr>
          <p:cNvPr id="32" name="Group 31">
            <a:extLst>
              <a:ext uri="{FF2B5EF4-FFF2-40B4-BE49-F238E27FC236}">
                <a16:creationId xmlns:a16="http://schemas.microsoft.com/office/drawing/2014/main" id="{5EC69894-70C0-4CC9-B5C2-3D247B2CFE91}"/>
              </a:ext>
            </a:extLst>
          </p:cNvPr>
          <p:cNvGrpSpPr/>
          <p:nvPr/>
        </p:nvGrpSpPr>
        <p:grpSpPr>
          <a:xfrm>
            <a:off x="1736316" y="3801482"/>
            <a:ext cx="843596" cy="1126332"/>
            <a:chOff x="1736316" y="3801482"/>
            <a:chExt cx="843596" cy="1126332"/>
          </a:xfrm>
        </p:grpSpPr>
        <p:pic>
          <p:nvPicPr>
            <p:cNvPr id="33" name="Picture 32">
              <a:extLst>
                <a:ext uri="{FF2B5EF4-FFF2-40B4-BE49-F238E27FC236}">
                  <a16:creationId xmlns:a16="http://schemas.microsoft.com/office/drawing/2014/main" id="{A0B893C7-1375-4422-B8F9-EB0A4EA7BD54}"/>
                </a:ext>
              </a:extLst>
            </p:cNvPr>
            <p:cNvPicPr>
              <a:picLocks noChangeAspect="1"/>
            </p:cNvPicPr>
            <p:nvPr/>
          </p:nvPicPr>
          <p:blipFill>
            <a:blip r:embed="rId9"/>
            <a:stretch>
              <a:fillRect/>
            </a:stretch>
          </p:blipFill>
          <p:spPr>
            <a:xfrm>
              <a:off x="1798764" y="3801482"/>
              <a:ext cx="720000" cy="720000"/>
            </a:xfrm>
            <a:prstGeom prst="rect">
              <a:avLst/>
            </a:prstGeom>
          </p:spPr>
        </p:pic>
        <p:sp>
          <p:nvSpPr>
            <p:cNvPr id="34" name="Rechteck 28">
              <a:extLst>
                <a:ext uri="{FF2B5EF4-FFF2-40B4-BE49-F238E27FC236}">
                  <a16:creationId xmlns:a16="http://schemas.microsoft.com/office/drawing/2014/main" id="{67A14D10-0073-452A-B7F3-126610124F6C}"/>
                </a:ext>
              </a:extLst>
            </p:cNvPr>
            <p:cNvSpPr/>
            <p:nvPr/>
          </p:nvSpPr>
          <p:spPr>
            <a:xfrm>
              <a:off x="1736316" y="4589260"/>
              <a:ext cx="843596" cy="338554"/>
            </a:xfrm>
            <a:prstGeom prst="rect">
              <a:avLst/>
            </a:prstGeom>
          </p:spPr>
          <p:txBody>
            <a:bodyPr wrap="square" lIns="0" tIns="0" rIns="0" bIns="0">
              <a:spAutoFit/>
            </a:bodyPr>
            <a:lstStyle/>
            <a:p>
              <a:pPr algn="ctr"/>
              <a:r>
                <a:rPr lang="en-US" sz="1100" b="1" dirty="0">
                  <a:solidFill>
                    <a:srgbClr val="427CAC"/>
                  </a:solidFill>
                </a:rPr>
                <a:t>SAP Web </a:t>
              </a:r>
              <a:br>
                <a:rPr lang="en-US" sz="1100" b="1" dirty="0">
                  <a:solidFill>
                    <a:srgbClr val="427CAC"/>
                  </a:solidFill>
                </a:rPr>
              </a:br>
              <a:r>
                <a:rPr lang="en-US" sz="1100" b="1" dirty="0">
                  <a:solidFill>
                    <a:srgbClr val="427CAC"/>
                  </a:solidFill>
                </a:rPr>
                <a:t>Analytics</a:t>
              </a:r>
            </a:p>
          </p:txBody>
        </p:sp>
      </p:grpSp>
      <p:sp>
        <p:nvSpPr>
          <p:cNvPr id="35" name="Rectangle 24">
            <a:extLst>
              <a:ext uri="{FF2B5EF4-FFF2-40B4-BE49-F238E27FC236}">
                <a16:creationId xmlns:a16="http://schemas.microsoft.com/office/drawing/2014/main" id="{9ECF8309-1391-466F-8C4D-68DA1E5FE8DA}"/>
              </a:ext>
            </a:extLst>
          </p:cNvPr>
          <p:cNvSpPr/>
          <p:nvPr/>
        </p:nvSpPr>
        <p:spPr>
          <a:xfrm>
            <a:off x="6097588" y="1628800"/>
            <a:ext cx="4948951"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Artificial Intelligence &amp; Machine Learning</a:t>
            </a:r>
            <a:endParaRPr lang="en-US" sz="1200" dirty="0">
              <a:solidFill>
                <a:schemeClr val="tx1">
                  <a:lumMod val="65000"/>
                  <a:lumOff val="35000"/>
                </a:schemeClr>
              </a:solidFill>
              <a:latin typeface="Arial" charset="0"/>
              <a:ea typeface="Arial" charset="0"/>
              <a:cs typeface="Arial" charset="0"/>
            </a:endParaRPr>
          </a:p>
        </p:txBody>
      </p:sp>
      <p:sp>
        <p:nvSpPr>
          <p:cNvPr id="37" name="Rechteck 75">
            <a:extLst>
              <a:ext uri="{FF2B5EF4-FFF2-40B4-BE49-F238E27FC236}">
                <a16:creationId xmlns:a16="http://schemas.microsoft.com/office/drawing/2014/main" id="{C21D8AF5-B698-4140-9784-5F44090A00F9}"/>
              </a:ext>
            </a:extLst>
          </p:cNvPr>
          <p:cNvSpPr/>
          <p:nvPr/>
        </p:nvSpPr>
        <p:spPr>
          <a:xfrm>
            <a:off x="6209602" y="3066212"/>
            <a:ext cx="1237518" cy="507831"/>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Leonardo</a:t>
            </a:r>
          </a:p>
          <a:p>
            <a:pPr algn="ctr"/>
            <a:r>
              <a:rPr lang="en-US" sz="1100" b="1" dirty="0">
                <a:solidFill>
                  <a:srgbClr val="427CAC"/>
                </a:solidFill>
                <a:latin typeface="Arial" charset="0"/>
                <a:ea typeface="Arial" charset="0"/>
                <a:cs typeface="Arial" charset="0"/>
              </a:rPr>
              <a:t>Machine Learning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Foundation</a:t>
            </a:r>
          </a:p>
        </p:txBody>
      </p:sp>
      <p:pic>
        <p:nvPicPr>
          <p:cNvPr id="39" name="Picture 38">
            <a:extLst>
              <a:ext uri="{FF2B5EF4-FFF2-40B4-BE49-F238E27FC236}">
                <a16:creationId xmlns:a16="http://schemas.microsoft.com/office/drawing/2014/main" id="{34856217-4E72-46C7-97D1-B03D36CA4387}"/>
              </a:ext>
            </a:extLst>
          </p:cNvPr>
          <p:cNvPicPr>
            <a:picLocks noChangeAspect="1"/>
          </p:cNvPicPr>
          <p:nvPr/>
        </p:nvPicPr>
        <p:blipFill>
          <a:blip r:embed="rId10"/>
          <a:stretch>
            <a:fillRect/>
          </a:stretch>
        </p:blipFill>
        <p:spPr>
          <a:xfrm>
            <a:off x="6472502" y="2282538"/>
            <a:ext cx="720000" cy="720000"/>
          </a:xfrm>
          <a:prstGeom prst="rect">
            <a:avLst/>
          </a:prstGeom>
        </p:spPr>
      </p:pic>
      <p:grpSp>
        <p:nvGrpSpPr>
          <p:cNvPr id="40" name="Group 39">
            <a:extLst>
              <a:ext uri="{FF2B5EF4-FFF2-40B4-BE49-F238E27FC236}">
                <a16:creationId xmlns:a16="http://schemas.microsoft.com/office/drawing/2014/main" id="{FFF020C0-9F0D-400E-8312-B28E3C5FD775}"/>
              </a:ext>
            </a:extLst>
          </p:cNvPr>
          <p:cNvGrpSpPr/>
          <p:nvPr/>
        </p:nvGrpSpPr>
        <p:grpSpPr>
          <a:xfrm>
            <a:off x="7914686" y="2284620"/>
            <a:ext cx="1019510" cy="1120146"/>
            <a:chOff x="2077411" y="2284620"/>
            <a:chExt cx="1019510" cy="1120146"/>
          </a:xfrm>
        </p:grpSpPr>
        <p:sp>
          <p:nvSpPr>
            <p:cNvPr id="42" name="Rechteck 9">
              <a:extLst>
                <a:ext uri="{FF2B5EF4-FFF2-40B4-BE49-F238E27FC236}">
                  <a16:creationId xmlns:a16="http://schemas.microsoft.com/office/drawing/2014/main" id="{C178C5F6-1A91-47D4-A759-841F83F32CB9}"/>
                </a:ext>
              </a:extLst>
            </p:cNvPr>
            <p:cNvSpPr/>
            <p:nvPr/>
          </p:nvSpPr>
          <p:spPr>
            <a:xfrm>
              <a:off x="2077411" y="3066212"/>
              <a:ext cx="1019510"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Conversational</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AI</a:t>
              </a:r>
            </a:p>
          </p:txBody>
        </p:sp>
        <p:pic>
          <p:nvPicPr>
            <p:cNvPr id="43" name="Picture 42">
              <a:extLst>
                <a:ext uri="{FF2B5EF4-FFF2-40B4-BE49-F238E27FC236}">
                  <a16:creationId xmlns:a16="http://schemas.microsoft.com/office/drawing/2014/main" id="{244C30A4-FC70-416E-9D39-E6AD3EBB41AB}"/>
                </a:ext>
              </a:extLst>
            </p:cNvPr>
            <p:cNvPicPr>
              <a:picLocks noChangeAspect="1"/>
            </p:cNvPicPr>
            <p:nvPr/>
          </p:nvPicPr>
          <p:blipFill>
            <a:blip r:embed="rId11"/>
            <a:stretch>
              <a:fillRect/>
            </a:stretch>
          </p:blipFill>
          <p:spPr>
            <a:xfrm>
              <a:off x="2227166" y="2284620"/>
              <a:ext cx="720000" cy="720000"/>
            </a:xfrm>
            <a:prstGeom prst="rect">
              <a:avLst/>
            </a:prstGeom>
          </p:spPr>
        </p:pic>
      </p:grpSp>
    </p:spTree>
    <p:extLst>
      <p:ext uri="{BB962C8B-B14F-4D97-AF65-F5344CB8AC3E}">
        <p14:creationId xmlns:p14="http://schemas.microsoft.com/office/powerpoint/2010/main" val="3478853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Cloud Platform Solution Diagrams &amp; Icons</a:t>
            </a:r>
            <a:br>
              <a:rPr lang="en-US" dirty="0"/>
            </a:br>
            <a:r>
              <a:rPr lang="en-US" sz="3600" b="0" dirty="0">
                <a:solidFill>
                  <a:schemeClr val="accent1"/>
                </a:solidFill>
              </a:rPr>
              <a:t>Version Changes</a:t>
            </a:r>
            <a:br>
              <a:rPr lang="en-US" sz="3600" b="0" dirty="0">
                <a:solidFill>
                  <a:schemeClr val="accent1"/>
                </a:solidFill>
              </a:rPr>
            </a:br>
            <a:r>
              <a:rPr lang="en-US" sz="1700" dirty="0">
                <a:solidFill>
                  <a:schemeClr val="accent3"/>
                </a:solidFill>
              </a:rPr>
              <a:t>NOTE:</a:t>
            </a:r>
            <a:r>
              <a:rPr lang="en-US" sz="1700" b="0" dirty="0">
                <a:solidFill>
                  <a:schemeClr val="accent3"/>
                </a:solidFill>
              </a:rPr>
              <a:t> For changes in previous versions see wiki.scn.sap.com page </a:t>
            </a:r>
            <a:r>
              <a:rPr lang="en-US" sz="1700" b="0" dirty="0">
                <a:solidFill>
                  <a:schemeClr val="accent1"/>
                </a:solidFill>
                <a:hlinkClick r:id="rId4"/>
              </a:rPr>
              <a:t>SAP Cloud Platform Solution Diagrams &amp; Icons</a:t>
            </a:r>
            <a:endParaRPr lang="en-US" sz="1700" b="0" dirty="0">
              <a:solidFill>
                <a:schemeClr val="accent1"/>
              </a:solidFill>
            </a:endParaRPr>
          </a:p>
        </p:txBody>
      </p:sp>
      <p:sp>
        <p:nvSpPr>
          <p:cNvPr id="7" name="TextBox 6"/>
          <p:cNvSpPr txBox="1"/>
          <p:nvPr/>
        </p:nvSpPr>
        <p:spPr>
          <a:xfrm>
            <a:off x="481012" y="0"/>
            <a:ext cx="11714163" cy="422405"/>
          </a:xfrm>
          <a:prstGeom prst="rect">
            <a:avLst/>
          </a:prstGeom>
          <a:noFill/>
        </p:spPr>
        <p:txBody>
          <a:bodyPr wrap="square" lIns="72000" tIns="72000" rIns="72000" bIns="7200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hlinkClick r:id="rId5" action="ppaction://hlinksldjump"/>
              </a:rPr>
              <a:t>TOC</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6" action="ppaction://hlinksldjump"/>
              </a:rPr>
              <a:t>SAP Icons and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7" action="ppaction://hlinksldjump"/>
              </a:rPr>
              <a:t>3rd Party Logos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8" action="ppaction://hlinksldjump"/>
              </a:rPr>
              <a:t>Slide Elements </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9" action="ppaction://hlinksldjump"/>
              </a:rPr>
              <a:t>Guidelines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0" action="ppaction://hlinksldjump"/>
              </a:rPr>
              <a:t>Examples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1" action="ppaction://hlinksldjump"/>
              </a:rPr>
              <a:t>Resources</a:t>
            </a:r>
            <a:r>
              <a:rPr lang="en-US" sz="1800" kern="0" dirty="0">
                <a:ea typeface="Arial Unicode MS" pitchFamily="34" charset="-128"/>
                <a:cs typeface="Arial Unicode MS" pitchFamily="34" charset="-128"/>
              </a:rPr>
              <a:t> | </a:t>
            </a:r>
            <a:r>
              <a:rPr lang="en-US" sz="1800" kern="0" dirty="0">
                <a:ea typeface="Arial Unicode MS" pitchFamily="34" charset="-128"/>
                <a:cs typeface="Arial Unicode MS" pitchFamily="34" charset="-128"/>
                <a:hlinkClick r:id="rId12" action="ppaction://hlinksldjump"/>
              </a:rPr>
              <a:t>Changes</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2984936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977907" y="1620000"/>
            <a:ext cx="2664818"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SAMPLE DIAGRAMS</a:t>
            </a:r>
          </a:p>
          <a:p>
            <a:pPr marL="171450" indent="-171450">
              <a:spcBef>
                <a:spcPts val="600"/>
              </a:spcBef>
              <a:buSzPct val="100000"/>
              <a:buFont typeface="Wingdings" panose="05000000000000000000" pitchFamily="2" charset="2"/>
              <a:buChar char="§"/>
            </a:pPr>
            <a:r>
              <a:rPr lang="en-US" sz="1200" b="1" dirty="0"/>
              <a:t>Updated sample diagrams: </a:t>
            </a:r>
            <a:r>
              <a:rPr lang="en-US" sz="1200" dirty="0"/>
              <a:t>SAP Fiori Cloud: Added Provider account (SAP) containing SAP Fiori Cloud Apps for subscription by consumer subaccount from customer / Gaining Consumer Insights: Reference Architecture Overview: added “Smart Data Integration” icon in “SAP HANA service” box</a:t>
            </a:r>
          </a:p>
          <a:p>
            <a:pPr marL="171450" indent="-171450">
              <a:spcBef>
                <a:spcPts val="600"/>
              </a:spcBef>
              <a:buSzPct val="100000"/>
              <a:buFont typeface="Wingdings" panose="05000000000000000000" pitchFamily="2" charset="2"/>
              <a:buChar char="§"/>
            </a:pPr>
            <a:r>
              <a:rPr lang="en-US" sz="1200" b="1" dirty="0"/>
              <a:t>New sample diagram: </a:t>
            </a:r>
            <a:r>
              <a:rPr lang="en-US" sz="1200" dirty="0"/>
              <a:t>SAP Cloud Platform Workflow – the bigger picture</a:t>
            </a:r>
          </a:p>
          <a:p>
            <a:pPr marL="171450" indent="-171450">
              <a:spcBef>
                <a:spcPts val="600"/>
              </a:spcBef>
              <a:buSzPct val="100000"/>
              <a:buFont typeface="Wingdings" panose="05000000000000000000" pitchFamily="2" charset="2"/>
              <a:buChar char="§"/>
            </a:pPr>
            <a:endParaRPr lang="en-US" sz="1200" dirty="0"/>
          </a:p>
        </p:txBody>
      </p:sp>
      <p:sp>
        <p:nvSpPr>
          <p:cNvPr id="7" name="Text Placeholder 6"/>
          <p:cNvSpPr>
            <a:spLocks noGrp="1"/>
          </p:cNvSpPr>
          <p:nvPr>
            <p:ph type="body" sz="quarter" idx="12"/>
          </p:nvPr>
        </p:nvSpPr>
        <p:spPr>
          <a:xfrm>
            <a:off x="6313611" y="1620000"/>
            <a:ext cx="2376264" cy="4230000"/>
          </a:xfrm>
        </p:spPr>
        <p:txBody>
          <a:bodyPr/>
          <a:lstStyle/>
          <a:p>
            <a:pPr>
              <a:spcBef>
                <a:spcPts val="600"/>
              </a:spcBef>
            </a:pPr>
            <a:r>
              <a:rPr lang="en-US" sz="1600" b="1" dirty="0">
                <a:solidFill>
                  <a:schemeClr val="tx1">
                    <a:lumMod val="65000"/>
                    <a:lumOff val="35000"/>
                  </a:schemeClr>
                </a:solidFill>
                <a:latin typeface="Arial" charset="0"/>
                <a:ea typeface="Arial" charset="0"/>
                <a:cs typeface="Arial" charset="0"/>
              </a:rPr>
              <a:t>3</a:t>
            </a:r>
            <a:r>
              <a:rPr lang="en-US" sz="1600" b="1" baseline="30000" dirty="0">
                <a:solidFill>
                  <a:schemeClr val="tx1">
                    <a:lumMod val="65000"/>
                    <a:lumOff val="35000"/>
                  </a:schemeClr>
                </a:solidFill>
                <a:latin typeface="Arial" charset="0"/>
                <a:ea typeface="Arial" charset="0"/>
                <a:cs typeface="Arial" charset="0"/>
              </a:rPr>
              <a:t>rd</a:t>
            </a:r>
            <a:r>
              <a:rPr lang="en-US" sz="1600" b="1" dirty="0">
                <a:solidFill>
                  <a:schemeClr val="tx1">
                    <a:lumMod val="65000"/>
                    <a:lumOff val="35000"/>
                  </a:schemeClr>
                </a:solidFill>
                <a:latin typeface="Arial" charset="0"/>
                <a:ea typeface="Arial" charset="0"/>
                <a:cs typeface="Arial" charset="0"/>
              </a:rPr>
              <a:t> PARTY LOGOS</a:t>
            </a:r>
          </a:p>
          <a:p>
            <a:pPr marL="171450" indent="-171450">
              <a:spcBef>
                <a:spcPts val="600"/>
              </a:spcBef>
              <a:buSzPct val="100000"/>
              <a:buFont typeface="Wingdings" panose="05000000000000000000" pitchFamily="2" charset="2"/>
              <a:buChar char="§"/>
            </a:pPr>
            <a:r>
              <a:rPr lang="en-US" sz="1200" b="1" dirty="0"/>
              <a:t>Modified: </a:t>
            </a:r>
            <a:r>
              <a:rPr lang="en-US" sz="1200" dirty="0"/>
              <a:t>replaced Microsoft Azure logos with high quality horizontal, stacked, grey and white versions </a:t>
            </a:r>
            <a:endParaRPr lang="en-US" sz="1600" b="1" dirty="0">
              <a:solidFill>
                <a:schemeClr val="tx1">
                  <a:lumMod val="65000"/>
                  <a:lumOff val="35000"/>
                </a:schemeClr>
              </a:solidFill>
              <a:latin typeface="Arial" charset="0"/>
              <a:ea typeface="Arial" charset="0"/>
              <a:cs typeface="Arial" charset="0"/>
            </a:endParaRPr>
          </a:p>
          <a:p>
            <a:pPr marL="171450" indent="-171450">
              <a:spcBef>
                <a:spcPts val="600"/>
              </a:spcBef>
              <a:buSzPct val="100000"/>
              <a:buFont typeface="Wingdings" panose="05000000000000000000" pitchFamily="2" charset="2"/>
              <a:buChar char="§"/>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200" dirty="0"/>
          </a:p>
        </p:txBody>
      </p:sp>
      <p:sp>
        <p:nvSpPr>
          <p:cNvPr id="6" name="Text Placeholder 5"/>
          <p:cNvSpPr>
            <a:spLocks noGrp="1"/>
          </p:cNvSpPr>
          <p:nvPr>
            <p:ph type="body" sz="quarter" idx="10"/>
          </p:nvPr>
        </p:nvSpPr>
        <p:spPr>
          <a:xfrm>
            <a:off x="503997" y="1620000"/>
            <a:ext cx="5449574"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b="1" dirty="0"/>
              <a:t>New icon category: </a:t>
            </a:r>
            <a:r>
              <a:rPr lang="en-US" sz="1200" dirty="0"/>
              <a:t>added „SaaS Applications (at Cloud Foundry subscription screen)</a:t>
            </a:r>
            <a:endParaRPr lang="en-US" sz="1200" b="1" dirty="0"/>
          </a:p>
          <a:p>
            <a:pPr marL="171450" indent="-171450">
              <a:spcBef>
                <a:spcPts val="600"/>
              </a:spcBef>
              <a:buSzPct val="100000"/>
              <a:buFont typeface="Wingdings" panose="05000000000000000000" pitchFamily="2" charset="2"/>
              <a:buChar char="§"/>
            </a:pPr>
            <a:r>
              <a:rPr lang="en-US" sz="1200" b="1" dirty="0"/>
              <a:t>New service icons: </a:t>
            </a:r>
            <a:r>
              <a:rPr lang="en-US" sz="1200" u="sng" dirty="0"/>
              <a:t>Data Management</a:t>
            </a:r>
            <a:r>
              <a:rPr lang="en-US" sz="1200" dirty="0"/>
              <a:t>: SAP Data Intelligence / </a:t>
            </a:r>
            <a:r>
              <a:rPr lang="en-US" sz="1200" u="sng" dirty="0"/>
              <a:t>Data Privacy &amp; Security</a:t>
            </a:r>
            <a:r>
              <a:rPr lang="en-US" sz="1200" dirty="0"/>
              <a:t>: Data Retention Manager, Data Privacy Governance / </a:t>
            </a:r>
            <a:r>
              <a:rPr lang="en-US" sz="1200" u="sng" dirty="0"/>
              <a:t>Globalization</a:t>
            </a:r>
            <a:r>
              <a:rPr lang="en-US" sz="1200" dirty="0"/>
              <a:t>: SAP Localization Hub, advanced compliance reporting service; SAP Localization Hub, candidate pipeline service; SAP Localization Hub, digital compliance service for &lt;country&gt; / </a:t>
            </a:r>
            <a:r>
              <a:rPr lang="en-US" sz="1200" u="sng" dirty="0"/>
              <a:t>Integration:</a:t>
            </a:r>
            <a:r>
              <a:rPr lang="en-US" sz="1200" dirty="0"/>
              <a:t> Smart Data Integration / </a:t>
            </a:r>
            <a:r>
              <a:rPr lang="en-US" sz="1200" u="sng" dirty="0"/>
              <a:t>LoBs &amp; Industries</a:t>
            </a:r>
            <a:r>
              <a:rPr lang="en-US" sz="1200" dirty="0"/>
              <a:t>: SAP Customer Order Sourcing, SAP Omnichannel Promotion Pricing / </a:t>
            </a:r>
            <a:r>
              <a:rPr lang="en-US" sz="1200" u="sng" dirty="0"/>
              <a:t>Master Data</a:t>
            </a:r>
            <a:r>
              <a:rPr lang="en-US" sz="1200" dirty="0"/>
              <a:t>: Master Data for Business Partners, Product configuration service, Pricing service, SAP S/4HANA Cloud for Data Enrichment / </a:t>
            </a:r>
            <a:r>
              <a:rPr lang="en-US" sz="1200" u="sng" dirty="0"/>
              <a:t>Orchestration</a:t>
            </a:r>
            <a:r>
              <a:rPr lang="en-US" sz="1200" dirty="0"/>
              <a:t>: SAP Intelligent Robotic Process Automation (RPA)</a:t>
            </a:r>
          </a:p>
          <a:p>
            <a:pPr marL="171450" indent="-171450">
              <a:spcBef>
                <a:spcPts val="600"/>
              </a:spcBef>
              <a:buSzPct val="100000"/>
              <a:buFont typeface="Wingdings" panose="05000000000000000000" pitchFamily="2" charset="2"/>
              <a:buChar char="§"/>
            </a:pPr>
            <a:r>
              <a:rPr lang="en-US" sz="1200" b="1" dirty="0"/>
              <a:t>New SaaS application icons: </a:t>
            </a:r>
            <a:r>
              <a:rPr lang="en-US" sz="1200" dirty="0"/>
              <a:t>“SAP Cloud Platform Watch List Screening” and “Screening Hits”, Audit Log Management service, Digital Manufacturing Cloud, SAP Predictive Maintenance and Service, SAP Global Track and Trace, SAP Entitlement Management System, SAP Product Configuration</a:t>
            </a:r>
            <a:endParaRPr lang="en-US" sz="1200" b="1" dirty="0"/>
          </a:p>
          <a:p>
            <a:pPr marL="171450" indent="-171450">
              <a:spcBef>
                <a:spcPts val="600"/>
              </a:spcBef>
              <a:buSzPct val="100000"/>
              <a:buFont typeface="Wingdings" panose="05000000000000000000" pitchFamily="2" charset="2"/>
              <a:buChar char="§"/>
            </a:pPr>
            <a:r>
              <a:rPr lang="en-US" sz="1200" b="1" dirty="0"/>
              <a:t>Renamed service icons: </a:t>
            </a:r>
            <a:r>
              <a:rPr lang="en-US" sz="1200" dirty="0"/>
              <a:t>new: Leonardo IoT (previous: SAP IoT Application Enablement)</a:t>
            </a:r>
            <a:endParaRPr lang="en-US" sz="1200" b="1" dirty="0"/>
          </a:p>
          <a:p>
            <a:pPr marL="171450" indent="-171450">
              <a:spcBef>
                <a:spcPts val="600"/>
              </a:spcBef>
              <a:buSzPct val="100000"/>
              <a:buFont typeface="Wingdings" panose="05000000000000000000" pitchFamily="2" charset="2"/>
              <a:buChar char="§"/>
            </a:pPr>
            <a:r>
              <a:rPr lang="en-US" sz="1200" dirty="0"/>
              <a:t>Changed service icons: n/a</a:t>
            </a:r>
          </a:p>
          <a:p>
            <a:pPr marL="171450" indent="-171450">
              <a:spcBef>
                <a:spcPts val="600"/>
              </a:spcBef>
              <a:buSzPct val="100000"/>
              <a:buFont typeface="Wingdings" panose="05000000000000000000" pitchFamily="2" charset="2"/>
              <a:buChar char="§"/>
            </a:pPr>
            <a:r>
              <a:rPr lang="en-US" sz="1200" b="1" dirty="0"/>
              <a:t>New other icons:</a:t>
            </a:r>
            <a:r>
              <a:rPr lang="en-US" sz="1200" dirty="0"/>
              <a:t> SDK (3D-box)</a:t>
            </a:r>
          </a:p>
          <a:p>
            <a:pPr marL="171450" indent="-171450">
              <a:spcBef>
                <a:spcPts val="600"/>
              </a:spcBef>
              <a:buSzPct val="100000"/>
              <a:buFont typeface="Wingdings" panose="05000000000000000000" pitchFamily="2" charset="2"/>
              <a:buChar char="§"/>
            </a:pPr>
            <a:r>
              <a:rPr lang="en-US" sz="1200" dirty="0"/>
              <a:t>New extra icons: n/a</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186476" cy="954107"/>
          </a:xfrm>
        </p:spPr>
        <p:txBody>
          <a:bodyPr/>
          <a:lstStyle/>
          <a:p>
            <a:r>
              <a:rPr lang="en-US" dirty="0"/>
              <a:t>What's New in Official SAP Cloud Platform Solution Diagrams &amp; Icons</a:t>
            </a:r>
            <a:br>
              <a:rPr lang="en-US" dirty="0"/>
            </a:br>
            <a:r>
              <a:rPr lang="en-US" b="0" dirty="0"/>
              <a:t>Guidelines v08 from July 5, 2019</a:t>
            </a:r>
            <a:br>
              <a:rPr lang="en-US" b="0" dirty="0"/>
            </a:br>
            <a:r>
              <a:rPr lang="en-US" sz="1400" b="0" dirty="0">
                <a:solidFill>
                  <a:schemeClr val="accent3"/>
                </a:solidFill>
              </a:rPr>
              <a:t>For changes in previous versions see wiki.scn.sap.com page </a:t>
            </a:r>
            <a:r>
              <a:rPr lang="en-US" sz="1400" b="0" dirty="0">
                <a:solidFill>
                  <a:schemeClr val="accent1"/>
                </a:solidFill>
                <a:hlinkClick r:id="rId3"/>
              </a:rPr>
              <a:t>SAP Cloud Platform Solution Diagrams &amp; Icons</a:t>
            </a:r>
            <a:endParaRPr lang="en-US" sz="1800" b="0" dirty="0"/>
          </a:p>
        </p:txBody>
      </p:sp>
    </p:spTree>
    <p:extLst>
      <p:ext uri="{BB962C8B-B14F-4D97-AF65-F5344CB8AC3E}">
        <p14:creationId xmlns:p14="http://schemas.microsoft.com/office/powerpoint/2010/main" val="900029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647F-7310-47D3-AB5C-2206A8B82FF7}"/>
              </a:ext>
            </a:extLst>
          </p:cNvPr>
          <p:cNvSpPr>
            <a:spLocks noGrp="1"/>
          </p:cNvSpPr>
          <p:nvPr>
            <p:ph type="title"/>
          </p:nvPr>
        </p:nvSpPr>
        <p:spPr>
          <a:xfrm>
            <a:off x="504001" y="504000"/>
            <a:ext cx="11186476" cy="738664"/>
          </a:xfrm>
        </p:spPr>
        <p:txBody>
          <a:bodyPr/>
          <a:lstStyle/>
          <a:p>
            <a:r>
              <a:rPr lang="en-US" dirty="0"/>
              <a:t>SAP Cloud Platform Solution Diagrams &amp; Icons</a:t>
            </a:r>
            <a:br>
              <a:rPr lang="en-US" dirty="0"/>
            </a:br>
            <a:r>
              <a:rPr lang="en-US" dirty="0">
                <a:solidFill>
                  <a:schemeClr val="accent6"/>
                </a:solidFill>
              </a:rPr>
              <a:t>NEW </a:t>
            </a:r>
            <a:r>
              <a:rPr lang="en-US" b="0" dirty="0"/>
              <a:t>Service Icons, SaaS Application Icons and Diagram Examples</a:t>
            </a:r>
            <a:endParaRPr lang="en-US" b="0" dirty="0">
              <a:solidFill>
                <a:schemeClr val="accent3"/>
              </a:solidFill>
            </a:endParaRPr>
          </a:p>
        </p:txBody>
      </p:sp>
      <p:sp>
        <p:nvSpPr>
          <p:cNvPr id="3" name="TextBox 2">
            <a:extLst>
              <a:ext uri="{FF2B5EF4-FFF2-40B4-BE49-F238E27FC236}">
                <a16:creationId xmlns:a16="http://schemas.microsoft.com/office/drawing/2014/main" id="{E6E5BA9B-2A65-4EAF-AA96-16C988D0CEEF}"/>
              </a:ext>
            </a:extLst>
          </p:cNvPr>
          <p:cNvSpPr txBox="1"/>
          <p:nvPr/>
        </p:nvSpPr>
        <p:spPr>
          <a:xfrm rot="1342760">
            <a:off x="9623439" y="687699"/>
            <a:ext cx="2489900" cy="615553"/>
          </a:xfrm>
          <a:prstGeom prst="rect">
            <a:avLst/>
          </a:prstGeom>
          <a:noFill/>
          <a:effectLst>
            <a:outerShdw blurRad="50800" dist="38100" dir="2700000" algn="tl" rotWithShape="0">
              <a:prstClr val="black">
                <a:alpha val="40000"/>
              </a:prstClr>
            </a:outerShdw>
          </a:effectLst>
        </p:spPr>
        <p:txBody>
          <a:bodyPr wrap="square" lIns="0" tIns="0" rIns="0" bIns="0" rtlCol="0">
            <a:spAutoFit/>
          </a:bodyPr>
          <a:lstStyle/>
          <a:p>
            <a:pPr algn="ctr" fontAlgn="base">
              <a:spcBef>
                <a:spcPct val="50000"/>
              </a:spcBef>
              <a:spcAft>
                <a:spcPct val="0"/>
              </a:spcAft>
              <a:buClr>
                <a:srgbClr val="F0AB00"/>
              </a:buClr>
              <a:buSzPct val="80000"/>
            </a:pPr>
            <a:r>
              <a:rPr lang="en-US" sz="2000" b="1" kern="0" dirty="0">
                <a:solidFill>
                  <a:schemeClr val="accent6"/>
                </a:solidFill>
                <a:ea typeface="Arial Unicode MS" pitchFamily="34" charset="-128"/>
                <a:cs typeface="Arial Unicode MS" pitchFamily="34" charset="-128"/>
              </a:rPr>
              <a:t>New Version v08 </a:t>
            </a:r>
            <a:r>
              <a:rPr lang="en-US" sz="2000" kern="0" dirty="0">
                <a:solidFill>
                  <a:schemeClr val="accent6"/>
                </a:solidFill>
                <a:ea typeface="Arial Unicode MS" pitchFamily="34" charset="-128"/>
                <a:cs typeface="Arial Unicode MS" pitchFamily="34" charset="-128"/>
              </a:rPr>
              <a:t>July 5, 2019</a:t>
            </a:r>
          </a:p>
        </p:txBody>
      </p:sp>
      <p:sp>
        <p:nvSpPr>
          <p:cNvPr id="16" name="Rectangle 24">
            <a:extLst>
              <a:ext uri="{FF2B5EF4-FFF2-40B4-BE49-F238E27FC236}">
                <a16:creationId xmlns:a16="http://schemas.microsoft.com/office/drawing/2014/main" id="{1C880261-2E1D-44FD-8697-B2205DA8F2E0}"/>
              </a:ext>
            </a:extLst>
          </p:cNvPr>
          <p:cNvSpPr/>
          <p:nvPr/>
        </p:nvSpPr>
        <p:spPr>
          <a:xfrm>
            <a:off x="500564" y="1628800"/>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Data Privacy &amp; Security</a:t>
            </a:r>
            <a:endParaRPr lang="en-US" sz="1200" dirty="0">
              <a:solidFill>
                <a:schemeClr val="tx1">
                  <a:lumMod val="65000"/>
                  <a:lumOff val="35000"/>
                </a:schemeClr>
              </a:solidFill>
              <a:latin typeface="Arial" charset="0"/>
              <a:ea typeface="Arial" charset="0"/>
              <a:cs typeface="Arial" charset="0"/>
            </a:endParaRPr>
          </a:p>
        </p:txBody>
      </p:sp>
      <p:sp>
        <p:nvSpPr>
          <p:cNvPr id="23" name="Rectangle 24">
            <a:extLst>
              <a:ext uri="{FF2B5EF4-FFF2-40B4-BE49-F238E27FC236}">
                <a16:creationId xmlns:a16="http://schemas.microsoft.com/office/drawing/2014/main" id="{F6F3319D-A2FC-4004-B8EE-1DB7B411E37A}"/>
              </a:ext>
            </a:extLst>
          </p:cNvPr>
          <p:cNvSpPr/>
          <p:nvPr/>
        </p:nvSpPr>
        <p:spPr>
          <a:xfrm>
            <a:off x="7593638" y="1628800"/>
            <a:ext cx="1927000" cy="318924"/>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Integration</a:t>
            </a:r>
            <a:endParaRPr lang="en-US" sz="1200" dirty="0">
              <a:solidFill>
                <a:schemeClr val="tx1">
                  <a:lumMod val="65000"/>
                  <a:lumOff val="35000"/>
                </a:schemeClr>
              </a:solidFill>
              <a:latin typeface="Arial" charset="0"/>
              <a:ea typeface="Arial" charset="0"/>
              <a:cs typeface="Arial" charset="0"/>
            </a:endParaRPr>
          </a:p>
        </p:txBody>
      </p:sp>
      <p:sp>
        <p:nvSpPr>
          <p:cNvPr id="24" name="Rectangle 24">
            <a:extLst>
              <a:ext uri="{FF2B5EF4-FFF2-40B4-BE49-F238E27FC236}">
                <a16:creationId xmlns:a16="http://schemas.microsoft.com/office/drawing/2014/main" id="{F6B43F60-91FA-4E9A-BF80-1B750EEEB6DF}"/>
              </a:ext>
            </a:extLst>
          </p:cNvPr>
          <p:cNvSpPr/>
          <p:nvPr/>
        </p:nvSpPr>
        <p:spPr>
          <a:xfrm>
            <a:off x="5115498" y="3441799"/>
            <a:ext cx="1420033" cy="565146"/>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Data </a:t>
            </a:r>
            <a:br>
              <a:rPr lang="en-US" sz="1600"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Management</a:t>
            </a:r>
            <a:endParaRPr lang="en-US" sz="1200" dirty="0">
              <a:solidFill>
                <a:schemeClr val="tx1">
                  <a:lumMod val="65000"/>
                  <a:lumOff val="35000"/>
                </a:schemeClr>
              </a:solidFill>
              <a:latin typeface="Arial" charset="0"/>
              <a:ea typeface="Arial" charset="0"/>
              <a:cs typeface="Arial" charset="0"/>
            </a:endParaRPr>
          </a:p>
        </p:txBody>
      </p:sp>
      <p:sp>
        <p:nvSpPr>
          <p:cNvPr id="31" name="Rectangle 24">
            <a:extLst>
              <a:ext uri="{FF2B5EF4-FFF2-40B4-BE49-F238E27FC236}">
                <a16:creationId xmlns:a16="http://schemas.microsoft.com/office/drawing/2014/main" id="{824B2915-53E6-4026-A905-88FF2831E276}"/>
              </a:ext>
            </a:extLst>
          </p:cNvPr>
          <p:cNvSpPr/>
          <p:nvPr/>
        </p:nvSpPr>
        <p:spPr>
          <a:xfrm>
            <a:off x="490053" y="3555671"/>
            <a:ext cx="1420033"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Master Data</a:t>
            </a:r>
            <a:endParaRPr lang="en-US" sz="1200" dirty="0">
              <a:solidFill>
                <a:schemeClr val="tx1">
                  <a:lumMod val="65000"/>
                  <a:lumOff val="35000"/>
                </a:schemeClr>
              </a:solidFill>
              <a:latin typeface="Arial" charset="0"/>
              <a:ea typeface="Arial" charset="0"/>
              <a:cs typeface="Arial" charset="0"/>
            </a:endParaRPr>
          </a:p>
        </p:txBody>
      </p:sp>
      <p:cxnSp>
        <p:nvCxnSpPr>
          <p:cNvPr id="37" name="Straight Connector 36">
            <a:extLst>
              <a:ext uri="{FF2B5EF4-FFF2-40B4-BE49-F238E27FC236}">
                <a16:creationId xmlns:a16="http://schemas.microsoft.com/office/drawing/2014/main" id="{0CE9A021-4634-4145-B992-1C51B4B4EBAB}"/>
              </a:ext>
            </a:extLst>
          </p:cNvPr>
          <p:cNvCxnSpPr>
            <a:cxnSpLocks/>
          </p:cNvCxnSpPr>
          <p:nvPr/>
        </p:nvCxnSpPr>
        <p:spPr>
          <a:xfrm>
            <a:off x="1766600" y="3724372"/>
            <a:ext cx="3106851" cy="0"/>
          </a:xfrm>
          <a:prstGeom prst="line">
            <a:avLst/>
          </a:prstGeom>
          <a:ln w="15875" cap="rnd">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24">
            <a:extLst>
              <a:ext uri="{FF2B5EF4-FFF2-40B4-BE49-F238E27FC236}">
                <a16:creationId xmlns:a16="http://schemas.microsoft.com/office/drawing/2014/main" id="{5C2CF3E6-36CD-49DB-BE0D-830FE5EFAAE8}"/>
              </a:ext>
            </a:extLst>
          </p:cNvPr>
          <p:cNvSpPr/>
          <p:nvPr/>
        </p:nvSpPr>
        <p:spPr>
          <a:xfrm>
            <a:off x="9588046" y="1628800"/>
            <a:ext cx="1971794" cy="318924"/>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LoBs &amp; Industries</a:t>
            </a:r>
            <a:endParaRPr lang="en-US" sz="1200" dirty="0">
              <a:solidFill>
                <a:schemeClr val="tx1">
                  <a:lumMod val="65000"/>
                  <a:lumOff val="35000"/>
                </a:schemeClr>
              </a:solidFill>
              <a:latin typeface="Arial" charset="0"/>
              <a:ea typeface="Arial" charset="0"/>
              <a:cs typeface="Arial" charset="0"/>
            </a:endParaRPr>
          </a:p>
        </p:txBody>
      </p:sp>
      <p:sp>
        <p:nvSpPr>
          <p:cNvPr id="49" name="Rectangle 24">
            <a:extLst>
              <a:ext uri="{FF2B5EF4-FFF2-40B4-BE49-F238E27FC236}">
                <a16:creationId xmlns:a16="http://schemas.microsoft.com/office/drawing/2014/main" id="{0EF6A19F-DF72-46BF-9238-58475EF57EF8}"/>
              </a:ext>
            </a:extLst>
          </p:cNvPr>
          <p:cNvSpPr/>
          <p:nvPr/>
        </p:nvSpPr>
        <p:spPr>
          <a:xfrm>
            <a:off x="9172962" y="3395632"/>
            <a:ext cx="2739705" cy="657479"/>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Diagram Examples</a:t>
            </a:r>
            <a:br>
              <a:rPr lang="en-US" sz="1600" dirty="0">
                <a:solidFill>
                  <a:schemeClr val="tx1">
                    <a:lumMod val="65000"/>
                    <a:lumOff val="35000"/>
                  </a:schemeClr>
                </a:solidFill>
                <a:latin typeface="Arial" charset="0"/>
                <a:ea typeface="Arial" charset="0"/>
                <a:cs typeface="Arial" charset="0"/>
              </a:rPr>
            </a:br>
            <a:r>
              <a:rPr lang="en-US" sz="1100" i="1" dirty="0">
                <a:solidFill>
                  <a:schemeClr val="tx1">
                    <a:lumMod val="65000"/>
                    <a:lumOff val="35000"/>
                  </a:schemeClr>
                </a:solidFill>
                <a:latin typeface="Arial" charset="0"/>
                <a:ea typeface="Arial" charset="0"/>
                <a:cs typeface="Arial" charset="0"/>
              </a:rPr>
              <a:t>(SAP Cloud Platform Workflow,</a:t>
            </a:r>
            <a:br>
              <a:rPr lang="en-US" sz="1100" i="1" dirty="0">
                <a:solidFill>
                  <a:schemeClr val="tx1">
                    <a:lumMod val="65000"/>
                    <a:lumOff val="35000"/>
                  </a:schemeClr>
                </a:solidFill>
                <a:latin typeface="Arial" charset="0"/>
                <a:ea typeface="Arial" charset="0"/>
                <a:cs typeface="Arial" charset="0"/>
              </a:rPr>
            </a:br>
            <a:r>
              <a:rPr lang="en-US" sz="1100" i="1" dirty="0">
                <a:solidFill>
                  <a:schemeClr val="tx1">
                    <a:lumMod val="65000"/>
                    <a:lumOff val="35000"/>
                  </a:schemeClr>
                </a:solidFill>
                <a:latin typeface="Arial" charset="0"/>
                <a:ea typeface="Arial" charset="0"/>
                <a:cs typeface="Arial" charset="0"/>
              </a:rPr>
              <a:t>Gaining Consumer Insights)</a:t>
            </a:r>
            <a:endParaRPr lang="en-US" sz="1200" i="1" dirty="0">
              <a:solidFill>
                <a:schemeClr val="tx1">
                  <a:lumMod val="65000"/>
                  <a:lumOff val="35000"/>
                </a:schemeClr>
              </a:solidFill>
              <a:latin typeface="Arial" charset="0"/>
              <a:ea typeface="Arial" charset="0"/>
              <a:cs typeface="Arial" charset="0"/>
            </a:endParaRPr>
          </a:p>
        </p:txBody>
      </p:sp>
      <p:grpSp>
        <p:nvGrpSpPr>
          <p:cNvPr id="45" name="Group 44">
            <a:extLst>
              <a:ext uri="{FF2B5EF4-FFF2-40B4-BE49-F238E27FC236}">
                <a16:creationId xmlns:a16="http://schemas.microsoft.com/office/drawing/2014/main" id="{12DF47CA-5E86-4942-A3B1-C5B4FE6D5443}"/>
              </a:ext>
            </a:extLst>
          </p:cNvPr>
          <p:cNvGrpSpPr/>
          <p:nvPr/>
        </p:nvGrpSpPr>
        <p:grpSpPr>
          <a:xfrm>
            <a:off x="5428416" y="4016921"/>
            <a:ext cx="835442" cy="1142544"/>
            <a:chOff x="6322189" y="4891182"/>
            <a:chExt cx="835442" cy="1142544"/>
          </a:xfrm>
        </p:grpSpPr>
        <p:sp>
          <p:nvSpPr>
            <p:cNvPr id="47" name="Rechteck 55">
              <a:extLst>
                <a:ext uri="{FF2B5EF4-FFF2-40B4-BE49-F238E27FC236}">
                  <a16:creationId xmlns:a16="http://schemas.microsoft.com/office/drawing/2014/main" id="{108AD9B6-143E-4CAD-A71E-75EC49914FB1}"/>
                </a:ext>
              </a:extLst>
            </p:cNvPr>
            <p:cNvSpPr/>
            <p:nvPr/>
          </p:nvSpPr>
          <p:spPr>
            <a:xfrm>
              <a:off x="6322189" y="5695172"/>
              <a:ext cx="835442" cy="338554"/>
            </a:xfrm>
            <a:prstGeom prst="rect">
              <a:avLst/>
            </a:prstGeom>
          </p:spPr>
          <p:txBody>
            <a:bodyPr wrap="square" lIns="0" tIns="0" rIns="0" bIns="0">
              <a:spAutoFit/>
            </a:bodyPr>
            <a:lstStyle/>
            <a:p>
              <a:pPr algn="ctr"/>
              <a:r>
                <a:rPr lang="en-US" sz="1100" b="1" dirty="0">
                  <a:solidFill>
                    <a:srgbClr val="427CAC"/>
                  </a:solidFill>
                </a:rPr>
                <a:t>SAP Data</a:t>
              </a:r>
              <a:br>
                <a:rPr lang="en-US" sz="1100" b="1" dirty="0">
                  <a:solidFill>
                    <a:srgbClr val="427CAC"/>
                  </a:solidFill>
                </a:rPr>
              </a:br>
              <a:r>
                <a:rPr lang="en-US" sz="1100" b="1" dirty="0">
                  <a:solidFill>
                    <a:srgbClr val="427CAC"/>
                  </a:solidFill>
                </a:rPr>
                <a:t>Intelligence</a:t>
              </a:r>
              <a:endParaRPr lang="en-US" sz="1100" b="1" dirty="0">
                <a:solidFill>
                  <a:srgbClr val="427CAC"/>
                </a:solidFill>
                <a:latin typeface="Arial" charset="0"/>
                <a:ea typeface="Arial" charset="0"/>
                <a:cs typeface="Arial" charset="0"/>
              </a:endParaRPr>
            </a:p>
          </p:txBody>
        </p:sp>
        <p:pic>
          <p:nvPicPr>
            <p:cNvPr id="48" name="Picture 47">
              <a:extLst>
                <a:ext uri="{FF2B5EF4-FFF2-40B4-BE49-F238E27FC236}">
                  <a16:creationId xmlns:a16="http://schemas.microsoft.com/office/drawing/2014/main" id="{8CBB3312-A17D-4B90-AA6A-7B1AC8D50FEB}"/>
                </a:ext>
              </a:extLst>
            </p:cNvPr>
            <p:cNvPicPr>
              <a:picLocks noChangeAspect="1"/>
            </p:cNvPicPr>
            <p:nvPr/>
          </p:nvPicPr>
          <p:blipFill>
            <a:blip r:embed="rId3"/>
            <a:stretch>
              <a:fillRect/>
            </a:stretch>
          </p:blipFill>
          <p:spPr>
            <a:xfrm>
              <a:off x="6383259" y="4891182"/>
              <a:ext cx="720000" cy="720000"/>
            </a:xfrm>
            <a:prstGeom prst="rect">
              <a:avLst/>
            </a:prstGeom>
          </p:spPr>
        </p:pic>
      </p:grpSp>
      <p:grpSp>
        <p:nvGrpSpPr>
          <p:cNvPr id="50" name="Group 49">
            <a:extLst>
              <a:ext uri="{FF2B5EF4-FFF2-40B4-BE49-F238E27FC236}">
                <a16:creationId xmlns:a16="http://schemas.microsoft.com/office/drawing/2014/main" id="{A64A2D05-4A1F-4565-A0A0-6A3E39039BDE}"/>
              </a:ext>
            </a:extLst>
          </p:cNvPr>
          <p:cNvGrpSpPr/>
          <p:nvPr/>
        </p:nvGrpSpPr>
        <p:grpSpPr>
          <a:xfrm>
            <a:off x="500564" y="2021189"/>
            <a:ext cx="1046500" cy="1125007"/>
            <a:chOff x="4691045" y="3689713"/>
            <a:chExt cx="1046500" cy="1125007"/>
          </a:xfrm>
        </p:grpSpPr>
        <p:pic>
          <p:nvPicPr>
            <p:cNvPr id="52" name="Picture 51">
              <a:extLst>
                <a:ext uri="{FF2B5EF4-FFF2-40B4-BE49-F238E27FC236}">
                  <a16:creationId xmlns:a16="http://schemas.microsoft.com/office/drawing/2014/main" id="{37D9B350-BD90-4E50-9582-9EF8D33D1E27}"/>
                </a:ext>
              </a:extLst>
            </p:cNvPr>
            <p:cNvPicPr>
              <a:picLocks noChangeAspect="1"/>
            </p:cNvPicPr>
            <p:nvPr/>
          </p:nvPicPr>
          <p:blipFill>
            <a:blip r:embed="rId4"/>
            <a:stretch>
              <a:fillRect/>
            </a:stretch>
          </p:blipFill>
          <p:spPr>
            <a:xfrm>
              <a:off x="4854295" y="3689713"/>
              <a:ext cx="720000" cy="720000"/>
            </a:xfrm>
            <a:prstGeom prst="rect">
              <a:avLst/>
            </a:prstGeom>
          </p:spPr>
        </p:pic>
        <p:sp>
          <p:nvSpPr>
            <p:cNvPr id="53" name="Rechteck 55">
              <a:extLst>
                <a:ext uri="{FF2B5EF4-FFF2-40B4-BE49-F238E27FC236}">
                  <a16:creationId xmlns:a16="http://schemas.microsoft.com/office/drawing/2014/main" id="{696A2FD0-9B51-4DC7-BF67-1CAA7FDF05B5}"/>
                </a:ext>
              </a:extLst>
            </p:cNvPr>
            <p:cNvSpPr/>
            <p:nvPr/>
          </p:nvSpPr>
          <p:spPr>
            <a:xfrm>
              <a:off x="4691045" y="4476166"/>
              <a:ext cx="1046500"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Data Retention Manager</a:t>
              </a:r>
            </a:p>
          </p:txBody>
        </p:sp>
      </p:grpSp>
      <p:grpSp>
        <p:nvGrpSpPr>
          <p:cNvPr id="54" name="Group 53">
            <a:extLst>
              <a:ext uri="{FF2B5EF4-FFF2-40B4-BE49-F238E27FC236}">
                <a16:creationId xmlns:a16="http://schemas.microsoft.com/office/drawing/2014/main" id="{A14A290F-CC8B-4BFD-9E61-8FFDA23E2061}"/>
              </a:ext>
            </a:extLst>
          </p:cNvPr>
          <p:cNvGrpSpPr/>
          <p:nvPr/>
        </p:nvGrpSpPr>
        <p:grpSpPr>
          <a:xfrm>
            <a:off x="1766600" y="2018132"/>
            <a:ext cx="1007902" cy="1114360"/>
            <a:chOff x="697198" y="5038624"/>
            <a:chExt cx="1007902" cy="1114360"/>
          </a:xfrm>
        </p:grpSpPr>
        <p:pic>
          <p:nvPicPr>
            <p:cNvPr id="55" name="Picture 54">
              <a:extLst>
                <a:ext uri="{FF2B5EF4-FFF2-40B4-BE49-F238E27FC236}">
                  <a16:creationId xmlns:a16="http://schemas.microsoft.com/office/drawing/2014/main" id="{908EE74D-E0F9-4747-89B0-5E06B67DEE28}"/>
                </a:ext>
              </a:extLst>
            </p:cNvPr>
            <p:cNvPicPr>
              <a:picLocks noChangeAspect="1"/>
            </p:cNvPicPr>
            <p:nvPr/>
          </p:nvPicPr>
          <p:blipFill>
            <a:blip r:embed="rId5"/>
            <a:stretch>
              <a:fillRect/>
            </a:stretch>
          </p:blipFill>
          <p:spPr>
            <a:xfrm>
              <a:off x="840684" y="5038624"/>
              <a:ext cx="720000" cy="720000"/>
            </a:xfrm>
            <a:prstGeom prst="rect">
              <a:avLst/>
            </a:prstGeom>
          </p:spPr>
        </p:pic>
        <p:sp>
          <p:nvSpPr>
            <p:cNvPr id="56" name="Rechteck 48">
              <a:extLst>
                <a:ext uri="{FF2B5EF4-FFF2-40B4-BE49-F238E27FC236}">
                  <a16:creationId xmlns:a16="http://schemas.microsoft.com/office/drawing/2014/main" id="{6F5A25A3-F343-4EAB-833D-82AFD4AB6A14}"/>
                </a:ext>
              </a:extLst>
            </p:cNvPr>
            <p:cNvSpPr/>
            <p:nvPr/>
          </p:nvSpPr>
          <p:spPr>
            <a:xfrm>
              <a:off x="697198" y="5814430"/>
              <a:ext cx="1007902" cy="338554"/>
            </a:xfrm>
            <a:prstGeom prst="rect">
              <a:avLst/>
            </a:prstGeom>
          </p:spPr>
          <p:txBody>
            <a:bodyPr wrap="square" lIns="0" tIns="0" rIns="0" bIns="0">
              <a:spAutoFit/>
            </a:bodyPr>
            <a:lstStyle/>
            <a:p>
              <a:pPr algn="ctr"/>
              <a:r>
                <a:rPr lang="en-US" sz="1100" b="1" dirty="0">
                  <a:solidFill>
                    <a:srgbClr val="427CAC"/>
                  </a:solidFill>
                </a:rPr>
                <a:t>Data Privacy</a:t>
              </a:r>
              <a:br>
                <a:rPr lang="en-US" sz="1100" b="1" dirty="0">
                  <a:solidFill>
                    <a:srgbClr val="427CAC"/>
                  </a:solidFill>
                </a:rPr>
              </a:br>
              <a:r>
                <a:rPr lang="en-US" sz="1100" b="1" dirty="0">
                  <a:solidFill>
                    <a:srgbClr val="427CAC"/>
                  </a:solidFill>
                </a:rPr>
                <a:t>Governance</a:t>
              </a:r>
              <a:endParaRPr lang="en-US" sz="1100" b="1" dirty="0">
                <a:solidFill>
                  <a:srgbClr val="427CAC"/>
                </a:solidFill>
                <a:latin typeface="Arial" charset="0"/>
                <a:ea typeface="Arial" charset="0"/>
                <a:cs typeface="Arial" charset="0"/>
              </a:endParaRPr>
            </a:p>
          </p:txBody>
        </p:sp>
      </p:grpSp>
      <p:sp>
        <p:nvSpPr>
          <p:cNvPr id="57" name="Rectangle 24">
            <a:extLst>
              <a:ext uri="{FF2B5EF4-FFF2-40B4-BE49-F238E27FC236}">
                <a16:creationId xmlns:a16="http://schemas.microsoft.com/office/drawing/2014/main" id="{273897AB-146C-480B-9959-A54C072EF303}"/>
              </a:ext>
            </a:extLst>
          </p:cNvPr>
          <p:cNvSpPr/>
          <p:nvPr/>
        </p:nvSpPr>
        <p:spPr>
          <a:xfrm>
            <a:off x="2841089" y="1628800"/>
            <a:ext cx="1927000" cy="318924"/>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Globalization</a:t>
            </a:r>
            <a:endParaRPr lang="en-US" sz="1200" dirty="0">
              <a:solidFill>
                <a:schemeClr val="tx1">
                  <a:lumMod val="65000"/>
                  <a:lumOff val="35000"/>
                </a:schemeClr>
              </a:solidFill>
              <a:latin typeface="Arial" charset="0"/>
              <a:ea typeface="Arial" charset="0"/>
              <a:cs typeface="Arial" charset="0"/>
            </a:endParaRPr>
          </a:p>
        </p:txBody>
      </p:sp>
      <p:grpSp>
        <p:nvGrpSpPr>
          <p:cNvPr id="58" name="Group 57">
            <a:extLst>
              <a:ext uri="{FF2B5EF4-FFF2-40B4-BE49-F238E27FC236}">
                <a16:creationId xmlns:a16="http://schemas.microsoft.com/office/drawing/2014/main" id="{10808416-6567-4F5A-AB47-2B423CA44218}"/>
              </a:ext>
            </a:extLst>
          </p:cNvPr>
          <p:cNvGrpSpPr/>
          <p:nvPr/>
        </p:nvGrpSpPr>
        <p:grpSpPr>
          <a:xfrm>
            <a:off x="3074796" y="2018132"/>
            <a:ext cx="1513462" cy="1288926"/>
            <a:chOff x="3795678" y="2212009"/>
            <a:chExt cx="1513462" cy="1288926"/>
          </a:xfrm>
        </p:grpSpPr>
        <p:pic>
          <p:nvPicPr>
            <p:cNvPr id="59" name="Picture 58">
              <a:extLst>
                <a:ext uri="{FF2B5EF4-FFF2-40B4-BE49-F238E27FC236}">
                  <a16:creationId xmlns:a16="http://schemas.microsoft.com/office/drawing/2014/main" id="{1122366E-C01B-4026-B063-D0CB590C8AC9}"/>
                </a:ext>
              </a:extLst>
            </p:cNvPr>
            <p:cNvPicPr>
              <a:picLocks noChangeAspect="1"/>
            </p:cNvPicPr>
            <p:nvPr/>
          </p:nvPicPr>
          <p:blipFill>
            <a:blip r:embed="rId6"/>
            <a:stretch>
              <a:fillRect/>
            </a:stretch>
          </p:blipFill>
          <p:spPr>
            <a:xfrm>
              <a:off x="4196555" y="2212009"/>
              <a:ext cx="711709" cy="711709"/>
            </a:xfrm>
            <a:prstGeom prst="rect">
              <a:avLst/>
            </a:prstGeom>
          </p:spPr>
        </p:pic>
        <p:sp>
          <p:nvSpPr>
            <p:cNvPr id="60" name="Rechteck 77">
              <a:extLst>
                <a:ext uri="{FF2B5EF4-FFF2-40B4-BE49-F238E27FC236}">
                  <a16:creationId xmlns:a16="http://schemas.microsoft.com/office/drawing/2014/main" id="{1BBBC5D9-E6F6-4F7D-980D-3FE70DFA94B9}"/>
                </a:ext>
              </a:extLst>
            </p:cNvPr>
            <p:cNvSpPr/>
            <p:nvPr/>
          </p:nvSpPr>
          <p:spPr>
            <a:xfrm>
              <a:off x="3795678" y="2993104"/>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advanced compliance reporting service</a:t>
              </a:r>
            </a:p>
          </p:txBody>
        </p:sp>
      </p:grpSp>
      <p:grpSp>
        <p:nvGrpSpPr>
          <p:cNvPr id="61" name="Group 60">
            <a:extLst>
              <a:ext uri="{FF2B5EF4-FFF2-40B4-BE49-F238E27FC236}">
                <a16:creationId xmlns:a16="http://schemas.microsoft.com/office/drawing/2014/main" id="{74C19845-2040-466D-A5F5-A3DFD9E6C5AA}"/>
              </a:ext>
            </a:extLst>
          </p:cNvPr>
          <p:cNvGrpSpPr/>
          <p:nvPr/>
        </p:nvGrpSpPr>
        <p:grpSpPr>
          <a:xfrm>
            <a:off x="4722177" y="2018132"/>
            <a:ext cx="1513462" cy="1298516"/>
            <a:chOff x="474706" y="3611761"/>
            <a:chExt cx="1513462" cy="1298516"/>
          </a:xfrm>
        </p:grpSpPr>
        <p:sp>
          <p:nvSpPr>
            <p:cNvPr id="62" name="Rechteck 77">
              <a:extLst>
                <a:ext uri="{FF2B5EF4-FFF2-40B4-BE49-F238E27FC236}">
                  <a16:creationId xmlns:a16="http://schemas.microsoft.com/office/drawing/2014/main" id="{C20AC8B3-4CF5-4335-A6C3-5DE53764CC02}"/>
                </a:ext>
              </a:extLst>
            </p:cNvPr>
            <p:cNvSpPr/>
            <p:nvPr/>
          </p:nvSpPr>
          <p:spPr>
            <a:xfrm>
              <a:off x="474706" y="4402446"/>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candidate pipeline service</a:t>
              </a:r>
            </a:p>
          </p:txBody>
        </p:sp>
        <p:pic>
          <p:nvPicPr>
            <p:cNvPr id="63" name="Picture 62">
              <a:extLst>
                <a:ext uri="{FF2B5EF4-FFF2-40B4-BE49-F238E27FC236}">
                  <a16:creationId xmlns:a16="http://schemas.microsoft.com/office/drawing/2014/main" id="{9C158B8C-6626-463E-A708-3EF9D98FE6EE}"/>
                </a:ext>
              </a:extLst>
            </p:cNvPr>
            <p:cNvPicPr>
              <a:picLocks noChangeAspect="1"/>
            </p:cNvPicPr>
            <p:nvPr/>
          </p:nvPicPr>
          <p:blipFill>
            <a:blip r:embed="rId7"/>
            <a:stretch>
              <a:fillRect/>
            </a:stretch>
          </p:blipFill>
          <p:spPr>
            <a:xfrm>
              <a:off x="871436" y="3611761"/>
              <a:ext cx="720000" cy="720000"/>
            </a:xfrm>
            <a:prstGeom prst="rect">
              <a:avLst/>
            </a:prstGeom>
          </p:spPr>
        </p:pic>
      </p:grpSp>
      <p:grpSp>
        <p:nvGrpSpPr>
          <p:cNvPr id="64" name="Group 63">
            <a:extLst>
              <a:ext uri="{FF2B5EF4-FFF2-40B4-BE49-F238E27FC236}">
                <a16:creationId xmlns:a16="http://schemas.microsoft.com/office/drawing/2014/main" id="{7D28D5EC-AAFE-4FBD-AF2E-A6BDE01ABC15}"/>
              </a:ext>
            </a:extLst>
          </p:cNvPr>
          <p:cNvGrpSpPr/>
          <p:nvPr/>
        </p:nvGrpSpPr>
        <p:grpSpPr>
          <a:xfrm>
            <a:off x="6323519" y="2018132"/>
            <a:ext cx="1513462" cy="1298516"/>
            <a:chOff x="2100090" y="3611761"/>
            <a:chExt cx="1513462" cy="1298516"/>
          </a:xfrm>
        </p:grpSpPr>
        <p:sp>
          <p:nvSpPr>
            <p:cNvPr id="65" name="Rechteck 77">
              <a:extLst>
                <a:ext uri="{FF2B5EF4-FFF2-40B4-BE49-F238E27FC236}">
                  <a16:creationId xmlns:a16="http://schemas.microsoft.com/office/drawing/2014/main" id="{4A1230BF-DC3B-4171-9435-BF6BB8E4D463}"/>
                </a:ext>
              </a:extLst>
            </p:cNvPr>
            <p:cNvSpPr/>
            <p:nvPr/>
          </p:nvSpPr>
          <p:spPr>
            <a:xfrm>
              <a:off x="2100090" y="4402446"/>
              <a:ext cx="1513462" cy="507831"/>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Localization Hub,</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digital compliance service for &lt;country&gt;</a:t>
              </a:r>
            </a:p>
          </p:txBody>
        </p:sp>
        <p:pic>
          <p:nvPicPr>
            <p:cNvPr id="66" name="Picture 65">
              <a:extLst>
                <a:ext uri="{FF2B5EF4-FFF2-40B4-BE49-F238E27FC236}">
                  <a16:creationId xmlns:a16="http://schemas.microsoft.com/office/drawing/2014/main" id="{12DC97C6-A72A-4C54-BF07-A0D7DF258C02}"/>
                </a:ext>
              </a:extLst>
            </p:cNvPr>
            <p:cNvPicPr>
              <a:picLocks noChangeAspect="1"/>
            </p:cNvPicPr>
            <p:nvPr/>
          </p:nvPicPr>
          <p:blipFill>
            <a:blip r:embed="rId8"/>
            <a:stretch>
              <a:fillRect/>
            </a:stretch>
          </p:blipFill>
          <p:spPr>
            <a:xfrm>
              <a:off x="2496820" y="3611761"/>
              <a:ext cx="720000" cy="720000"/>
            </a:xfrm>
            <a:prstGeom prst="rect">
              <a:avLst/>
            </a:prstGeom>
          </p:spPr>
        </p:pic>
      </p:grpSp>
      <p:cxnSp>
        <p:nvCxnSpPr>
          <p:cNvPr id="67" name="Straight Connector 66">
            <a:extLst>
              <a:ext uri="{FF2B5EF4-FFF2-40B4-BE49-F238E27FC236}">
                <a16:creationId xmlns:a16="http://schemas.microsoft.com/office/drawing/2014/main" id="{130A6EA8-5DAC-479C-B393-8C1FB76A9B4D}"/>
              </a:ext>
            </a:extLst>
          </p:cNvPr>
          <p:cNvCxnSpPr>
            <a:cxnSpLocks/>
          </p:cNvCxnSpPr>
          <p:nvPr/>
        </p:nvCxnSpPr>
        <p:spPr>
          <a:xfrm>
            <a:off x="4517517" y="1792462"/>
            <a:ext cx="3236254" cy="0"/>
          </a:xfrm>
          <a:prstGeom prst="line">
            <a:avLst/>
          </a:prstGeom>
          <a:ln w="15875" cap="rnd">
            <a:solidFill>
              <a:schemeClr val="tx1">
                <a:lumMod val="65000"/>
                <a:lumOff val="3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EADAEFC-EFED-4746-89A1-37E344F6E28C}"/>
              </a:ext>
            </a:extLst>
          </p:cNvPr>
          <p:cNvGrpSpPr/>
          <p:nvPr/>
        </p:nvGrpSpPr>
        <p:grpSpPr>
          <a:xfrm>
            <a:off x="8166252" y="2020800"/>
            <a:ext cx="743793" cy="1076626"/>
            <a:chOff x="4504046" y="5000701"/>
            <a:chExt cx="743793" cy="1076626"/>
          </a:xfrm>
        </p:grpSpPr>
        <p:pic>
          <p:nvPicPr>
            <p:cNvPr id="69" name="Picture 68">
              <a:extLst>
                <a:ext uri="{FF2B5EF4-FFF2-40B4-BE49-F238E27FC236}">
                  <a16:creationId xmlns:a16="http://schemas.microsoft.com/office/drawing/2014/main" id="{037471D2-0C77-4174-99D6-EAFC3E60588F}"/>
                </a:ext>
              </a:extLst>
            </p:cNvPr>
            <p:cNvPicPr>
              <a:picLocks noChangeAspect="1"/>
            </p:cNvPicPr>
            <p:nvPr/>
          </p:nvPicPr>
          <p:blipFill>
            <a:blip r:embed="rId9"/>
            <a:stretch>
              <a:fillRect/>
            </a:stretch>
          </p:blipFill>
          <p:spPr>
            <a:xfrm>
              <a:off x="4520130" y="5000701"/>
              <a:ext cx="720000" cy="720000"/>
            </a:xfrm>
            <a:prstGeom prst="rect">
              <a:avLst/>
            </a:prstGeom>
          </p:spPr>
        </p:pic>
        <p:sp>
          <p:nvSpPr>
            <p:cNvPr id="70" name="Rechteck 44">
              <a:extLst>
                <a:ext uri="{FF2B5EF4-FFF2-40B4-BE49-F238E27FC236}">
                  <a16:creationId xmlns:a16="http://schemas.microsoft.com/office/drawing/2014/main" id="{9C91DA38-C91B-4CB5-8262-F709B8924CAC}"/>
                </a:ext>
              </a:extLst>
            </p:cNvPr>
            <p:cNvSpPr/>
            <p:nvPr/>
          </p:nvSpPr>
          <p:spPr>
            <a:xfrm>
              <a:off x="4504046" y="5738773"/>
              <a:ext cx="743793"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Smart Data</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Integration</a:t>
              </a:r>
            </a:p>
          </p:txBody>
        </p:sp>
      </p:grpSp>
      <p:grpSp>
        <p:nvGrpSpPr>
          <p:cNvPr id="71" name="Group 70">
            <a:extLst>
              <a:ext uri="{FF2B5EF4-FFF2-40B4-BE49-F238E27FC236}">
                <a16:creationId xmlns:a16="http://schemas.microsoft.com/office/drawing/2014/main" id="{50FAF400-39FA-49A3-B7C1-BC923748E67E}"/>
              </a:ext>
            </a:extLst>
          </p:cNvPr>
          <p:cNvGrpSpPr/>
          <p:nvPr/>
        </p:nvGrpSpPr>
        <p:grpSpPr>
          <a:xfrm>
            <a:off x="9332089" y="2016665"/>
            <a:ext cx="1027524" cy="1080761"/>
            <a:chOff x="575623" y="2285639"/>
            <a:chExt cx="1027524" cy="1080761"/>
          </a:xfrm>
        </p:grpSpPr>
        <p:sp>
          <p:nvSpPr>
            <p:cNvPr id="72" name="Rechteck 63">
              <a:extLst>
                <a:ext uri="{FF2B5EF4-FFF2-40B4-BE49-F238E27FC236}">
                  <a16:creationId xmlns:a16="http://schemas.microsoft.com/office/drawing/2014/main" id="{0E9ABB71-1E64-4910-AE42-AE57796BADCD}"/>
                </a:ext>
              </a:extLst>
            </p:cNvPr>
            <p:cNvSpPr/>
            <p:nvPr/>
          </p:nvSpPr>
          <p:spPr>
            <a:xfrm>
              <a:off x="575623" y="3027846"/>
              <a:ext cx="1027524" cy="338554"/>
            </a:xfrm>
            <a:prstGeom prst="rect">
              <a:avLst/>
            </a:prstGeom>
          </p:spPr>
          <p:txBody>
            <a:bodyPr wrap="none" lIns="0" tIns="0" rIns="0" bIns="0">
              <a:spAutoFit/>
            </a:bodyPr>
            <a:lstStyle/>
            <a:p>
              <a:pPr algn="ctr"/>
              <a:r>
                <a:rPr lang="en-US" sz="1100" b="1" dirty="0">
                  <a:solidFill>
                    <a:srgbClr val="427CAC"/>
                  </a:solidFill>
                  <a:latin typeface="Arial" charset="0"/>
                  <a:ea typeface="Arial" charset="0"/>
                  <a:cs typeface="Arial" charset="0"/>
                </a:rPr>
                <a:t>SAP Customer </a:t>
              </a:r>
              <a:br>
                <a:rPr lang="en-US" sz="1100" b="1" dirty="0">
                  <a:solidFill>
                    <a:srgbClr val="427CAC"/>
                  </a:solidFill>
                  <a:latin typeface="Arial" charset="0"/>
                  <a:ea typeface="Arial" charset="0"/>
                  <a:cs typeface="Arial" charset="0"/>
                </a:rPr>
              </a:br>
              <a:r>
                <a:rPr lang="en-US" sz="1100" b="1" dirty="0">
                  <a:solidFill>
                    <a:srgbClr val="427CAC"/>
                  </a:solidFill>
                  <a:latin typeface="Arial" charset="0"/>
                  <a:ea typeface="Arial" charset="0"/>
                  <a:cs typeface="Arial" charset="0"/>
                </a:rPr>
                <a:t>Order Sourcing</a:t>
              </a:r>
            </a:p>
          </p:txBody>
        </p:sp>
        <p:pic>
          <p:nvPicPr>
            <p:cNvPr id="73" name="Picture 72">
              <a:extLst>
                <a:ext uri="{FF2B5EF4-FFF2-40B4-BE49-F238E27FC236}">
                  <a16:creationId xmlns:a16="http://schemas.microsoft.com/office/drawing/2014/main" id="{077B4077-C37D-4C72-AFE2-880FE6100E94}"/>
                </a:ext>
              </a:extLst>
            </p:cNvPr>
            <p:cNvPicPr>
              <a:picLocks noChangeAspect="1"/>
            </p:cNvPicPr>
            <p:nvPr/>
          </p:nvPicPr>
          <p:blipFill>
            <a:blip r:embed="rId10"/>
            <a:stretch>
              <a:fillRect/>
            </a:stretch>
          </p:blipFill>
          <p:spPr>
            <a:xfrm>
              <a:off x="733529" y="2285639"/>
              <a:ext cx="720000" cy="720000"/>
            </a:xfrm>
            <a:prstGeom prst="rect">
              <a:avLst/>
            </a:prstGeom>
          </p:spPr>
        </p:pic>
      </p:grpSp>
      <p:grpSp>
        <p:nvGrpSpPr>
          <p:cNvPr id="74" name="Group 73">
            <a:extLst>
              <a:ext uri="{FF2B5EF4-FFF2-40B4-BE49-F238E27FC236}">
                <a16:creationId xmlns:a16="http://schemas.microsoft.com/office/drawing/2014/main" id="{A6457150-AE16-434E-AED6-8029BDC3E248}"/>
              </a:ext>
            </a:extLst>
          </p:cNvPr>
          <p:cNvGrpSpPr/>
          <p:nvPr/>
        </p:nvGrpSpPr>
        <p:grpSpPr>
          <a:xfrm>
            <a:off x="10574156" y="2016665"/>
            <a:ext cx="1358636" cy="1080761"/>
            <a:chOff x="7835296" y="2285639"/>
            <a:chExt cx="1358636" cy="1080761"/>
          </a:xfrm>
        </p:grpSpPr>
        <p:sp>
          <p:nvSpPr>
            <p:cNvPr id="75" name="Rechteck 69">
              <a:extLst>
                <a:ext uri="{FF2B5EF4-FFF2-40B4-BE49-F238E27FC236}">
                  <a16:creationId xmlns:a16="http://schemas.microsoft.com/office/drawing/2014/main" id="{CC50350E-28A6-4443-91ED-12FC16D99BE3}"/>
                </a:ext>
              </a:extLst>
            </p:cNvPr>
            <p:cNvSpPr/>
            <p:nvPr/>
          </p:nvSpPr>
          <p:spPr>
            <a:xfrm>
              <a:off x="7835296" y="3027846"/>
              <a:ext cx="1358636"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Omnichannel Promotion Pricing</a:t>
              </a:r>
            </a:p>
          </p:txBody>
        </p:sp>
        <p:pic>
          <p:nvPicPr>
            <p:cNvPr id="76" name="Picture 75">
              <a:extLst>
                <a:ext uri="{FF2B5EF4-FFF2-40B4-BE49-F238E27FC236}">
                  <a16:creationId xmlns:a16="http://schemas.microsoft.com/office/drawing/2014/main" id="{B357FD7A-F3F0-4857-A388-828E6ACE8844}"/>
                </a:ext>
              </a:extLst>
            </p:cNvPr>
            <p:cNvPicPr>
              <a:picLocks noChangeAspect="1"/>
            </p:cNvPicPr>
            <p:nvPr/>
          </p:nvPicPr>
          <p:blipFill>
            <a:blip r:embed="rId11"/>
            <a:stretch>
              <a:fillRect/>
            </a:stretch>
          </p:blipFill>
          <p:spPr>
            <a:xfrm>
              <a:off x="8150525" y="2285639"/>
              <a:ext cx="720000" cy="720000"/>
            </a:xfrm>
            <a:prstGeom prst="rect">
              <a:avLst/>
            </a:prstGeom>
          </p:spPr>
        </p:pic>
      </p:grpSp>
      <p:grpSp>
        <p:nvGrpSpPr>
          <p:cNvPr id="35" name="Group 34">
            <a:extLst>
              <a:ext uri="{FF2B5EF4-FFF2-40B4-BE49-F238E27FC236}">
                <a16:creationId xmlns:a16="http://schemas.microsoft.com/office/drawing/2014/main" id="{3355E97B-D791-4B41-812B-571FF4CD5B72}"/>
              </a:ext>
            </a:extLst>
          </p:cNvPr>
          <p:cNvGrpSpPr/>
          <p:nvPr/>
        </p:nvGrpSpPr>
        <p:grpSpPr>
          <a:xfrm>
            <a:off x="683257" y="4092959"/>
            <a:ext cx="854401" cy="1283215"/>
            <a:chOff x="683257" y="4266855"/>
            <a:chExt cx="854401" cy="1283215"/>
          </a:xfrm>
        </p:grpSpPr>
        <p:pic>
          <p:nvPicPr>
            <p:cNvPr id="78" name="Picture 77">
              <a:extLst>
                <a:ext uri="{FF2B5EF4-FFF2-40B4-BE49-F238E27FC236}">
                  <a16:creationId xmlns:a16="http://schemas.microsoft.com/office/drawing/2014/main" id="{AEDD6337-3558-4A0E-8FDB-D5C311FA04BB}"/>
                </a:ext>
              </a:extLst>
            </p:cNvPr>
            <p:cNvPicPr>
              <a:picLocks noChangeAspect="1"/>
            </p:cNvPicPr>
            <p:nvPr/>
          </p:nvPicPr>
          <p:blipFill>
            <a:blip r:embed="rId12"/>
            <a:stretch>
              <a:fillRect/>
            </a:stretch>
          </p:blipFill>
          <p:spPr>
            <a:xfrm>
              <a:off x="754599" y="4266855"/>
              <a:ext cx="720000" cy="720000"/>
            </a:xfrm>
            <a:prstGeom prst="rect">
              <a:avLst/>
            </a:prstGeom>
          </p:spPr>
        </p:pic>
        <p:sp>
          <p:nvSpPr>
            <p:cNvPr id="79" name="Rechteck 25">
              <a:extLst>
                <a:ext uri="{FF2B5EF4-FFF2-40B4-BE49-F238E27FC236}">
                  <a16:creationId xmlns:a16="http://schemas.microsoft.com/office/drawing/2014/main" id="{9DDB6F87-9D9B-452D-976D-FA4FE68E2F16}"/>
                </a:ext>
              </a:extLst>
            </p:cNvPr>
            <p:cNvSpPr/>
            <p:nvPr/>
          </p:nvSpPr>
          <p:spPr>
            <a:xfrm>
              <a:off x="683257" y="5042239"/>
              <a:ext cx="854401" cy="507831"/>
            </a:xfrm>
            <a:prstGeom prst="rect">
              <a:avLst/>
            </a:prstGeom>
          </p:spPr>
          <p:txBody>
            <a:bodyPr wrap="none" lIns="0" tIns="0" rIns="0" bIns="0">
              <a:spAutoFit/>
            </a:bodyPr>
            <a:lstStyle/>
            <a:p>
              <a:pPr algn="ctr"/>
              <a:r>
                <a:rPr lang="en-US" sz="1100" b="1" dirty="0">
                  <a:solidFill>
                    <a:srgbClr val="427CAC"/>
                  </a:solidFill>
                </a:rPr>
                <a:t>Master Data </a:t>
              </a:r>
              <a:br>
                <a:rPr lang="en-US" sz="1100" b="1" dirty="0">
                  <a:solidFill>
                    <a:srgbClr val="427CAC"/>
                  </a:solidFill>
                </a:rPr>
              </a:br>
              <a:r>
                <a:rPr lang="en-US" sz="1100" b="1" dirty="0">
                  <a:solidFill>
                    <a:srgbClr val="427CAC"/>
                  </a:solidFill>
                </a:rPr>
                <a:t>for Business</a:t>
              </a:r>
              <a:br>
                <a:rPr lang="en-US" sz="1100" b="1" dirty="0">
                  <a:solidFill>
                    <a:srgbClr val="427CAC"/>
                  </a:solidFill>
                </a:rPr>
              </a:br>
              <a:r>
                <a:rPr lang="en-US" sz="1100" b="1" dirty="0">
                  <a:solidFill>
                    <a:srgbClr val="427CAC"/>
                  </a:solidFill>
                </a:rPr>
                <a:t>Partners</a:t>
              </a:r>
            </a:p>
          </p:txBody>
        </p:sp>
      </p:grpSp>
      <p:grpSp>
        <p:nvGrpSpPr>
          <p:cNvPr id="36" name="Group 35">
            <a:extLst>
              <a:ext uri="{FF2B5EF4-FFF2-40B4-BE49-F238E27FC236}">
                <a16:creationId xmlns:a16="http://schemas.microsoft.com/office/drawing/2014/main" id="{B38F38FE-E623-4ADB-A4B9-2BA31B328951}"/>
              </a:ext>
            </a:extLst>
          </p:cNvPr>
          <p:cNvGrpSpPr/>
          <p:nvPr/>
        </p:nvGrpSpPr>
        <p:grpSpPr>
          <a:xfrm>
            <a:off x="1687489" y="4092959"/>
            <a:ext cx="720000" cy="1113938"/>
            <a:chOff x="1885570" y="4266855"/>
            <a:chExt cx="720000" cy="1113938"/>
          </a:xfrm>
        </p:grpSpPr>
        <p:pic>
          <p:nvPicPr>
            <p:cNvPr id="81" name="Picture 80">
              <a:extLst>
                <a:ext uri="{FF2B5EF4-FFF2-40B4-BE49-F238E27FC236}">
                  <a16:creationId xmlns:a16="http://schemas.microsoft.com/office/drawing/2014/main" id="{67285651-C26D-48A6-A4C4-69573C0C9306}"/>
                </a:ext>
              </a:extLst>
            </p:cNvPr>
            <p:cNvPicPr>
              <a:picLocks noChangeAspect="1"/>
            </p:cNvPicPr>
            <p:nvPr/>
          </p:nvPicPr>
          <p:blipFill>
            <a:blip r:embed="rId13"/>
            <a:stretch>
              <a:fillRect/>
            </a:stretch>
          </p:blipFill>
          <p:spPr>
            <a:xfrm>
              <a:off x="1885570" y="4266855"/>
              <a:ext cx="720000" cy="720000"/>
            </a:xfrm>
            <a:prstGeom prst="rect">
              <a:avLst/>
            </a:prstGeom>
          </p:spPr>
        </p:pic>
        <p:sp>
          <p:nvSpPr>
            <p:cNvPr id="82" name="Rechteck 25">
              <a:extLst>
                <a:ext uri="{FF2B5EF4-FFF2-40B4-BE49-F238E27FC236}">
                  <a16:creationId xmlns:a16="http://schemas.microsoft.com/office/drawing/2014/main" id="{89146B45-618C-4473-AA9E-989A918F1BE3}"/>
                </a:ext>
              </a:extLst>
            </p:cNvPr>
            <p:cNvSpPr/>
            <p:nvPr/>
          </p:nvSpPr>
          <p:spPr>
            <a:xfrm>
              <a:off x="2002718" y="5042239"/>
              <a:ext cx="485709" cy="338554"/>
            </a:xfrm>
            <a:prstGeom prst="rect">
              <a:avLst/>
            </a:prstGeom>
          </p:spPr>
          <p:txBody>
            <a:bodyPr wrap="none" lIns="0" tIns="0" rIns="0" bIns="0">
              <a:spAutoFit/>
            </a:bodyPr>
            <a:lstStyle/>
            <a:p>
              <a:pPr algn="ctr"/>
              <a:r>
                <a:rPr lang="en-US" sz="1100" b="1" dirty="0">
                  <a:solidFill>
                    <a:srgbClr val="427CAC"/>
                  </a:solidFill>
                </a:rPr>
                <a:t>Pricing</a:t>
              </a:r>
              <a:br>
                <a:rPr lang="en-US" sz="1100" b="1" dirty="0">
                  <a:solidFill>
                    <a:srgbClr val="427CAC"/>
                  </a:solidFill>
                </a:rPr>
              </a:br>
              <a:r>
                <a:rPr lang="en-US" sz="1100" b="1" dirty="0">
                  <a:solidFill>
                    <a:srgbClr val="427CAC"/>
                  </a:solidFill>
                </a:rPr>
                <a:t>service</a:t>
              </a:r>
            </a:p>
          </p:txBody>
        </p:sp>
      </p:grpSp>
      <p:grpSp>
        <p:nvGrpSpPr>
          <p:cNvPr id="38" name="Group 37">
            <a:extLst>
              <a:ext uri="{FF2B5EF4-FFF2-40B4-BE49-F238E27FC236}">
                <a16:creationId xmlns:a16="http://schemas.microsoft.com/office/drawing/2014/main" id="{059EF809-BD19-444F-9BCA-C5D2702E1727}"/>
              </a:ext>
            </a:extLst>
          </p:cNvPr>
          <p:cNvGrpSpPr/>
          <p:nvPr/>
        </p:nvGrpSpPr>
        <p:grpSpPr>
          <a:xfrm>
            <a:off x="2557320" y="4092959"/>
            <a:ext cx="939360" cy="1283215"/>
            <a:chOff x="2820255" y="4266855"/>
            <a:chExt cx="939360" cy="1283215"/>
          </a:xfrm>
        </p:grpSpPr>
        <p:pic>
          <p:nvPicPr>
            <p:cNvPr id="84" name="Picture 83">
              <a:extLst>
                <a:ext uri="{FF2B5EF4-FFF2-40B4-BE49-F238E27FC236}">
                  <a16:creationId xmlns:a16="http://schemas.microsoft.com/office/drawing/2014/main" id="{FFA8C56C-BCFE-4155-8014-A1C06BF42876}"/>
                </a:ext>
              </a:extLst>
            </p:cNvPr>
            <p:cNvPicPr>
              <a:picLocks noChangeAspect="1"/>
            </p:cNvPicPr>
            <p:nvPr/>
          </p:nvPicPr>
          <p:blipFill>
            <a:blip r:embed="rId14"/>
            <a:stretch>
              <a:fillRect/>
            </a:stretch>
          </p:blipFill>
          <p:spPr>
            <a:xfrm>
              <a:off x="2929932" y="4266855"/>
              <a:ext cx="720000" cy="720000"/>
            </a:xfrm>
            <a:prstGeom prst="rect">
              <a:avLst/>
            </a:prstGeom>
          </p:spPr>
        </p:pic>
        <p:sp>
          <p:nvSpPr>
            <p:cNvPr id="85" name="Rechteck 25">
              <a:extLst>
                <a:ext uri="{FF2B5EF4-FFF2-40B4-BE49-F238E27FC236}">
                  <a16:creationId xmlns:a16="http://schemas.microsoft.com/office/drawing/2014/main" id="{34FF6BB8-E833-453C-A342-614286071E65}"/>
                </a:ext>
              </a:extLst>
            </p:cNvPr>
            <p:cNvSpPr/>
            <p:nvPr/>
          </p:nvSpPr>
          <p:spPr>
            <a:xfrm>
              <a:off x="2820255" y="5042239"/>
              <a:ext cx="939360" cy="507831"/>
            </a:xfrm>
            <a:prstGeom prst="rect">
              <a:avLst/>
            </a:prstGeom>
          </p:spPr>
          <p:txBody>
            <a:bodyPr wrap="none" lIns="0" tIns="0" rIns="0" bIns="0">
              <a:spAutoFit/>
            </a:bodyPr>
            <a:lstStyle/>
            <a:p>
              <a:pPr algn="ctr"/>
              <a:r>
                <a:rPr lang="en-US" sz="1100" b="1" dirty="0">
                  <a:solidFill>
                    <a:srgbClr val="427CAC"/>
                  </a:solidFill>
                </a:rPr>
                <a:t>Product </a:t>
              </a:r>
              <a:br>
                <a:rPr lang="en-US" sz="1100" b="1" dirty="0">
                  <a:solidFill>
                    <a:srgbClr val="427CAC"/>
                  </a:solidFill>
                </a:rPr>
              </a:br>
              <a:r>
                <a:rPr lang="en-US" sz="1100" b="1" dirty="0">
                  <a:solidFill>
                    <a:srgbClr val="427CAC"/>
                  </a:solidFill>
                </a:rPr>
                <a:t>configuration </a:t>
              </a:r>
              <a:br>
                <a:rPr lang="en-US" sz="1100" b="1" dirty="0">
                  <a:solidFill>
                    <a:srgbClr val="427CAC"/>
                  </a:solidFill>
                </a:rPr>
              </a:br>
              <a:r>
                <a:rPr lang="en-US" sz="1100" b="1" dirty="0">
                  <a:solidFill>
                    <a:srgbClr val="427CAC"/>
                  </a:solidFill>
                </a:rPr>
                <a:t>service</a:t>
              </a:r>
            </a:p>
          </p:txBody>
        </p:sp>
      </p:grpSp>
      <p:grpSp>
        <p:nvGrpSpPr>
          <p:cNvPr id="39" name="Group 38">
            <a:extLst>
              <a:ext uri="{FF2B5EF4-FFF2-40B4-BE49-F238E27FC236}">
                <a16:creationId xmlns:a16="http://schemas.microsoft.com/office/drawing/2014/main" id="{F5650A5F-A187-49EC-919C-D92CC632C7E8}"/>
              </a:ext>
            </a:extLst>
          </p:cNvPr>
          <p:cNvGrpSpPr/>
          <p:nvPr/>
        </p:nvGrpSpPr>
        <p:grpSpPr>
          <a:xfrm>
            <a:off x="3646510" y="4092959"/>
            <a:ext cx="1391407" cy="1113938"/>
            <a:chOff x="4091443" y="4266855"/>
            <a:chExt cx="1391407" cy="1113938"/>
          </a:xfrm>
        </p:grpSpPr>
        <p:pic>
          <p:nvPicPr>
            <p:cNvPr id="87" name="Picture 86">
              <a:extLst>
                <a:ext uri="{FF2B5EF4-FFF2-40B4-BE49-F238E27FC236}">
                  <a16:creationId xmlns:a16="http://schemas.microsoft.com/office/drawing/2014/main" id="{A94FE627-F048-4F8E-9416-D47F5A3FD8BB}"/>
                </a:ext>
              </a:extLst>
            </p:cNvPr>
            <p:cNvPicPr>
              <a:picLocks noChangeAspect="1"/>
            </p:cNvPicPr>
            <p:nvPr/>
          </p:nvPicPr>
          <p:blipFill>
            <a:blip r:embed="rId15"/>
            <a:stretch>
              <a:fillRect/>
            </a:stretch>
          </p:blipFill>
          <p:spPr>
            <a:xfrm>
              <a:off x="4427147" y="4266855"/>
              <a:ext cx="720000" cy="720000"/>
            </a:xfrm>
            <a:prstGeom prst="rect">
              <a:avLst/>
            </a:prstGeom>
          </p:spPr>
        </p:pic>
        <p:sp>
          <p:nvSpPr>
            <p:cNvPr id="88" name="Rechteck 25">
              <a:extLst>
                <a:ext uri="{FF2B5EF4-FFF2-40B4-BE49-F238E27FC236}">
                  <a16:creationId xmlns:a16="http://schemas.microsoft.com/office/drawing/2014/main" id="{A5233A88-D984-4112-B15F-A85FC2C4EB19}"/>
                </a:ext>
              </a:extLst>
            </p:cNvPr>
            <p:cNvSpPr/>
            <p:nvPr/>
          </p:nvSpPr>
          <p:spPr>
            <a:xfrm>
              <a:off x="4091443" y="5042239"/>
              <a:ext cx="1391407" cy="338554"/>
            </a:xfrm>
            <a:prstGeom prst="rect">
              <a:avLst/>
            </a:prstGeom>
          </p:spPr>
          <p:txBody>
            <a:bodyPr wrap="none" lIns="0" tIns="0" rIns="0" bIns="0">
              <a:spAutoFit/>
            </a:bodyPr>
            <a:lstStyle/>
            <a:p>
              <a:pPr algn="ctr"/>
              <a:r>
                <a:rPr lang="en-US" sz="1100" b="1" dirty="0">
                  <a:solidFill>
                    <a:srgbClr val="427CAC"/>
                  </a:solidFill>
                </a:rPr>
                <a:t>SAP S/4HANA Cloud</a:t>
              </a:r>
              <a:br>
                <a:rPr lang="en-US" sz="1100" b="1" dirty="0">
                  <a:solidFill>
                    <a:srgbClr val="427CAC"/>
                  </a:solidFill>
                </a:rPr>
              </a:br>
              <a:r>
                <a:rPr lang="en-US" sz="1100" b="1" dirty="0">
                  <a:solidFill>
                    <a:srgbClr val="427CAC"/>
                  </a:solidFill>
                </a:rPr>
                <a:t> for Data Enrichment</a:t>
              </a:r>
            </a:p>
          </p:txBody>
        </p:sp>
      </p:grpSp>
      <p:sp>
        <p:nvSpPr>
          <p:cNvPr id="91" name="Rectangle 24">
            <a:extLst>
              <a:ext uri="{FF2B5EF4-FFF2-40B4-BE49-F238E27FC236}">
                <a16:creationId xmlns:a16="http://schemas.microsoft.com/office/drawing/2014/main" id="{9BA55B05-AA42-4F95-A22B-50135C197CF3}"/>
              </a:ext>
            </a:extLst>
          </p:cNvPr>
          <p:cNvSpPr/>
          <p:nvPr/>
        </p:nvSpPr>
        <p:spPr>
          <a:xfrm>
            <a:off x="6674550" y="3555671"/>
            <a:ext cx="2394785" cy="318924"/>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Orchestration</a:t>
            </a:r>
            <a:endParaRPr lang="en-US" sz="1200" dirty="0">
              <a:solidFill>
                <a:schemeClr val="tx1">
                  <a:lumMod val="65000"/>
                  <a:lumOff val="35000"/>
                </a:schemeClr>
              </a:solidFill>
              <a:latin typeface="Arial" charset="0"/>
              <a:ea typeface="Arial" charset="0"/>
              <a:cs typeface="Arial" charset="0"/>
            </a:endParaRPr>
          </a:p>
        </p:txBody>
      </p:sp>
      <p:grpSp>
        <p:nvGrpSpPr>
          <p:cNvPr id="92" name="Group 91">
            <a:extLst>
              <a:ext uri="{FF2B5EF4-FFF2-40B4-BE49-F238E27FC236}">
                <a16:creationId xmlns:a16="http://schemas.microsoft.com/office/drawing/2014/main" id="{2286C1BC-F156-4175-9401-6293B6D157C0}"/>
              </a:ext>
            </a:extLst>
          </p:cNvPr>
          <p:cNvGrpSpPr/>
          <p:nvPr/>
        </p:nvGrpSpPr>
        <p:grpSpPr>
          <a:xfrm>
            <a:off x="6762292" y="4016921"/>
            <a:ext cx="1113662" cy="1147535"/>
            <a:chOff x="8875969" y="2281494"/>
            <a:chExt cx="1113662" cy="1147535"/>
          </a:xfrm>
        </p:grpSpPr>
        <p:pic>
          <p:nvPicPr>
            <p:cNvPr id="93" name="Picture 92">
              <a:extLst>
                <a:ext uri="{FF2B5EF4-FFF2-40B4-BE49-F238E27FC236}">
                  <a16:creationId xmlns:a16="http://schemas.microsoft.com/office/drawing/2014/main" id="{8363A27A-2FE8-431C-821C-6310DD6A977A}"/>
                </a:ext>
              </a:extLst>
            </p:cNvPr>
            <p:cNvPicPr>
              <a:picLocks noChangeAspect="1"/>
            </p:cNvPicPr>
            <p:nvPr/>
          </p:nvPicPr>
          <p:blipFill>
            <a:blip r:embed="rId16"/>
            <a:stretch>
              <a:fillRect/>
            </a:stretch>
          </p:blipFill>
          <p:spPr>
            <a:xfrm>
              <a:off x="9076946" y="2281494"/>
              <a:ext cx="711709" cy="711709"/>
            </a:xfrm>
            <a:prstGeom prst="rect">
              <a:avLst/>
            </a:prstGeom>
          </p:spPr>
        </p:pic>
        <p:sp>
          <p:nvSpPr>
            <p:cNvPr id="94" name="Rechteck 59">
              <a:extLst>
                <a:ext uri="{FF2B5EF4-FFF2-40B4-BE49-F238E27FC236}">
                  <a16:creationId xmlns:a16="http://schemas.microsoft.com/office/drawing/2014/main" id="{7DFC057D-C560-48A4-8251-03B6070B8262}"/>
                </a:ext>
              </a:extLst>
            </p:cNvPr>
            <p:cNvSpPr/>
            <p:nvPr/>
          </p:nvSpPr>
          <p:spPr>
            <a:xfrm>
              <a:off x="8875969" y="3090475"/>
              <a:ext cx="1113662" cy="338554"/>
            </a:xfrm>
            <a:prstGeom prst="rect">
              <a:avLst/>
            </a:prstGeom>
          </p:spPr>
          <p:txBody>
            <a:bodyPr wrap="square" lIns="0" tIns="0" rIns="0" bIns="0">
              <a:spAutoFit/>
            </a:bodyPr>
            <a:lstStyle/>
            <a:p>
              <a:pPr algn="ctr"/>
              <a:r>
                <a:rPr lang="en-US" sz="1100" b="1" dirty="0">
                  <a:solidFill>
                    <a:srgbClr val="427CAC"/>
                  </a:solidFill>
                  <a:latin typeface="Arial" charset="0"/>
                  <a:ea typeface="Arial" charset="0"/>
                  <a:cs typeface="Arial" charset="0"/>
                </a:rPr>
                <a:t>SAP Intelligent  RPA</a:t>
              </a:r>
            </a:p>
          </p:txBody>
        </p:sp>
      </p:grpSp>
      <p:sp>
        <p:nvSpPr>
          <p:cNvPr id="95" name="Rectangle 24">
            <a:extLst>
              <a:ext uri="{FF2B5EF4-FFF2-40B4-BE49-F238E27FC236}">
                <a16:creationId xmlns:a16="http://schemas.microsoft.com/office/drawing/2014/main" id="{90A68389-7B9C-49BD-91AE-7EF9106170E6}"/>
              </a:ext>
            </a:extLst>
          </p:cNvPr>
          <p:cNvSpPr/>
          <p:nvPr/>
        </p:nvSpPr>
        <p:spPr>
          <a:xfrm>
            <a:off x="7860115" y="3555671"/>
            <a:ext cx="1420033" cy="565146"/>
          </a:xfrm>
          <a:prstGeom prst="rect">
            <a:avLst/>
          </a:prstGeom>
        </p:spPr>
        <p:txBody>
          <a:bodyPr wrap="square" lIns="36000" tIns="36000" rIns="36000" bIns="36000">
            <a:spAutoFit/>
          </a:bodyPr>
          <a:lstStyle/>
          <a:p>
            <a:pPr algn="ctr"/>
            <a:r>
              <a:rPr lang="en-US" sz="1600" dirty="0">
                <a:solidFill>
                  <a:schemeClr val="tx1">
                    <a:lumMod val="65000"/>
                    <a:lumOff val="35000"/>
                  </a:schemeClr>
                </a:solidFill>
                <a:latin typeface="Arial" charset="0"/>
                <a:ea typeface="Arial" charset="0"/>
                <a:cs typeface="Arial" charset="0"/>
              </a:rPr>
              <a:t>Other </a:t>
            </a:r>
            <a:br>
              <a:rPr lang="en-US" sz="1600"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Icons</a:t>
            </a:r>
            <a:endParaRPr lang="en-US" sz="1200" dirty="0">
              <a:solidFill>
                <a:schemeClr val="tx1">
                  <a:lumMod val="65000"/>
                  <a:lumOff val="35000"/>
                </a:schemeClr>
              </a:solidFill>
              <a:latin typeface="Arial" charset="0"/>
              <a:ea typeface="Arial" charset="0"/>
              <a:cs typeface="Arial" charset="0"/>
            </a:endParaRPr>
          </a:p>
        </p:txBody>
      </p:sp>
      <p:pic>
        <p:nvPicPr>
          <p:cNvPr id="96" name="Picture 95">
            <a:extLst>
              <a:ext uri="{FF2B5EF4-FFF2-40B4-BE49-F238E27FC236}">
                <a16:creationId xmlns:a16="http://schemas.microsoft.com/office/drawing/2014/main" id="{99A7F8BF-1E97-40CB-921B-D7EA8B5B9855}"/>
              </a:ext>
            </a:extLst>
          </p:cNvPr>
          <p:cNvPicPr>
            <a:picLocks noChangeAspect="1"/>
          </p:cNvPicPr>
          <p:nvPr/>
        </p:nvPicPr>
        <p:blipFill>
          <a:blip r:embed="rId17"/>
          <a:stretch>
            <a:fillRect/>
          </a:stretch>
        </p:blipFill>
        <p:spPr>
          <a:xfrm>
            <a:off x="2370437" y="5612249"/>
            <a:ext cx="720000" cy="720000"/>
          </a:xfrm>
          <a:prstGeom prst="rect">
            <a:avLst/>
          </a:prstGeom>
        </p:spPr>
      </p:pic>
      <p:pic>
        <p:nvPicPr>
          <p:cNvPr id="97" name="Picture 96">
            <a:extLst>
              <a:ext uri="{FF2B5EF4-FFF2-40B4-BE49-F238E27FC236}">
                <a16:creationId xmlns:a16="http://schemas.microsoft.com/office/drawing/2014/main" id="{7580E612-3EA4-40A4-A189-88958E2EA5B4}"/>
              </a:ext>
            </a:extLst>
          </p:cNvPr>
          <p:cNvPicPr>
            <a:picLocks noChangeAspect="1"/>
          </p:cNvPicPr>
          <p:nvPr/>
        </p:nvPicPr>
        <p:blipFill>
          <a:blip r:embed="rId18"/>
          <a:stretch>
            <a:fillRect/>
          </a:stretch>
        </p:blipFill>
        <p:spPr>
          <a:xfrm>
            <a:off x="3874253" y="5612249"/>
            <a:ext cx="720000" cy="720000"/>
          </a:xfrm>
          <a:prstGeom prst="rect">
            <a:avLst/>
          </a:prstGeom>
        </p:spPr>
      </p:pic>
      <p:pic>
        <p:nvPicPr>
          <p:cNvPr id="98" name="Picture 97">
            <a:extLst>
              <a:ext uri="{FF2B5EF4-FFF2-40B4-BE49-F238E27FC236}">
                <a16:creationId xmlns:a16="http://schemas.microsoft.com/office/drawing/2014/main" id="{56EE5960-FD4D-447F-9950-80D55E79C376}"/>
              </a:ext>
            </a:extLst>
          </p:cNvPr>
          <p:cNvPicPr>
            <a:picLocks noChangeAspect="1"/>
          </p:cNvPicPr>
          <p:nvPr/>
        </p:nvPicPr>
        <p:blipFill>
          <a:blip r:embed="rId19"/>
          <a:stretch>
            <a:fillRect/>
          </a:stretch>
        </p:blipFill>
        <p:spPr>
          <a:xfrm>
            <a:off x="3122345" y="5612249"/>
            <a:ext cx="720000" cy="720000"/>
          </a:xfrm>
          <a:prstGeom prst="rect">
            <a:avLst/>
          </a:prstGeom>
        </p:spPr>
      </p:pic>
      <p:pic>
        <p:nvPicPr>
          <p:cNvPr id="99" name="Picture 98">
            <a:extLst>
              <a:ext uri="{FF2B5EF4-FFF2-40B4-BE49-F238E27FC236}">
                <a16:creationId xmlns:a16="http://schemas.microsoft.com/office/drawing/2014/main" id="{D6C9D2CF-CD11-47D6-BACC-13CD31570633}"/>
              </a:ext>
            </a:extLst>
          </p:cNvPr>
          <p:cNvPicPr>
            <a:picLocks noChangeAspect="1"/>
          </p:cNvPicPr>
          <p:nvPr/>
        </p:nvPicPr>
        <p:blipFill>
          <a:blip r:embed="rId20"/>
          <a:stretch>
            <a:fillRect/>
          </a:stretch>
        </p:blipFill>
        <p:spPr>
          <a:xfrm>
            <a:off x="4626161" y="5612249"/>
            <a:ext cx="720000" cy="720000"/>
          </a:xfrm>
          <a:prstGeom prst="rect">
            <a:avLst/>
          </a:prstGeom>
        </p:spPr>
      </p:pic>
      <p:pic>
        <p:nvPicPr>
          <p:cNvPr id="100" name="Picture 99">
            <a:extLst>
              <a:ext uri="{FF2B5EF4-FFF2-40B4-BE49-F238E27FC236}">
                <a16:creationId xmlns:a16="http://schemas.microsoft.com/office/drawing/2014/main" id="{2E1E6A40-ED74-415C-8519-DD6D6F80322B}"/>
              </a:ext>
            </a:extLst>
          </p:cNvPr>
          <p:cNvPicPr>
            <a:picLocks noChangeAspect="1"/>
          </p:cNvPicPr>
          <p:nvPr/>
        </p:nvPicPr>
        <p:blipFill>
          <a:blip r:embed="rId21"/>
          <a:stretch>
            <a:fillRect/>
          </a:stretch>
        </p:blipFill>
        <p:spPr>
          <a:xfrm>
            <a:off x="6129977" y="5612249"/>
            <a:ext cx="720000" cy="720000"/>
          </a:xfrm>
          <a:prstGeom prst="rect">
            <a:avLst/>
          </a:prstGeom>
        </p:spPr>
      </p:pic>
      <p:pic>
        <p:nvPicPr>
          <p:cNvPr id="101" name="Picture 100">
            <a:extLst>
              <a:ext uri="{FF2B5EF4-FFF2-40B4-BE49-F238E27FC236}">
                <a16:creationId xmlns:a16="http://schemas.microsoft.com/office/drawing/2014/main" id="{E5825C32-3AEC-4A42-B03D-189C2344F7C9}"/>
              </a:ext>
            </a:extLst>
          </p:cNvPr>
          <p:cNvPicPr>
            <a:picLocks noChangeAspect="1"/>
          </p:cNvPicPr>
          <p:nvPr/>
        </p:nvPicPr>
        <p:blipFill>
          <a:blip r:embed="rId22"/>
          <a:stretch>
            <a:fillRect/>
          </a:stretch>
        </p:blipFill>
        <p:spPr>
          <a:xfrm>
            <a:off x="7633793" y="5612249"/>
            <a:ext cx="720000" cy="720000"/>
          </a:xfrm>
          <a:prstGeom prst="rect">
            <a:avLst/>
          </a:prstGeom>
        </p:spPr>
      </p:pic>
      <p:pic>
        <p:nvPicPr>
          <p:cNvPr id="102" name="Picture 101">
            <a:extLst>
              <a:ext uri="{FF2B5EF4-FFF2-40B4-BE49-F238E27FC236}">
                <a16:creationId xmlns:a16="http://schemas.microsoft.com/office/drawing/2014/main" id="{5E92C596-8130-4923-B7E1-1067008B72C6}"/>
              </a:ext>
            </a:extLst>
          </p:cNvPr>
          <p:cNvPicPr>
            <a:picLocks noChangeAspect="1"/>
          </p:cNvPicPr>
          <p:nvPr/>
        </p:nvPicPr>
        <p:blipFill>
          <a:blip r:embed="rId23"/>
          <a:stretch>
            <a:fillRect/>
          </a:stretch>
        </p:blipFill>
        <p:spPr>
          <a:xfrm>
            <a:off x="8385702" y="5612249"/>
            <a:ext cx="720000" cy="720000"/>
          </a:xfrm>
          <a:prstGeom prst="rect">
            <a:avLst/>
          </a:prstGeom>
        </p:spPr>
      </p:pic>
      <p:pic>
        <p:nvPicPr>
          <p:cNvPr id="103" name="Picture 102">
            <a:extLst>
              <a:ext uri="{FF2B5EF4-FFF2-40B4-BE49-F238E27FC236}">
                <a16:creationId xmlns:a16="http://schemas.microsoft.com/office/drawing/2014/main" id="{EAAD399B-EA93-42FF-BF6A-6B36B4324B02}"/>
              </a:ext>
            </a:extLst>
          </p:cNvPr>
          <p:cNvPicPr>
            <a:picLocks noChangeAspect="1"/>
          </p:cNvPicPr>
          <p:nvPr/>
        </p:nvPicPr>
        <p:blipFill>
          <a:blip r:embed="rId24"/>
          <a:stretch>
            <a:fillRect/>
          </a:stretch>
        </p:blipFill>
        <p:spPr>
          <a:xfrm>
            <a:off x="6881885" y="5612249"/>
            <a:ext cx="720000" cy="720000"/>
          </a:xfrm>
          <a:prstGeom prst="rect">
            <a:avLst/>
          </a:prstGeom>
        </p:spPr>
      </p:pic>
      <p:pic>
        <p:nvPicPr>
          <p:cNvPr id="104" name="Picture 103">
            <a:extLst>
              <a:ext uri="{FF2B5EF4-FFF2-40B4-BE49-F238E27FC236}">
                <a16:creationId xmlns:a16="http://schemas.microsoft.com/office/drawing/2014/main" id="{25958A0C-FF12-4CF1-BEF5-FAF431BB6EAB}"/>
              </a:ext>
            </a:extLst>
          </p:cNvPr>
          <p:cNvPicPr>
            <a:picLocks noChangeAspect="1"/>
          </p:cNvPicPr>
          <p:nvPr/>
        </p:nvPicPr>
        <p:blipFill>
          <a:blip r:embed="rId25"/>
          <a:stretch>
            <a:fillRect/>
          </a:stretch>
        </p:blipFill>
        <p:spPr>
          <a:xfrm>
            <a:off x="1618529" y="5612249"/>
            <a:ext cx="720000" cy="720000"/>
          </a:xfrm>
          <a:prstGeom prst="rect">
            <a:avLst/>
          </a:prstGeom>
        </p:spPr>
      </p:pic>
      <p:pic>
        <p:nvPicPr>
          <p:cNvPr id="105" name="Picture 104">
            <a:extLst>
              <a:ext uri="{FF2B5EF4-FFF2-40B4-BE49-F238E27FC236}">
                <a16:creationId xmlns:a16="http://schemas.microsoft.com/office/drawing/2014/main" id="{CD05EECB-700F-447D-BE7B-64B0AB709A7B}"/>
              </a:ext>
            </a:extLst>
          </p:cNvPr>
          <p:cNvPicPr>
            <a:picLocks noChangeAspect="1"/>
          </p:cNvPicPr>
          <p:nvPr/>
        </p:nvPicPr>
        <p:blipFill>
          <a:blip r:embed="rId26"/>
          <a:stretch>
            <a:fillRect/>
          </a:stretch>
        </p:blipFill>
        <p:spPr>
          <a:xfrm>
            <a:off x="5378069" y="5612249"/>
            <a:ext cx="720000" cy="720000"/>
          </a:xfrm>
          <a:prstGeom prst="rect">
            <a:avLst/>
          </a:prstGeom>
        </p:spPr>
      </p:pic>
      <p:sp>
        <p:nvSpPr>
          <p:cNvPr id="106" name="Rectangle 24">
            <a:extLst>
              <a:ext uri="{FF2B5EF4-FFF2-40B4-BE49-F238E27FC236}">
                <a16:creationId xmlns:a16="http://schemas.microsoft.com/office/drawing/2014/main" id="{C2BEEA3B-2489-407A-9CAE-D6F87EF930AD}"/>
              </a:ext>
            </a:extLst>
          </p:cNvPr>
          <p:cNvSpPr/>
          <p:nvPr/>
        </p:nvSpPr>
        <p:spPr>
          <a:xfrm>
            <a:off x="430189" y="5564273"/>
            <a:ext cx="1420033" cy="811367"/>
          </a:xfrm>
          <a:prstGeom prst="rect">
            <a:avLst/>
          </a:prstGeom>
        </p:spPr>
        <p:txBody>
          <a:bodyPr wrap="square" lIns="36000" tIns="36000" rIns="36000" bIns="36000">
            <a:spAutoFit/>
          </a:bodyPr>
          <a:lstStyle/>
          <a:p>
            <a:r>
              <a:rPr lang="en-US" sz="1600" dirty="0">
                <a:solidFill>
                  <a:schemeClr val="tx1">
                    <a:lumMod val="65000"/>
                    <a:lumOff val="35000"/>
                  </a:schemeClr>
                </a:solidFill>
                <a:latin typeface="Arial" charset="0"/>
                <a:ea typeface="Arial" charset="0"/>
                <a:cs typeface="Arial" charset="0"/>
              </a:rPr>
              <a:t>SAP SaaS </a:t>
            </a:r>
            <a:br>
              <a:rPr lang="en-US" sz="1600"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Application</a:t>
            </a:r>
            <a:br>
              <a:rPr lang="en-US" sz="1600"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Icons</a:t>
            </a:r>
            <a:endParaRPr lang="en-US" sz="1200" dirty="0">
              <a:solidFill>
                <a:schemeClr val="tx1">
                  <a:lumMod val="65000"/>
                  <a:lumOff val="35000"/>
                </a:schemeClr>
              </a:solidFill>
              <a:latin typeface="Arial" charset="0"/>
              <a:ea typeface="Arial" charset="0"/>
              <a:cs typeface="Arial" charset="0"/>
            </a:endParaRPr>
          </a:p>
        </p:txBody>
      </p:sp>
      <p:pic>
        <p:nvPicPr>
          <p:cNvPr id="108" name="Picture 107">
            <a:extLst>
              <a:ext uri="{FF2B5EF4-FFF2-40B4-BE49-F238E27FC236}">
                <a16:creationId xmlns:a16="http://schemas.microsoft.com/office/drawing/2014/main" id="{8BC4705B-32EB-4E39-8DF0-8CE33DC1C527}"/>
              </a:ext>
            </a:extLst>
          </p:cNvPr>
          <p:cNvPicPr>
            <a:picLocks noChangeAspect="1"/>
          </p:cNvPicPr>
          <p:nvPr/>
        </p:nvPicPr>
        <p:blipFill>
          <a:blip r:embed="rId27"/>
          <a:stretch>
            <a:fillRect/>
          </a:stretch>
        </p:blipFill>
        <p:spPr>
          <a:xfrm>
            <a:off x="8366079" y="4222850"/>
            <a:ext cx="360000" cy="360000"/>
          </a:xfrm>
          <a:prstGeom prst="rect">
            <a:avLst/>
          </a:prstGeom>
        </p:spPr>
      </p:pic>
      <p:sp>
        <p:nvSpPr>
          <p:cNvPr id="109" name="Rechteck 38">
            <a:extLst>
              <a:ext uri="{FF2B5EF4-FFF2-40B4-BE49-F238E27FC236}">
                <a16:creationId xmlns:a16="http://schemas.microsoft.com/office/drawing/2014/main" id="{86B664D2-04DE-460E-BB2C-C5F278F7231E}"/>
              </a:ext>
            </a:extLst>
          </p:cNvPr>
          <p:cNvSpPr/>
          <p:nvPr/>
        </p:nvSpPr>
        <p:spPr>
          <a:xfrm>
            <a:off x="8396198" y="4689854"/>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SDK</a:t>
            </a:r>
          </a:p>
        </p:txBody>
      </p:sp>
      <p:pic>
        <p:nvPicPr>
          <p:cNvPr id="4" name="Picture 3">
            <a:extLst>
              <a:ext uri="{FF2B5EF4-FFF2-40B4-BE49-F238E27FC236}">
                <a16:creationId xmlns:a16="http://schemas.microsoft.com/office/drawing/2014/main" id="{0C615B2B-84A5-4CA8-818E-451754490E07}"/>
              </a:ext>
            </a:extLst>
          </p:cNvPr>
          <p:cNvPicPr>
            <a:picLocks noChangeAspect="1"/>
          </p:cNvPicPr>
          <p:nvPr/>
        </p:nvPicPr>
        <p:blipFill rotWithShape="1">
          <a:blip r:embed="rId28"/>
          <a:srcRect l="22445" r="22445"/>
          <a:stretch/>
        </p:blipFill>
        <p:spPr>
          <a:xfrm>
            <a:off x="9172962" y="4158000"/>
            <a:ext cx="2196000" cy="2196000"/>
          </a:xfrm>
          <a:prstGeom prst="ellipse">
            <a:avLst/>
          </a:prstGeom>
          <a:ln>
            <a:solidFill>
              <a:srgbClr val="5A7A94"/>
            </a:solidFill>
          </a:ln>
          <a:effectLst>
            <a:outerShdw blurRad="292100" dist="139700" dir="2700000" algn="tl" rotWithShape="0">
              <a:schemeClr val="bg2">
                <a:alpha val="65000"/>
              </a:schemeClr>
            </a:outerShdw>
          </a:effectLst>
        </p:spPr>
      </p:pic>
      <p:pic>
        <p:nvPicPr>
          <p:cNvPr id="6" name="Picture 5">
            <a:extLst>
              <a:ext uri="{FF2B5EF4-FFF2-40B4-BE49-F238E27FC236}">
                <a16:creationId xmlns:a16="http://schemas.microsoft.com/office/drawing/2014/main" id="{8D2C1B92-E0FB-4966-9EBC-D7FFBD90F7B4}"/>
              </a:ext>
            </a:extLst>
          </p:cNvPr>
          <p:cNvPicPr>
            <a:picLocks noChangeAspect="1"/>
          </p:cNvPicPr>
          <p:nvPr/>
        </p:nvPicPr>
        <p:blipFill rotWithShape="1">
          <a:blip r:embed="rId29"/>
          <a:srcRect l="51407" t="18822" r="25422" b="31233"/>
          <a:stretch/>
        </p:blipFill>
        <p:spPr>
          <a:xfrm>
            <a:off x="10541372" y="4998212"/>
            <a:ext cx="1371296" cy="1371296"/>
          </a:xfrm>
          <a:prstGeom prst="ellipse">
            <a:avLst/>
          </a:prstGeom>
          <a:ln>
            <a:solidFill>
              <a:srgbClr val="5A7A94"/>
            </a:solidFill>
          </a:ln>
          <a:effectLst>
            <a:outerShdw blurRad="292100" dist="139700" dir="2700000" algn="tl" rotWithShape="0">
              <a:schemeClr val="bg2">
                <a:alpha val="65000"/>
              </a:schemeClr>
            </a:outerShdw>
          </a:effectLst>
        </p:spPr>
      </p:pic>
    </p:spTree>
    <p:extLst>
      <p:ext uri="{BB962C8B-B14F-4D97-AF65-F5344CB8AC3E}">
        <p14:creationId xmlns:p14="http://schemas.microsoft.com/office/powerpoint/2010/main" val="29957330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18484" y="2013317"/>
            <a:ext cx="5328000" cy="923116"/>
          </a:xfrm>
          <a:prstGeom prst="rect">
            <a:avLst/>
          </a:prstGeom>
        </p:spPr>
        <p:txBody>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sz="4800" dirty="0">
                <a:solidFill>
                  <a:schemeClr val="accent1"/>
                </a:solidFill>
              </a:rPr>
              <a:t>Thank you.</a:t>
            </a:r>
          </a:p>
        </p:txBody>
      </p:sp>
      <p:sp>
        <p:nvSpPr>
          <p:cNvPr id="7" name="Text Placeholder 2"/>
          <p:cNvSpPr txBox="1">
            <a:spLocks/>
          </p:cNvSpPr>
          <p:nvPr/>
        </p:nvSpPr>
        <p:spPr>
          <a:xfrm>
            <a:off x="504000" y="4223411"/>
            <a:ext cx="8401900" cy="100366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SAP Cloud Platform Solution Diagrams Contacts for Customers &amp; Partners</a:t>
            </a:r>
          </a:p>
          <a:p>
            <a:pPr>
              <a:buSzPct val="100000"/>
            </a:pPr>
            <a:r>
              <a:rPr lang="en-US" sz="1800" dirty="0"/>
              <a:t>Bertram Ganz, SAP Cloud Platform PM &amp; Operations (Central PM), SAP SE</a:t>
            </a:r>
          </a:p>
        </p:txBody>
      </p:sp>
      <p:pic>
        <p:nvPicPr>
          <p:cNvPr id="11" name="Picture 10"/>
          <p:cNvPicPr>
            <a:picLocks noChangeAspect="1"/>
          </p:cNvPicPr>
          <p:nvPr/>
        </p:nvPicPr>
        <p:blipFill>
          <a:blip r:embed="rId3"/>
          <a:stretch>
            <a:fillRect/>
          </a:stretch>
        </p:blipFill>
        <p:spPr>
          <a:xfrm>
            <a:off x="503999" y="870351"/>
            <a:ext cx="1849172" cy="421741"/>
          </a:xfrm>
          <a:prstGeom prst="rect">
            <a:avLst/>
          </a:prstGeom>
        </p:spPr>
      </p:pic>
      <p:sp>
        <p:nvSpPr>
          <p:cNvPr id="12" name="TextBox 11"/>
          <p:cNvSpPr txBox="1"/>
          <p:nvPr/>
        </p:nvSpPr>
        <p:spPr>
          <a:xfrm>
            <a:off x="6298799" y="846532"/>
            <a:ext cx="5480988"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4"/>
              </a:rPr>
              <a:t>https://www.sap.com/community/topic/cloud-platform.html</a:t>
            </a:r>
            <a:r>
              <a:rPr lang="en-US" sz="1600" kern="0" dirty="0">
                <a:ea typeface="Arial Unicode MS" pitchFamily="34" charset="-128"/>
                <a:cs typeface="Arial Unicode MS" pitchFamily="34" charset="-128"/>
              </a:rPr>
              <a:t> </a:t>
            </a:r>
          </a:p>
        </p:txBody>
      </p:sp>
      <p:sp>
        <p:nvSpPr>
          <p:cNvPr id="14" name="TextBox 13"/>
          <p:cNvSpPr txBox="1"/>
          <p:nvPr/>
        </p:nvSpPr>
        <p:spPr>
          <a:xfrm>
            <a:off x="6298799" y="1705161"/>
            <a:ext cx="2356735"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5"/>
              </a:rPr>
              <a:t>http://twitter.com/sapcp</a:t>
            </a:r>
            <a:r>
              <a:rPr lang="en-US" sz="1600" kern="0" dirty="0">
                <a:ea typeface="Arial Unicode MS" pitchFamily="34" charset="-128"/>
                <a:cs typeface="Arial Unicode MS" pitchFamily="34" charset="-128"/>
              </a:rPr>
              <a:t> </a:t>
            </a:r>
          </a:p>
        </p:txBody>
      </p:sp>
      <p:sp>
        <p:nvSpPr>
          <p:cNvPr id="15" name="TextBox 14"/>
          <p:cNvSpPr txBox="1"/>
          <p:nvPr/>
        </p:nvSpPr>
        <p:spPr>
          <a:xfrm>
            <a:off x="6298799" y="1275847"/>
            <a:ext cx="2925801" cy="338554"/>
          </a:xfrm>
          <a:prstGeom prst="rect">
            <a:avLst/>
          </a:prstGeom>
          <a:noFill/>
        </p:spPr>
        <p:txBody>
          <a:bodyPr wrap="none" rtlCol="0" anchor="ctr">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6"/>
              </a:rPr>
              <a:t>https://cloudplatform.sap.com</a:t>
            </a:r>
            <a:r>
              <a:rPr lang="en-US" sz="1600" kern="0" dirty="0">
                <a:ea typeface="Arial Unicode MS" pitchFamily="34" charset="-128"/>
                <a:cs typeface="Arial Unicode MS" pitchFamily="34" charset="-128"/>
              </a:rPr>
              <a:t> </a:t>
            </a:r>
          </a:p>
        </p:txBody>
      </p:sp>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3803" y="1297826"/>
            <a:ext cx="576000" cy="288000"/>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3798" y="865213"/>
            <a:ext cx="576000" cy="288000"/>
          </a:xfrm>
          <a:prstGeom prst="rect">
            <a:avLst/>
          </a:prstGeom>
        </p:spPr>
      </p:pic>
      <p:pic>
        <p:nvPicPr>
          <p:cNvPr id="3" name="Graphic 2" descr="Email">
            <a:extLst>
              <a:ext uri="{FF2B5EF4-FFF2-40B4-BE49-F238E27FC236}">
                <a16:creationId xmlns:a16="http://schemas.microsoft.com/office/drawing/2014/main" id="{58E821BF-4153-4943-81A4-0275FA141B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4467" y="5147166"/>
            <a:ext cx="324000" cy="324000"/>
          </a:xfrm>
          <a:prstGeom prst="rect">
            <a:avLst/>
          </a:prstGeom>
        </p:spPr>
      </p:pic>
      <p:pic>
        <p:nvPicPr>
          <p:cNvPr id="8" name="Picture 7">
            <a:extLst>
              <a:ext uri="{FF2B5EF4-FFF2-40B4-BE49-F238E27FC236}">
                <a16:creationId xmlns:a16="http://schemas.microsoft.com/office/drawing/2014/main" id="{44BEB837-C732-4551-8F2A-11068F5EA9B2}"/>
              </a:ext>
            </a:extLst>
          </p:cNvPr>
          <p:cNvPicPr>
            <a:picLocks noChangeAspect="1"/>
          </p:cNvPicPr>
          <p:nvPr/>
        </p:nvPicPr>
        <p:blipFill>
          <a:blip r:embed="rId10"/>
          <a:stretch>
            <a:fillRect/>
          </a:stretch>
        </p:blipFill>
        <p:spPr>
          <a:xfrm>
            <a:off x="5752376" y="1731886"/>
            <a:ext cx="288000" cy="288000"/>
          </a:xfrm>
          <a:prstGeom prst="rect">
            <a:avLst/>
          </a:prstGeom>
        </p:spPr>
      </p:pic>
      <p:pic>
        <p:nvPicPr>
          <p:cNvPr id="19" name="Picture 18">
            <a:extLst>
              <a:ext uri="{FF2B5EF4-FFF2-40B4-BE49-F238E27FC236}">
                <a16:creationId xmlns:a16="http://schemas.microsoft.com/office/drawing/2014/main" id="{456EC3BD-646E-4275-8504-8DCCA15E198F}"/>
              </a:ext>
            </a:extLst>
          </p:cNvPr>
          <p:cNvPicPr>
            <a:picLocks noChangeAspect="1"/>
          </p:cNvPicPr>
          <p:nvPr/>
        </p:nvPicPr>
        <p:blipFill>
          <a:blip r:embed="rId10"/>
          <a:stretch>
            <a:fillRect/>
          </a:stretch>
        </p:blipFill>
        <p:spPr>
          <a:xfrm>
            <a:off x="554467" y="5682631"/>
            <a:ext cx="324000" cy="324000"/>
          </a:xfrm>
          <a:prstGeom prst="rect">
            <a:avLst/>
          </a:prstGeom>
        </p:spPr>
      </p:pic>
      <p:sp>
        <p:nvSpPr>
          <p:cNvPr id="20" name="Text Placeholder 2">
            <a:extLst>
              <a:ext uri="{FF2B5EF4-FFF2-40B4-BE49-F238E27FC236}">
                <a16:creationId xmlns:a16="http://schemas.microsoft.com/office/drawing/2014/main" id="{6B914E38-900A-4542-BD51-52C141815C93}"/>
              </a:ext>
            </a:extLst>
          </p:cNvPr>
          <p:cNvSpPr txBox="1">
            <a:spLocks/>
          </p:cNvSpPr>
          <p:nvPr/>
        </p:nvSpPr>
        <p:spPr>
          <a:xfrm>
            <a:off x="985019" y="5147166"/>
            <a:ext cx="2857284" cy="100366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dirty="0">
                <a:hlinkClick r:id="rId11"/>
              </a:rPr>
              <a:t>bertram.ganz@sap.com</a:t>
            </a:r>
            <a:r>
              <a:rPr lang="en-US" sz="1800" dirty="0"/>
              <a:t> </a:t>
            </a:r>
          </a:p>
          <a:p>
            <a:pPr>
              <a:buSzPct val="100000"/>
            </a:pPr>
            <a:r>
              <a:rPr lang="en-US" sz="1800" dirty="0">
                <a:hlinkClick r:id="rId12"/>
              </a:rPr>
              <a:t>@</a:t>
            </a:r>
            <a:r>
              <a:rPr lang="en-US" sz="1800" dirty="0" err="1">
                <a:hlinkClick r:id="rId12"/>
              </a:rPr>
              <a:t>BeGanz</a:t>
            </a:r>
            <a:endParaRPr lang="en-US" sz="1800" dirty="0"/>
          </a:p>
        </p:txBody>
      </p:sp>
    </p:spTree>
    <p:extLst>
      <p:ext uri="{BB962C8B-B14F-4D97-AF65-F5344CB8AC3E}">
        <p14:creationId xmlns:p14="http://schemas.microsoft.com/office/powerpoint/2010/main" val="38997135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227910"/>
      </p:ext>
    </p:extLst>
  </p:cSld>
  <p:clrMapOvr>
    <a:masterClrMapping/>
  </p:clrMapOvr>
  <p:transition spd="med"/>
</p:sld>
</file>

<file path=ppt/theme/theme1.xml><?xml version="1.0" encoding="utf-8"?>
<a:theme xmlns:a="http://schemas.openxmlformats.org/drawingml/2006/main" name="SAP_2017_16x9_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9525">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7_16x9_black_and_white.potx" id="{685D9224-93D8-40E8-B3C6-F3C909E47EF9}" vid="{641E2912-F194-46E3-9179-4EC53E6650A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9070</TotalTime>
  <Words>7086</Words>
  <Application>Microsoft Office PowerPoint</Application>
  <PresentationFormat>Custom</PresentationFormat>
  <Paragraphs>1714</Paragraphs>
  <Slides>95</Slides>
  <Notes>95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95</vt:i4>
      </vt:variant>
    </vt:vector>
  </HeadingPairs>
  <TitlesOfParts>
    <vt:vector size="110" baseType="lpstr">
      <vt:lpstr>Arial Unicode MS</vt:lpstr>
      <vt:lpstr>Arial</vt:lpstr>
      <vt:lpstr>BentonSans</vt:lpstr>
      <vt:lpstr>BentonSans Bold</vt:lpstr>
      <vt:lpstr>BentonSans Book</vt:lpstr>
      <vt:lpstr>BentonSans Book </vt:lpstr>
      <vt:lpstr>BentonSans Medium</vt:lpstr>
      <vt:lpstr>Calibri</vt:lpstr>
      <vt:lpstr>Courier New</vt:lpstr>
      <vt:lpstr>Roboto</vt:lpstr>
      <vt:lpstr>Symbol</vt:lpstr>
      <vt:lpstr>Times New Roman</vt:lpstr>
      <vt:lpstr>wingdings</vt:lpstr>
      <vt:lpstr>wingdings</vt:lpstr>
      <vt:lpstr>SAP_2017_16x9_black and white</vt:lpstr>
      <vt:lpstr>PowerPoint Presentation</vt:lpstr>
      <vt:lpstr>PowerPoint Presentation</vt:lpstr>
      <vt:lpstr>Terms of Use for the SAP Cloud Platform Solution Diagrams,  Design Elements and Icons (see PDF document)</vt:lpstr>
      <vt:lpstr>SAP Cloud Platform Solution Diagrams &amp; Icons Guidelines Readme</vt:lpstr>
      <vt:lpstr>SAP Cloud Platform Solution Diagrams &amp; Icons Guidelines Table of Contents</vt:lpstr>
      <vt:lpstr>SAP Cloud Platform Solution Diagrams &amp; Icons SAP Icons and Logos</vt:lpstr>
      <vt:lpstr>SAP Cloud Platform Solution Diagrams &amp; Icons SAP Icons and Logos</vt:lpstr>
      <vt:lpstr>SAP Cloud Platform Solution Diagrams &amp; Icons SAP Cloud Platform Capability Category Icons*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Cloud Platform Service Icons for Solution Diagrams</vt:lpstr>
      <vt:lpstr>SAP Cloud Platform Solution Diagrams &amp; Icons SAP SaaS Application Icons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SAP Cloud Platform Service Icons for Slides</vt:lpstr>
      <vt:lpstr>SAP Cloud Platform Solution Diagrams &amp; Icons Other SAP Icons (from SAP Icon Font, TNT Font based on SAP Fiori Iconography)</vt:lpstr>
      <vt:lpstr>SAP Cloud Platform Solution Diagrams &amp; Icons Other SAP Icons (from SAP Icon Font, TNT Font based on SAP Fiori Iconography)</vt:lpstr>
      <vt:lpstr>SAP Cloud Platform Solution Diagrams &amp; Icons SAP Product Logos (white background style)</vt:lpstr>
      <vt:lpstr>SAP Cloud Platform Solution Diagrams &amp; Icons SAP Product Logos (black background style)</vt:lpstr>
      <vt:lpstr>SAP Cloud Platform Solution Diagrams &amp; Icons Third-Party Logos</vt:lpstr>
      <vt:lpstr>SAP Cloud Platform Solution Diagrams &amp; Icons Third-Party Logos – Cloud Foundry</vt:lpstr>
      <vt:lpstr>SAP Cloud Platform Solution Diagrams &amp; Icons Third-Party Logos – Cloud Foundry (black background)</vt:lpstr>
      <vt:lpstr>SAP Cloud Platform Solution Diagrams &amp; Icons Third-Party Logos – Others</vt:lpstr>
      <vt:lpstr>SAP Cloud Platform Solution Diagrams &amp; Icons Third-Party Logos – Others (black background)</vt:lpstr>
      <vt:lpstr>SAP Cloud Platform Solution Diagrams &amp; Icons Elements for Microsoft PowerPoint Slides</vt:lpstr>
      <vt:lpstr>SAP Cloud Platform Solution Diagrams &amp; Icons: MS PowerPoint Elements Colors (white background style)*</vt:lpstr>
      <vt:lpstr>SAP Cloud Platform Solution Diagrams &amp; Icons: MS PowerPoint Elements Colors (black background style)*</vt:lpstr>
      <vt:lpstr>SAP Cloud Platform Solution Diagrams &amp; Icons: MS PowerPoint Elements Areas (white background style)</vt:lpstr>
      <vt:lpstr>SAP Cloud Platform Solution Diagrams &amp; Icons: MS PowerPoint Elements Areas (black background style)</vt:lpstr>
      <vt:lpstr>SAP Cloud Platform Solution Diagrams &amp; Icons: MS PowerPoint Elements Environment Boxes</vt:lpstr>
      <vt:lpstr>SAP Cloud Platform Solution Diagrams &amp; Icons: MS PowerPoint Elements Cardinality Markers</vt:lpstr>
      <vt:lpstr>SAP Cloud Platform Solution Diagrams &amp; Icons: MS PowerPoint Elements Text in Flex Grey (Standard Font: Arial*)</vt:lpstr>
      <vt:lpstr>SAP Cloud Platform Solution Diagrams &amp; Icons: MS PowerPoint Elements Text in L0-blue, Emphasis and Semantic Colors (Standard Font: Arial*)</vt:lpstr>
      <vt:lpstr>SAP Cloud Platform Solution Diagrams &amp; Icons: MS PowerPoint Elements Connectors, Arrows and Lines</vt:lpstr>
      <vt:lpstr>SAP Cloud Platform Solution Diagrams &amp; Icons: MS PowerPoint Elements Numbers</vt:lpstr>
      <vt:lpstr>SAP Cloud Platform Solution Diagrams &amp; Icons Design Guidelines</vt:lpstr>
      <vt:lpstr>SAP Cloud Platform Solution Diagrams &amp; Icons – Design Guidelines Arrow Directions in SAP Cloud Platform Solution Diagrams </vt:lpstr>
      <vt:lpstr>SAP Cloud Platform Solution Diagrams &amp; Icons: Design Guidelines Graphical Elements to depict Application Protocols, Interfaces and Trust Relationships</vt:lpstr>
      <vt:lpstr>SAP Cloud Platform Solution Diagrams &amp; Icons – Design Guidelines Graphical Style to Show the Inner Part of an Application or Service</vt:lpstr>
      <vt:lpstr>SAP Cloud Platform Solution Diagrams &amp; Icons – Design Guidelines Dos and Don’ts (1)</vt:lpstr>
      <vt:lpstr>SAP Cloud Platform Solution Diagrams &amp; Icons – Design Guidelines Author Guidelines: Dos and Don’ts (2)</vt:lpstr>
      <vt:lpstr>SAP Cloud Platform Solution Diagrams &amp; Icons – Design Guidelines Dos and Don’ts (4)</vt:lpstr>
      <vt:lpstr>SAP Cloud Platform Solution Diagrams &amp; Icons – Design Guidelines How to Create Colored Icons in Five Steps Solution Diagram example with colored icons: see slide SAP Cloud Platform Solution Diagram Examples &gt; Principal Propagation</vt:lpstr>
      <vt:lpstr>SAP Cloud Platform Solution Diagrams &amp; Icons – Design Guidelines Tips and Tricks for using Microsoft PowerPoint (1)</vt:lpstr>
      <vt:lpstr>SAP Cloud Platform Solution Diagrams &amp; Icons – Design Guidelines Comparison with SAP TAM Block Diagrams (1)</vt:lpstr>
      <vt:lpstr>SAP Cloud Platform Solution Diagrams &amp; Icons – Design Guidelines Comparison with SAP TAM Block Diagrams (2)</vt:lpstr>
      <vt:lpstr>SAP Cloud Platform Solution Diagrams &amp; Icons Solution Diagram Examples</vt:lpstr>
      <vt:lpstr>SAP Cloud Platform Solution Diagram Examples SAP Fiori Cloud</vt:lpstr>
      <vt:lpstr>SAP Cloud Platform Solution Diagram Examples Extend SAP cloud applications</vt:lpstr>
      <vt:lpstr>SAP Cloud Platform Solution Diagram Examples Extend SAP cloud applications including SAP S/4HANA Cloud Explore SAP S/4HANA Cloud Extensibility options by leveraging the sample scenarios from SAP: http://sap.com/extends4 </vt:lpstr>
      <vt:lpstr>SAP Cloud Platform Solution Diagram Examples Extend SAP SuccessFactors applications Browse Use Cases on cloudplatform.sap.com: Use Case Finder &gt; SAP SuccessFactors</vt:lpstr>
      <vt:lpstr>SAP Cloud Platform Solution Diagram Examples Extend SAP SuccessFactors applications Browse Use Cases on cloudplatform.sap.com: Use Case Finder &gt; SAP SuccessFactors</vt:lpstr>
      <vt:lpstr>SAP Cloud Platform Solution Diagram Examples SAP Leonardo IoT Foundation and Edge</vt:lpstr>
      <vt:lpstr>SAP Cloud Platform Solution Diagram Examples Analytical Application based on SAP HANA database Browse Use Cases on cloudplatform.sap.com: https://cloudplatform.sap.com/scenarios/usecases/analytics-cloud.html </vt:lpstr>
      <vt:lpstr>SAP Cloud Platform Solution Diagram Examples Develop and deploy innovation applications (white background style)</vt:lpstr>
      <vt:lpstr>SAP Cloud Platform Solution Diagram Examples Develop and deploy innovation applications (black background style)</vt:lpstr>
      <vt:lpstr>SAP Cloud Platform Solution Diagram Examples Leverage Cloud Foundry to create innovative applications</vt:lpstr>
      <vt:lpstr>SAP Cloud Platform Solution Diagram Examples DevOps in SAP Cloud Platform</vt:lpstr>
      <vt:lpstr>SAP Cloud Platform Solution Diagram Examples SAP Cloud Platform API Management Browse Use Cases on cloudplatform.sap.com: https://cloudplatform.sap.com/scenarios/usecases/monetize-apis.html </vt:lpstr>
      <vt:lpstr>SAP Cloud Platform Solution Diagram Examples Gaining Consumer Insights: Reference Architecture Overview</vt:lpstr>
      <vt:lpstr>SAP Cloud Platform Solution Diagram Examples SAP Cloud Connector 2.10: What’s new in it? </vt:lpstr>
      <vt:lpstr>SAP Cloud Platform Solution Diagram Examples SAP‘s modular IoT platform in cloud</vt:lpstr>
      <vt:lpstr>SAP Cloud Platform Solution Diagram Examples Typical S/4HANA Extension Patterns: Hub applications</vt:lpstr>
      <vt:lpstr>SAP Cloud Platform Solution Diagram Examples Principal Propagation</vt:lpstr>
      <vt:lpstr>SAP Cloud Platform Solution Diagram Examples Weather Demo: Developed Using the "Bring Your Own Language" Concept Browse Code Sample on GitHub: https://github.com/SAP/cloud-cf-byol-weather-sample  </vt:lpstr>
      <vt:lpstr>SAP Cloud Platform Solution Diagram Examples Achieve Budget and spend Visibility by Extending SAP S/4HANA Cloud Browse Use Cases on cloudplatform.sap.com: https://cloudplatform.sap.com/scenarios/usecases/extend-s4cloud.html </vt:lpstr>
      <vt:lpstr>SAP Cloud Platform Solution Diagram Examples Recruitment Travel and Expense Management Dashboard Browse Use Cases on cloudplatform.sap.com: https://cloudplatform.sap.com/scenarios/usecases/travel-expense.html </vt:lpstr>
      <vt:lpstr>SAP Cloud Platform Solution Diagram Examples Developing Resilient Microservices on SAP Cloud Platform using Open Source Components Browse Use Cases on cloudplatform.sap.com: https://cloudplatform.sap.com/scenarios/usecases/open-source.html </vt:lpstr>
      <vt:lpstr>SAP Cloud Platform Solution Diagram Examples SAP Cloud Platform Workflow – the bigger picture</vt:lpstr>
      <vt:lpstr>SAP Cloud Platform Solution Diagrams &amp; Icons Resources</vt:lpstr>
      <vt:lpstr>SAP Cloud Platform Solution Diagrams &amp; Icons Resources</vt:lpstr>
      <vt:lpstr>SAP Cloud Platform Solution Diagrams &amp; Icons Version Changes NOTE: For changes in previous versions see wiki.scn.sap.com page SAP Cloud Platform Solution Diagrams &amp; Icons</vt:lpstr>
      <vt:lpstr>What's New in Official SAP Cloud Platform Solution Diagrams &amp; Icons Guidelines v08 from July 5, 2019 For changes in previous versions see wiki.scn.sap.com page SAP Cloud Platform Solution Diagrams &amp; Icons</vt:lpstr>
      <vt:lpstr>SAP Cloud Platform Solution Diagrams &amp; Icons NEW Service Icons, SaaS Application Icons and Diagram Examples</vt:lpstr>
      <vt:lpstr>PowerPoint Presentation</vt:lpstr>
      <vt:lpstr>PowerPoint Presentation</vt:lpstr>
      <vt:lpstr>PowerPoint Presentation</vt:lpstr>
    </vt:vector>
  </TitlesOfParts>
  <Manager>Christoph Liebig</Manager>
  <Company>SAP 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Cloud Platform Solution Diagrams &amp; Icons</dc:title>
  <dc:subject>SAP Cloud Platform Strategy &amp; PM</dc:subject>
  <dc:creator>Bertram Ganz;Olga Werner</dc:creator>
  <cp:keywords>pm, cloud, platform, scp, teched, roll-out, solution, architecture, diagram, icon, sap;guidelines</cp:keywords>
  <dc:description>version02</dc:description>
  <cp:lastModifiedBy>Ganz, Bertram</cp:lastModifiedBy>
  <cp:revision>1272</cp:revision>
  <dcterms:created xsi:type="dcterms:W3CDTF">2015-10-14T11:21:43Z</dcterms:created>
  <dcterms:modified xsi:type="dcterms:W3CDTF">2019-07-08T07:46:51Z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1357826825</vt:i4>
  </property>
  <property fmtid="{D5CDD505-2E9C-101B-9397-08002B2CF9AE}" pid="3" name="_NewReviewCycle">
    <vt:lpwstr/>
  </property>
  <property fmtid="{D5CDD505-2E9C-101B-9397-08002B2CF9AE}" pid="4" name="_EmailSubject">
    <vt:lpwstr>Color Palette/Stationery Next Steps </vt:lpwstr>
  </property>
  <property fmtid="{D5CDD505-2E9C-101B-9397-08002B2CF9AE}" pid="5" name="_AuthorEmail">
    <vt:lpwstr>heidi.bitz@sap.com</vt:lpwstr>
  </property>
  <property fmtid="{D5CDD505-2E9C-101B-9397-08002B2CF9AE}" pid="6" name="_AuthorEmailDisplayName">
    <vt:lpwstr>Bitz, Heidi</vt:lpwstr>
  </property>
</Properties>
</file>